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79" r:id="rId2"/>
    <p:sldId id="257" r:id="rId3"/>
    <p:sldId id="327" r:id="rId4"/>
    <p:sldId id="273" r:id="rId5"/>
    <p:sldId id="346" r:id="rId6"/>
    <p:sldId id="381" r:id="rId7"/>
    <p:sldId id="274" r:id="rId8"/>
    <p:sldId id="326" r:id="rId9"/>
    <p:sldId id="275" r:id="rId10"/>
    <p:sldId id="277" r:id="rId11"/>
    <p:sldId id="278" r:id="rId12"/>
    <p:sldId id="279" r:id="rId13"/>
    <p:sldId id="312" r:id="rId14"/>
    <p:sldId id="280" r:id="rId15"/>
    <p:sldId id="281" r:id="rId16"/>
    <p:sldId id="282" r:id="rId17"/>
    <p:sldId id="283" r:id="rId18"/>
    <p:sldId id="284" r:id="rId19"/>
    <p:sldId id="285" r:id="rId20"/>
    <p:sldId id="286" r:id="rId21"/>
    <p:sldId id="287" r:id="rId22"/>
    <p:sldId id="288" r:id="rId23"/>
    <p:sldId id="313" r:id="rId24"/>
    <p:sldId id="290" r:id="rId25"/>
    <p:sldId id="314" r:id="rId26"/>
    <p:sldId id="292" r:id="rId27"/>
    <p:sldId id="293" r:id="rId28"/>
    <p:sldId id="315" r:id="rId29"/>
    <p:sldId id="316" r:id="rId30"/>
    <p:sldId id="317" r:id="rId31"/>
    <p:sldId id="318" r:id="rId32"/>
    <p:sldId id="296" r:id="rId33"/>
    <p:sldId id="297" r:id="rId34"/>
    <p:sldId id="299" r:id="rId35"/>
    <p:sldId id="319" r:id="rId36"/>
    <p:sldId id="300" r:id="rId37"/>
    <p:sldId id="301" r:id="rId38"/>
    <p:sldId id="347" r:id="rId39"/>
    <p:sldId id="348" r:id="rId40"/>
    <p:sldId id="349" r:id="rId41"/>
    <p:sldId id="328" r:id="rId42"/>
    <p:sldId id="329" r:id="rId43"/>
    <p:sldId id="330" r:id="rId44"/>
    <p:sldId id="331" r:id="rId45"/>
    <p:sldId id="332" r:id="rId46"/>
    <p:sldId id="325" r:id="rId47"/>
    <p:sldId id="320" r:id="rId48"/>
    <p:sldId id="321" r:id="rId49"/>
    <p:sldId id="324" r:id="rId50"/>
    <p:sldId id="35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2"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6327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6</a:t>
            </a:fld>
            <a:endParaRPr lang="en-US"/>
          </a:p>
        </p:txBody>
      </p:sp>
    </p:spTree>
    <p:extLst>
      <p:ext uri="{BB962C8B-B14F-4D97-AF65-F5344CB8AC3E}">
        <p14:creationId xmlns:p14="http://schemas.microsoft.com/office/powerpoint/2010/main" val="1158574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401473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2595159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34</a:t>
            </a:fld>
            <a:endParaRPr lang="en-US"/>
          </a:p>
        </p:txBody>
      </p:sp>
    </p:spTree>
    <p:extLst>
      <p:ext uri="{BB962C8B-B14F-4D97-AF65-F5344CB8AC3E}">
        <p14:creationId xmlns:p14="http://schemas.microsoft.com/office/powerpoint/2010/main" val="298294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35</a:t>
            </a:fld>
            <a:endParaRPr lang="en-US"/>
          </a:p>
        </p:txBody>
      </p:sp>
    </p:spTree>
    <p:extLst>
      <p:ext uri="{BB962C8B-B14F-4D97-AF65-F5344CB8AC3E}">
        <p14:creationId xmlns:p14="http://schemas.microsoft.com/office/powerpoint/2010/main" val="105204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4/10/2021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37" y="1074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55.jpeg"/><Relationship Id="rId11" Type="http://schemas.openxmlformats.org/officeDocument/2006/relationships/image" Target="../media/image51.png"/><Relationship Id="rId5" Type="http://schemas.openxmlformats.org/officeDocument/2006/relationships/image" Target="../media/image54.jpeg"/><Relationship Id="rId10" Type="http://schemas.openxmlformats.org/officeDocument/2006/relationships/image" Target="../media/image50.jpeg"/><Relationship Id="rId4" Type="http://schemas.openxmlformats.org/officeDocument/2006/relationships/image" Target="../media/image53.jpeg"/><Relationship Id="rId9"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10" Type="http://schemas.openxmlformats.org/officeDocument/2006/relationships/image" Target="../media/image85.png"/><Relationship Id="rId4" Type="http://schemas.openxmlformats.org/officeDocument/2006/relationships/image" Target="../media/image80.jpeg"/><Relationship Id="rId9" Type="http://schemas.openxmlformats.org/officeDocument/2006/relationships/image" Target="../media/image84.jpeg"/></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3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jpeg"/></Relationships>
</file>

<file path=ppt/slides/_rels/slide3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परिचयात्मक विवरण र </a:t>
            </a:r>
          </a:p>
          <a:p>
            <a:pPr marL="0" indent="0" algn="ctr">
              <a:buNone/>
            </a:pPr>
            <a:r>
              <a:rPr lang="ne-NP" b="1" spc="-40" dirty="0">
                <a:solidFill>
                  <a:srgbClr val="002060"/>
                </a:solidFill>
                <a:cs typeface="Kalimati" pitchFamily="2"/>
              </a:rPr>
              <a:t>पारिवारिक  खण्डको</a:t>
            </a:r>
          </a:p>
          <a:p>
            <a:pPr marL="0" indent="0" algn="ctr">
              <a:buNone/>
            </a:pPr>
            <a:r>
              <a:rPr lang="ne-NP" b="1" spc="-40" dirty="0">
                <a:solidFill>
                  <a:srgbClr val="002060"/>
                </a:solidFill>
                <a:cs typeface="Kalimati" pitchFamily="2"/>
              </a:rPr>
              <a:t>प्रश्न नं. १ देखि १० सम्म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1" name="Title 1">
            <a:extLst>
              <a:ext uri="{FF2B5EF4-FFF2-40B4-BE49-F238E27FC236}">
                <a16:creationId xmlns:a16="http://schemas.microsoft.com/office/drawing/2014/main" id="{D75449BE-F418-4BC8-AF34-326E8CDF0B5D}"/>
              </a:ext>
            </a:extLst>
          </p:cNvPr>
          <p:cNvSpPr txBox="1">
            <a:spLocks/>
          </p:cNvSpPr>
          <p:nvPr/>
        </p:nvSpPr>
        <p:spPr>
          <a:xfrm>
            <a:off x="0" y="788474"/>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949" y="776489"/>
            <a:ext cx="8502501"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286" y="3228620"/>
            <a:ext cx="2798990" cy="2099243"/>
          </a:xfrm>
          <a:prstGeom prst="rect">
            <a:avLst/>
          </a:prstGeom>
        </p:spPr>
      </p:pic>
      <p:sp>
        <p:nvSpPr>
          <p:cNvPr id="8" name="TextBox 7"/>
          <p:cNvSpPr txBox="1"/>
          <p:nvPr/>
        </p:nvSpPr>
        <p:spPr>
          <a:xfrm>
            <a:off x="3902149" y="2575467"/>
            <a:ext cx="7591646" cy="1154162"/>
          </a:xfrm>
          <a:prstGeom prst="rect">
            <a:avLst/>
          </a:prstGeom>
          <a:noFill/>
        </p:spPr>
        <p:txBody>
          <a:bodyPr wrap="square" rtlCol="0">
            <a:spAutoFit/>
          </a:bodyPr>
          <a:lstStyle/>
          <a:p>
            <a:pPr marL="285750" indent="1588">
              <a:lnSpc>
                <a:spcPct val="150000"/>
              </a:lnSpc>
              <a:buFont typeface="Wingdings" pitchFamily="2" charset="2"/>
              <a:buChar char="Ø"/>
            </a:pPr>
            <a:r>
              <a:rPr lang="ne-NP" sz="2400" dirty="0">
                <a:solidFill>
                  <a:schemeClr val="tx1">
                    <a:lumMod val="95000"/>
                    <a:lumOff val="5000"/>
                  </a:schemeClr>
                </a:solidFill>
                <a:cs typeface="Kalimati" pitchFamily="2"/>
              </a:rPr>
              <a:t>मुख्य प्रश्नावलीः परिचयात्मक खण्ड</a:t>
            </a:r>
          </a:p>
          <a:p>
            <a:pPr marL="285750" indent="1588">
              <a:lnSpc>
                <a:spcPct val="150000"/>
              </a:lnSpc>
              <a:buFont typeface="Wingdings" pitchFamily="2" charset="2"/>
              <a:buChar char="Ø"/>
            </a:pPr>
            <a:r>
              <a:rPr lang="ne-NP" sz="2400" dirty="0">
                <a:solidFill>
                  <a:schemeClr val="tx1">
                    <a:lumMod val="95000"/>
                    <a:lumOff val="5000"/>
                  </a:schemeClr>
                </a:solidFill>
                <a:cs typeface="Kalimati" pitchFamily="2"/>
              </a:rPr>
              <a:t>मुख्य प्रश्नावलीः पारिवारिक खण्ड (प्रश्न १ देखि १०)</a:t>
            </a:r>
          </a:p>
        </p:txBody>
      </p:sp>
      <p:sp>
        <p:nvSpPr>
          <p:cNvPr id="9" name="Slide Number Placeholder 19"/>
          <p:cNvSpPr txBox="1">
            <a:spLocks/>
          </p:cNvSpPr>
          <p:nvPr/>
        </p:nvSpPr>
        <p:spPr>
          <a:xfrm>
            <a:off x="11748979" y="6507147"/>
            <a:ext cx="425257" cy="33589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Text Placeholder 1">
            <a:extLst>
              <a:ext uri="{FF2B5EF4-FFF2-40B4-BE49-F238E27FC236}">
                <a16:creationId xmlns:a16="http://schemas.microsoft.com/office/drawing/2014/main" id="{919F4205-FA02-400A-8441-A5E83605F752}"/>
              </a:ext>
            </a:extLst>
          </p:cNvPr>
          <p:cNvSpPr txBox="1">
            <a:spLocks/>
          </p:cNvSpPr>
          <p:nvPr/>
        </p:nvSpPr>
        <p:spPr>
          <a:xfrm>
            <a:off x="244550" y="1748836"/>
            <a:ext cx="2798990" cy="1908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4400" b="1" dirty="0">
                <a:solidFill>
                  <a:srgbClr val="002060"/>
                </a:solidFill>
                <a:latin typeface="Ganesh" pitchFamily="2" charset="0"/>
                <a:cs typeface="Kalimati" panose="00000400000000000000" pitchFamily="2"/>
              </a:rPr>
              <a:t>प्रस्तुतिका विषय</a:t>
            </a: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510360" y="1716204"/>
            <a:ext cx="11383926" cy="461665"/>
          </a:xfrm>
          <a:prstGeom prst="rect">
            <a:avLst/>
          </a:prstGeom>
        </p:spPr>
        <p:txBody>
          <a:bodyPr wrap="square">
            <a:spAutoFit/>
          </a:bodyPr>
          <a:lstStyle/>
          <a:p>
            <a:pPr algn="ctr"/>
            <a:r>
              <a:rPr lang="ne-NP" sz="2400" dirty="0">
                <a:cs typeface="Kalimati" pitchFamily="2"/>
              </a:rPr>
              <a:t>गणना पुस्तिकाको अनुच्छेद  ६.१ देखि ६.१०२ सम्म </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7641961" y="2949202"/>
            <a:ext cx="3639183" cy="3908798"/>
          </a:xfrm>
          <a:prstGeom prst="rect">
            <a:avLst/>
          </a:prstGeom>
        </p:spPr>
      </p:pic>
      <p:pic>
        <p:nvPicPr>
          <p:cNvPr id="5" name="Picture 4">
            <a:extLst>
              <a:ext uri="{FF2B5EF4-FFF2-40B4-BE49-F238E27FC236}">
                <a16:creationId xmlns:a16="http://schemas.microsoft.com/office/drawing/2014/main" id="{8FB8EA7F-A978-447B-BDC1-7EA08177DE6F}"/>
              </a:ext>
            </a:extLst>
          </p:cNvPr>
          <p:cNvPicPr>
            <a:picLocks noChangeAspect="1"/>
          </p:cNvPicPr>
          <p:nvPr/>
        </p:nvPicPr>
        <p:blipFill rotWithShape="1">
          <a:blip r:embed="rId3"/>
          <a:srcRect l="28866" t="29675" r="28750" b="9543"/>
          <a:stretch/>
        </p:blipFill>
        <p:spPr>
          <a:xfrm>
            <a:off x="672487" y="3125536"/>
            <a:ext cx="4291510" cy="3461858"/>
          </a:xfrm>
          <a:prstGeom prst="rect">
            <a:avLst/>
          </a:prstGeom>
        </p:spPr>
      </p:pic>
    </p:spTree>
    <p:extLst>
      <p:ext uri="{BB962C8B-B14F-4D97-AF65-F5344CB8AC3E}">
        <p14:creationId xmlns:p14="http://schemas.microsoft.com/office/powerpoint/2010/main" val="4110924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srcRect/>
          <a:stretch>
            <a:fillRect/>
          </a:stretch>
        </p:blipFill>
        <p:spPr>
          <a:xfrm rot="5400000">
            <a:off x="4575146" y="2686889"/>
            <a:ext cx="2835161" cy="5116825"/>
          </a:xfrm>
          <a:prstGeom prst="rect">
            <a:avLst/>
          </a:prstGeom>
        </p:spPr>
      </p:pic>
      <p:sp>
        <p:nvSpPr>
          <p:cNvPr id="4" name="TextBox 3"/>
          <p:cNvSpPr txBox="1"/>
          <p:nvPr/>
        </p:nvSpPr>
        <p:spPr>
          <a:xfrm>
            <a:off x="3911799" y="4741474"/>
            <a:ext cx="4278810" cy="565539"/>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परिचयात्मक खण्ड</a:t>
            </a:r>
          </a:p>
        </p:txBody>
      </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grpSp>
        <p:nvGrpSpPr>
          <p:cNvPr id="10" name="Group 9">
            <a:extLst>
              <a:ext uri="{FF2B5EF4-FFF2-40B4-BE49-F238E27FC236}">
                <a16:creationId xmlns:a16="http://schemas.microsoft.com/office/drawing/2014/main" id="{8244F87E-745B-4673-B510-C87AC954DB0C}"/>
              </a:ext>
            </a:extLst>
          </p:cNvPr>
          <p:cNvGrpSpPr/>
          <p:nvPr/>
        </p:nvGrpSpPr>
        <p:grpSpPr>
          <a:xfrm>
            <a:off x="0" y="1073658"/>
            <a:ext cx="12184869" cy="1956621"/>
            <a:chOff x="361459" y="871638"/>
            <a:chExt cx="10026499" cy="1607734"/>
          </a:xfrm>
        </p:grpSpPr>
        <p:pic>
          <p:nvPicPr>
            <p:cNvPr id="7" name="Picture 6">
              <a:extLst>
                <a:ext uri="{FF2B5EF4-FFF2-40B4-BE49-F238E27FC236}">
                  <a16:creationId xmlns:a16="http://schemas.microsoft.com/office/drawing/2014/main" id="{057AAA8E-DF1D-4599-9052-B5020814C202}"/>
                </a:ext>
              </a:extLst>
            </p:cNvPr>
            <p:cNvPicPr>
              <a:picLocks noChangeAspect="1"/>
            </p:cNvPicPr>
            <p:nvPr/>
          </p:nvPicPr>
          <p:blipFill rotWithShape="1">
            <a:blip r:embed="rId3"/>
            <a:srcRect l="10639" t="33023" r="9833" b="43534"/>
            <a:stretch/>
          </p:blipFill>
          <p:spPr>
            <a:xfrm>
              <a:off x="361459" y="871638"/>
              <a:ext cx="4837859" cy="1607734"/>
            </a:xfrm>
            <a:prstGeom prst="rect">
              <a:avLst/>
            </a:prstGeom>
          </p:spPr>
        </p:pic>
        <p:pic>
          <p:nvPicPr>
            <p:cNvPr id="9" name="Picture 8">
              <a:extLst>
                <a:ext uri="{FF2B5EF4-FFF2-40B4-BE49-F238E27FC236}">
                  <a16:creationId xmlns:a16="http://schemas.microsoft.com/office/drawing/2014/main" id="{DA8B2E78-A135-4E7B-ADDB-63A2E4E53367}"/>
                </a:ext>
              </a:extLst>
            </p:cNvPr>
            <p:cNvPicPr>
              <a:picLocks noChangeAspect="1"/>
            </p:cNvPicPr>
            <p:nvPr/>
          </p:nvPicPr>
          <p:blipFill rotWithShape="1">
            <a:blip r:embed="rId4"/>
            <a:srcRect l="11897" t="37054" r="6162" b="39503"/>
            <a:stretch/>
          </p:blipFill>
          <p:spPr>
            <a:xfrm>
              <a:off x="5199318" y="871638"/>
              <a:ext cx="5188640" cy="1607734"/>
            </a:xfrm>
            <a:prstGeom prst="rect">
              <a:avLst/>
            </a:prstGeom>
          </p:spPr>
        </p:pic>
      </p:grpSp>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17" name="Picture 16">
            <a:extLst>
              <a:ext uri="{FF2B5EF4-FFF2-40B4-BE49-F238E27FC236}">
                <a16:creationId xmlns:a16="http://schemas.microsoft.com/office/drawing/2014/main" id="{AA2C3880-67F9-40C9-BB8E-002DBAA42978}"/>
              </a:ext>
            </a:extLst>
          </p:cNvPr>
          <p:cNvPicPr>
            <a:picLocks noChangeAspect="1"/>
          </p:cNvPicPr>
          <p:nvPr/>
        </p:nvPicPr>
        <p:blipFill rotWithShape="1">
          <a:blip r:embed="rId3"/>
          <a:srcRect l="18925" t="40775" r="21075" b="39106"/>
          <a:stretch/>
        </p:blipFill>
        <p:spPr>
          <a:xfrm>
            <a:off x="23074" y="1261872"/>
            <a:ext cx="12168926" cy="2650911"/>
          </a:xfrm>
          <a:prstGeom prst="rect">
            <a:avLst/>
          </a:prstGeom>
        </p:spPr>
      </p:pic>
      <p:sp>
        <p:nvSpPr>
          <p:cNvPr id="20" name="TextBox 19">
            <a:extLst>
              <a:ext uri="{FF2B5EF4-FFF2-40B4-BE49-F238E27FC236}">
                <a16:creationId xmlns:a16="http://schemas.microsoft.com/office/drawing/2014/main" id="{1B28528A-CA1C-4393-A1C4-C08491DA9FE9}"/>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
        <p:nvSpPr>
          <p:cNvPr id="21" name="TextBox 20">
            <a:extLst>
              <a:ext uri="{FF2B5EF4-FFF2-40B4-BE49-F238E27FC236}">
                <a16:creationId xmlns:a16="http://schemas.microsoft.com/office/drawing/2014/main" id="{9552B6E6-20C7-409E-A52A-70AF70057B0D}"/>
              </a:ext>
            </a:extLst>
          </p:cNvPr>
          <p:cNvSpPr txBox="1"/>
          <p:nvPr/>
        </p:nvSpPr>
        <p:spPr>
          <a:xfrm>
            <a:off x="-1" y="711722"/>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 देखि ९ सम्म</a:t>
            </a:r>
          </a:p>
        </p:txBody>
      </p:sp>
      <p:pic>
        <p:nvPicPr>
          <p:cNvPr id="8" name="Picture 7">
            <a:extLst>
              <a:ext uri="{FF2B5EF4-FFF2-40B4-BE49-F238E27FC236}">
                <a16:creationId xmlns:a16="http://schemas.microsoft.com/office/drawing/2014/main" id="{1E28971F-6063-40B8-861E-64A1AFCCE405}"/>
              </a:ext>
            </a:extLst>
          </p:cNvPr>
          <p:cNvPicPr>
            <a:picLocks noChangeAspect="1"/>
          </p:cNvPicPr>
          <p:nvPr/>
        </p:nvPicPr>
        <p:blipFill rotWithShape="1">
          <a:blip r:embed="rId4"/>
          <a:srcRect l="19971" t="36085" r="18111" b="46175"/>
          <a:stretch/>
        </p:blipFill>
        <p:spPr>
          <a:xfrm>
            <a:off x="119024" y="3912794"/>
            <a:ext cx="12033987" cy="2551811"/>
          </a:xfrm>
          <a:prstGeom prst="rect">
            <a:avLst/>
          </a:prstGeom>
        </p:spPr>
      </p:pic>
    </p:spTree>
    <p:extLst>
      <p:ext uri="{BB962C8B-B14F-4D97-AF65-F5344CB8AC3E}">
        <p14:creationId xmlns:p14="http://schemas.microsoft.com/office/powerpoint/2010/main" val="2308041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
        <p:nvSpPr>
          <p:cNvPr id="7" name="TextBox 6">
            <a:extLst>
              <a:ext uri="{FF2B5EF4-FFF2-40B4-BE49-F238E27FC236}">
                <a16:creationId xmlns:a16="http://schemas.microsoft.com/office/drawing/2014/main" id="{6E9D5E15-40B7-46FF-86EE-CE96B2880F96}"/>
              </a:ext>
            </a:extLst>
          </p:cNvPr>
          <p:cNvSpPr txBox="1"/>
          <p:nvPr/>
        </p:nvSpPr>
        <p:spPr>
          <a:xfrm>
            <a:off x="-1" y="849947"/>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१०</a:t>
            </a:r>
          </a:p>
        </p:txBody>
      </p:sp>
      <p:pic>
        <p:nvPicPr>
          <p:cNvPr id="6" name="Picture 5">
            <a:extLst>
              <a:ext uri="{FF2B5EF4-FFF2-40B4-BE49-F238E27FC236}">
                <a16:creationId xmlns:a16="http://schemas.microsoft.com/office/drawing/2014/main" id="{8E0BABC2-0F11-4B08-B44C-3EC76B5850F5}"/>
              </a:ext>
            </a:extLst>
          </p:cNvPr>
          <p:cNvPicPr>
            <a:picLocks noChangeAspect="1"/>
          </p:cNvPicPr>
          <p:nvPr/>
        </p:nvPicPr>
        <p:blipFill rotWithShape="1">
          <a:blip r:embed="rId3"/>
          <a:srcRect l="18925" t="60105" r="43382" b="27907"/>
          <a:stretch/>
        </p:blipFill>
        <p:spPr>
          <a:xfrm>
            <a:off x="-1" y="2275366"/>
            <a:ext cx="12184870" cy="2934573"/>
          </a:xfrm>
          <a:prstGeom prst="rect">
            <a:avLst/>
          </a:prstGeom>
        </p:spPr>
      </p:pic>
    </p:spTree>
    <p:extLst>
      <p:ext uri="{BB962C8B-B14F-4D97-AF65-F5344CB8AC3E}">
        <p14:creationId xmlns:p14="http://schemas.microsoft.com/office/powerpoint/2010/main" val="233147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374615"/>
            <a:ext cx="11974021" cy="5493812"/>
          </a:xfrm>
          <a:prstGeom prst="rect">
            <a:avLst/>
          </a:prstGeom>
        </p:spPr>
        <p:txBody>
          <a:bodyPr wrap="square" lIns="0" tIns="0" rIns="0" bIns="0" rtlCol="0" anchor="t">
            <a:spAutoFit/>
          </a:bodyPr>
          <a:lstStyle/>
          <a:p>
            <a:pPr lvl="1" indent="-306388" algn="just">
              <a:lnSpc>
                <a:spcPct val="150000"/>
              </a:lnSpc>
              <a:buFont typeface="Arial"/>
              <a:buChar char="•"/>
            </a:pPr>
            <a:r>
              <a:rPr lang="ne-NP" sz="2400" b="1" spc="-14" dirty="0">
                <a:cs typeface="Kalimati" pitchFamily="2"/>
              </a:rPr>
              <a:t>अक्सर बसोबासः</a:t>
            </a:r>
            <a:r>
              <a:rPr lang="en-US" sz="2400" b="1" spc="-14" dirty="0">
                <a:cs typeface="Kalimati" pitchFamily="2"/>
              </a:rPr>
              <a:t> </a:t>
            </a:r>
            <a:r>
              <a:rPr lang="ne-NP" sz="2400" dirty="0">
                <a:cs typeface="Kalimati" panose="00000400000000000000" pitchFamily="2"/>
              </a:rPr>
              <a:t>व्यक्ति धेरैजसो बस्ने स्थानलाई अक्सर बसोबासको स्थान भनिन्छ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घरः</a:t>
            </a:r>
            <a:r>
              <a:rPr lang="en-US" sz="2400" b="1" spc="-14" dirty="0">
                <a:solidFill>
                  <a:srgbClr val="FF0000"/>
                </a:solidFill>
                <a:cs typeface="Kalimati" pitchFamily="2"/>
              </a:rPr>
              <a:t> </a:t>
            </a:r>
            <a:r>
              <a:rPr lang="ne-NP" sz="2400" dirty="0">
                <a:cs typeface="Kalimati" panose="00000400000000000000" pitchFamily="2"/>
              </a:rPr>
              <a:t>घर भन्नाले सामान्यतया चारैतिर गारो वा टाटी लगाई छानो हालेर मानिसको बसोबास वा अन्य प्रयोगका लागि बनाईएको एक वा एक भन्दा बढी कोठा वा तला भएको संरचनालाई बुझाउँछ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a:t>
            </a:r>
            <a:r>
              <a:rPr lang="en-US" sz="2400" b="1" spc="-14" dirty="0">
                <a:solidFill>
                  <a:srgbClr val="FF0000"/>
                </a:solidFill>
                <a:cs typeface="Kalimati" pitchFamily="2"/>
              </a:rPr>
              <a:t> </a:t>
            </a:r>
            <a:r>
              <a:rPr lang="ne-NP" sz="2400" dirty="0">
                <a:cs typeface="Kalimati" panose="00000400000000000000" pitchFamily="2"/>
              </a:rPr>
              <a:t>परिवार भन्नाले सामान्यतया व्यक्ति वा व्यक्तिहरूको समूह हो जो एउटै आम्दानी खर्चले घर व्यवहार चलाई एकै भान्सामा खानपीन गरी बसेका हुन्छन्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परिवारमुलीः</a:t>
            </a:r>
            <a:r>
              <a:rPr lang="ne-NP" sz="2400" b="1" spc="-14" dirty="0">
                <a:solidFill>
                  <a:srgbClr val="FF0000"/>
                </a:solidFill>
                <a:cs typeface="Kalimati" pitchFamily="2"/>
              </a:rPr>
              <a:t> </a:t>
            </a: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१० बर्ष पुगेका मुख्य व्यक्ति ।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a:cs typeface="Kalimati" pitchFamily="2"/>
              </a:rPr>
              <a:t>अनुपस्थित </a:t>
            </a:r>
            <a:r>
              <a:rPr lang="ne-NP" sz="2400" b="1" spc="-14" dirty="0">
                <a:cs typeface="Kalimati" pitchFamily="2"/>
              </a:rPr>
              <a:t>व्यक्तिः </a:t>
            </a:r>
            <a:r>
              <a:rPr lang="ne-NP" sz="2400" dirty="0">
                <a:cs typeface="Kalimati" panose="00000400000000000000" pitchFamily="2"/>
              </a:rPr>
              <a:t>विगतमा परिवारको सदस्य भएको</a:t>
            </a:r>
            <a:r>
              <a:rPr lang="en-US" sz="2400" dirty="0">
                <a:cs typeface="Kalimati" panose="00000400000000000000" pitchFamily="2"/>
              </a:rPr>
              <a:t>,</a:t>
            </a:r>
            <a:r>
              <a:rPr lang="ne-NP" sz="2400" dirty="0">
                <a:cs typeface="Kalimati" panose="00000400000000000000" pitchFamily="2"/>
              </a:rPr>
              <a:t> जनगणनाको समयमा गणना गरेको परिवारमा अक्सर नबस्ने तर पछि फर्की आउँदा सोही परिवारको सदस्य हुने व्यक्ति ।</a:t>
            </a:r>
            <a:endParaRPr lang="ne-NP" sz="2400" b="1" spc="-14" dirty="0">
              <a:solidFill>
                <a:srgbClr val="FF0000"/>
              </a:solidFill>
              <a:cs typeface="Kalimati" pitchFamily="2"/>
            </a:endParaRPr>
          </a:p>
        </p:txBody>
      </p:sp>
      <p:sp>
        <p:nvSpPr>
          <p:cNvPr id="3" name="TextBox 4"/>
          <p:cNvSpPr txBox="1"/>
          <p:nvPr/>
        </p:nvSpPr>
        <p:spPr>
          <a:xfrm>
            <a:off x="-10630" y="836603"/>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अवधारणा तथा परिभाषाः पुनरावलोकन</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Tree>
    <p:extLst>
      <p:ext uri="{BB962C8B-B14F-4D97-AF65-F5344CB8AC3E}">
        <p14:creationId xmlns:p14="http://schemas.microsoft.com/office/powerpoint/2010/main" val="54060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172" y="1944664"/>
            <a:ext cx="6755827" cy="1846659"/>
          </a:xfrm>
          <a:prstGeom prst="rect">
            <a:avLst/>
          </a:prstGeom>
        </p:spPr>
        <p:txBody>
          <a:bodyPr wrap="square" lIns="0" tIns="0" rIns="0" bIns="0" rtlCol="0" anchor="t">
            <a:spAutoFit/>
          </a:bodyPr>
          <a:lstStyle/>
          <a:p>
            <a:pPr marL="151160" lvl="1" algn="just"/>
            <a:r>
              <a:rPr lang="ne-NP" sz="2400" b="1" dirty="0">
                <a:cs typeface="Kalimati" pitchFamily="2"/>
              </a:rPr>
              <a:t>प्रदेशको नाम र कोड</a:t>
            </a:r>
            <a:endParaRPr lang="ne-NP" sz="2400" spc="-14" dirty="0">
              <a:cs typeface="Kalimati" pitchFamily="2"/>
            </a:endParaRPr>
          </a:p>
          <a:p>
            <a:pPr marL="302320" lvl="1" indent="-151160" algn="just">
              <a:buFont typeface="Arial"/>
              <a:buChar char="•"/>
            </a:pPr>
            <a:r>
              <a:rPr lang="ne-NP" sz="2400" spc="-14" dirty="0">
                <a:cs typeface="Kalimati" pitchFamily="2"/>
              </a:rPr>
              <a:t>गणकले गणना गर्न लागेको घरपरिवार कुन प्रदेशमा पर्दछ, सोही प्रदेशको पुरा नाम दिइएको ठाउँमा स्पष्ट लेख्‍नुपर्दछ।</a:t>
            </a:r>
          </a:p>
          <a:p>
            <a:pPr marL="302320" lvl="1" indent="-151160" algn="just">
              <a:buFont typeface="Arial"/>
              <a:buChar char="•"/>
            </a:pPr>
            <a:r>
              <a:rPr lang="ne-NP" sz="2400" spc="-14" dirty="0">
                <a:cs typeface="Kalimati" pitchFamily="2"/>
              </a:rPr>
              <a:t>उक्त प्रदेशको कोड तल कोठाभित्र लेख्‍नुपर्दछ।</a:t>
            </a:r>
          </a:p>
        </p:txBody>
      </p:sp>
      <p:sp>
        <p:nvSpPr>
          <p:cNvPr id="3" name="TextBox 4"/>
          <p:cNvSpPr txBox="1"/>
          <p:nvPr/>
        </p:nvSpPr>
        <p:spPr>
          <a:xfrm>
            <a:off x="-10630" y="1091788"/>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प्रदेश र जिल्लाको नाम र कोड</a:t>
            </a:r>
          </a:p>
        </p:txBody>
      </p:sp>
      <p:sp>
        <p:nvSpPr>
          <p:cNvPr id="6" name="TextBox 7"/>
          <p:cNvSpPr txBox="1"/>
          <p:nvPr/>
        </p:nvSpPr>
        <p:spPr>
          <a:xfrm>
            <a:off x="102172" y="4076722"/>
            <a:ext cx="6755827" cy="2154436"/>
          </a:xfrm>
          <a:prstGeom prst="rect">
            <a:avLst/>
          </a:prstGeom>
        </p:spPr>
        <p:txBody>
          <a:bodyPr wrap="square" lIns="0" tIns="0" rIns="0" bIns="0" rtlCol="0" anchor="t">
            <a:spAutoFit/>
          </a:bodyPr>
          <a:lstStyle/>
          <a:p>
            <a:pPr marL="302320" lvl="1" indent="-151160" algn="just">
              <a:lnSpc>
                <a:spcPts val="2380"/>
              </a:lnSpc>
              <a:buFont typeface="Arial"/>
              <a:buChar char="•"/>
            </a:pPr>
            <a:endParaRPr lang="ne-NP" sz="2400" dirty="0">
              <a:cs typeface="Kalimati" pitchFamily="2"/>
            </a:endParaRPr>
          </a:p>
          <a:p>
            <a:pPr marL="151160" lvl="1" algn="just"/>
            <a:r>
              <a:rPr lang="ne-NP" sz="2400" b="1" dirty="0">
                <a:cs typeface="Kalimati" pitchFamily="2"/>
              </a:rPr>
              <a:t>जिल्लाको नाम र कोड</a:t>
            </a:r>
            <a:endParaRPr lang="ne-NP" sz="2400" dirty="0">
              <a:cs typeface="Kalimati" pitchFamily="2"/>
            </a:endParaRPr>
          </a:p>
          <a:p>
            <a:pPr marL="302320" lvl="1" indent="-151160" algn="just">
              <a:buFont typeface="Arial"/>
              <a:buChar char="•"/>
            </a:pPr>
            <a:r>
              <a:rPr lang="ne-NP" sz="2400" dirty="0">
                <a:cs typeface="Kalimati" pitchFamily="2"/>
              </a:rPr>
              <a:t>गणकले गणना गर्न लागेको घरपरिवार कुन जिल्लामा पर्दछ, सोही जिल्लाको पुरा नाम दिइएको ठाउँमा स्पष्ट लेख्‍नुपर्दछ।</a:t>
            </a:r>
          </a:p>
          <a:p>
            <a:pPr marL="302320" lvl="1" indent="-151160" algn="just">
              <a:buFont typeface="Arial"/>
              <a:buChar char="•"/>
            </a:pPr>
            <a:r>
              <a:rPr lang="ne-NP" sz="2400" dirty="0">
                <a:cs typeface="Kalimati" pitchFamily="2"/>
              </a:rPr>
              <a:t>नामको तल कोठामा जिल्लाको कोड लेख्‍नुपर्दछ।</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25" name="TextBox 24">
            <a:extLst>
              <a:ext uri="{FF2B5EF4-FFF2-40B4-BE49-F238E27FC236}">
                <a16:creationId xmlns:a16="http://schemas.microsoft.com/office/drawing/2014/main" id="{38D5761E-6DA7-4DF4-8345-F0EEF1989756}"/>
              </a:ext>
            </a:extLst>
          </p:cNvPr>
          <p:cNvSpPr txBox="1"/>
          <p:nvPr/>
        </p:nvSpPr>
        <p:spPr>
          <a:xfrm>
            <a:off x="7676707"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5" name="Picture 4">
            <a:extLst>
              <a:ext uri="{FF2B5EF4-FFF2-40B4-BE49-F238E27FC236}">
                <a16:creationId xmlns:a16="http://schemas.microsoft.com/office/drawing/2014/main" id="{CCEE8FBD-0763-451B-A3A1-B7C693922324}"/>
              </a:ext>
            </a:extLst>
          </p:cNvPr>
          <p:cNvPicPr>
            <a:picLocks noChangeAspect="1"/>
          </p:cNvPicPr>
          <p:nvPr/>
        </p:nvPicPr>
        <p:blipFill>
          <a:blip r:embed="rId2"/>
          <a:stretch>
            <a:fillRect/>
          </a:stretch>
        </p:blipFill>
        <p:spPr>
          <a:xfrm>
            <a:off x="7178040" y="3636583"/>
            <a:ext cx="4982081" cy="1702023"/>
          </a:xfrm>
          <a:prstGeom prst="rect">
            <a:avLst/>
          </a:prstGeom>
        </p:spPr>
      </p:pic>
    </p:spTree>
    <p:extLst>
      <p:ext uri="{BB962C8B-B14F-4D97-AF65-F5344CB8AC3E}">
        <p14:creationId xmlns:p14="http://schemas.microsoft.com/office/powerpoint/2010/main" val="152970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55027" y="893295"/>
            <a:ext cx="9247651" cy="386644"/>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गाउँपालिका वा नगरपालिकाको नाम र कोड</a:t>
            </a:r>
          </a:p>
        </p:txBody>
      </p:sp>
      <p:sp>
        <p:nvSpPr>
          <p:cNvPr id="3" name="TextBox 4"/>
          <p:cNvSpPr txBox="1"/>
          <p:nvPr/>
        </p:nvSpPr>
        <p:spPr>
          <a:xfrm>
            <a:off x="7132" y="1592950"/>
            <a:ext cx="7116682" cy="4616648"/>
          </a:xfrm>
          <a:prstGeom prst="rect">
            <a:avLst/>
          </a:prstGeom>
        </p:spPr>
        <p:txBody>
          <a:bodyPr wrap="square" lIns="0" tIns="0" rIns="0" bIns="0" rtlCol="0" anchor="t">
            <a:spAutoFit/>
          </a:bodyPr>
          <a:lstStyle/>
          <a:p>
            <a:pPr marL="345509" lvl="1" indent="-172755" algn="just">
              <a:lnSpc>
                <a:spcPct val="150000"/>
              </a:lnSpc>
              <a:spcAft>
                <a:spcPts val="600"/>
              </a:spcAft>
              <a:buFont typeface="Arial"/>
              <a:buChar char="•"/>
            </a:pPr>
            <a:r>
              <a:rPr lang="ne-NP" sz="2400" dirty="0">
                <a:cs typeface="Kalimati" pitchFamily="2"/>
              </a:rPr>
              <a:t>गणना गर्न लागेको घरपरिवार कुन स्थानीय तहमा पर्दछ, सोको गाउँपालिका वा नगरपालिकाको नाम</a:t>
            </a:r>
            <a:r>
              <a:rPr lang="en-US" sz="2400" dirty="0">
                <a:cs typeface="Kalimati" pitchFamily="2"/>
              </a:rPr>
              <a:t> </a:t>
            </a:r>
            <a:r>
              <a:rPr lang="ne-NP" sz="2400" dirty="0">
                <a:cs typeface="Kalimati" pitchFamily="2"/>
              </a:rPr>
              <a:t>लेख्‍नुपर्दछ।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गाउँपालिका/नगरपालिकाको नामको तल कोठामा गाउँपालिका/नगरपालिकाको कोड उल्लेख गर्नुपर्दछ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यहाँ गाउँपालिका हो भने गाउँपालिकालाई र नगरपालिका हो भने नगरपालिकालाई ठिक (√) चिन्ह लगाउनुपर्दछ।</a:t>
            </a:r>
          </a:p>
          <a:p>
            <a:pPr marL="345509" lvl="1" indent="-172755" algn="just">
              <a:lnSpc>
                <a:spcPct val="150000"/>
              </a:lnSpc>
              <a:spcAft>
                <a:spcPts val="600"/>
              </a:spcAft>
              <a:buFont typeface="Arial"/>
              <a:buChar char="•"/>
            </a:pPr>
            <a:r>
              <a:rPr lang="ne-NP" sz="2400" dirty="0">
                <a:cs typeface="Kalimati" pitchFamily="2"/>
              </a:rPr>
              <a:t>वडा नं. को तल दुर्इवटा कोठामा सम्बन्धित वडा नं. दुर्इ अङ्कमा लेख्नुपर्दछ ।</a:t>
            </a:r>
          </a:p>
        </p:txBody>
      </p:sp>
      <p:sp>
        <p:nvSpPr>
          <p:cNvPr id="6" name="TextBox 7"/>
          <p:cNvSpPr txBox="1"/>
          <p:nvPr/>
        </p:nvSpPr>
        <p:spPr>
          <a:xfrm>
            <a:off x="1081090" y="4783020"/>
            <a:ext cx="7765598" cy="338554"/>
          </a:xfrm>
          <a:prstGeom prst="rect">
            <a:avLst/>
          </a:prstGeom>
        </p:spPr>
        <p:txBody>
          <a:bodyPr wrap="square" lIns="0" tIns="0" rIns="0" bIns="0" rtlCol="0" anchor="t">
            <a:spAutoFit/>
          </a:bodyPr>
          <a:lstStyle/>
          <a:p>
            <a:pPr marL="345509" lvl="1" indent="-172755">
              <a:lnSpc>
                <a:spcPct val="150000"/>
              </a:lnSpc>
              <a:buFont typeface="Arial"/>
              <a:buChar char="•"/>
            </a:pPr>
            <a:endParaRPr lang="ne-NP" sz="1600" dirty="0">
              <a:cs typeface="Kalimati" pitchFamily="2"/>
            </a:endParaRPr>
          </a:p>
        </p:txBody>
      </p:sp>
      <p:cxnSp>
        <p:nvCxnSpPr>
          <p:cNvPr id="7" name="Straight Connector 6"/>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770244" y="6475232"/>
            <a:ext cx="414624"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
        <p:nvSpPr>
          <p:cNvPr id="9" name="TextBox 8">
            <a:extLst>
              <a:ext uri="{FF2B5EF4-FFF2-40B4-BE49-F238E27FC236}">
                <a16:creationId xmlns:a16="http://schemas.microsoft.com/office/drawing/2014/main" id="{C4EE4D3A-978B-4209-AF13-4C6030B668E6}"/>
              </a:ext>
            </a:extLst>
          </p:cNvPr>
          <p:cNvSpPr txBox="1"/>
          <p:nvPr/>
        </p:nvSpPr>
        <p:spPr>
          <a:xfrm>
            <a:off x="7915940"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11" name="Picture 10">
            <a:extLst>
              <a:ext uri="{FF2B5EF4-FFF2-40B4-BE49-F238E27FC236}">
                <a16:creationId xmlns:a16="http://schemas.microsoft.com/office/drawing/2014/main" id="{B200AE06-BB32-4156-837F-C7597E9722F2}"/>
              </a:ext>
            </a:extLst>
          </p:cNvPr>
          <p:cNvPicPr>
            <a:picLocks noChangeAspect="1"/>
          </p:cNvPicPr>
          <p:nvPr/>
        </p:nvPicPr>
        <p:blipFill rotWithShape="1">
          <a:blip r:embed="rId2"/>
          <a:srcRect l="45349" t="48527" r="9825" b="36825"/>
          <a:stretch/>
        </p:blipFill>
        <p:spPr>
          <a:xfrm>
            <a:off x="7442790" y="3104720"/>
            <a:ext cx="4749210" cy="2477374"/>
          </a:xfrm>
          <a:prstGeom prst="rect">
            <a:avLst/>
          </a:prstGeom>
        </p:spPr>
      </p:pic>
      <p:sp>
        <p:nvSpPr>
          <p:cNvPr id="12" name="TextBox 11">
            <a:extLst>
              <a:ext uri="{FF2B5EF4-FFF2-40B4-BE49-F238E27FC236}">
                <a16:creationId xmlns:a16="http://schemas.microsoft.com/office/drawing/2014/main" id="{00A3F06B-DF20-4D6D-9617-2D4633660D1D}"/>
              </a:ext>
            </a:extLst>
          </p:cNvPr>
          <p:cNvSpPr txBox="1"/>
          <p:nvPr/>
        </p:nvSpPr>
        <p:spPr>
          <a:xfrm>
            <a:off x="8729330" y="4221125"/>
            <a:ext cx="1073889" cy="369332"/>
          </a:xfrm>
          <a:prstGeom prst="rect">
            <a:avLst/>
          </a:prstGeom>
          <a:noFill/>
        </p:spPr>
        <p:txBody>
          <a:bodyPr wrap="square" rtlCol="0">
            <a:spAutoFit/>
          </a:bodyPr>
          <a:lstStyle/>
          <a:p>
            <a:r>
              <a:rPr lang="ne-NP" dirty="0">
                <a:solidFill>
                  <a:srgbClr val="0070C0"/>
                </a:solidFill>
                <a:cs typeface="Kalimati" panose="00000400000000000000" pitchFamily="2"/>
              </a:rPr>
              <a:t>म्याग्दे</a:t>
            </a:r>
            <a:endParaRPr lang="en-US"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8B9B9128-9E5E-4336-BCA5-5984DB2C0D1C}"/>
              </a:ext>
            </a:extLst>
          </p:cNvPr>
          <p:cNvSpPr txBox="1"/>
          <p:nvPr/>
        </p:nvSpPr>
        <p:spPr>
          <a:xfrm>
            <a:off x="11504426" y="5010971"/>
            <a:ext cx="212652" cy="369332"/>
          </a:xfrm>
          <a:prstGeom prst="rect">
            <a:avLst/>
          </a:prstGeom>
          <a:noFill/>
        </p:spPr>
        <p:txBody>
          <a:bodyPr wrap="square" rtlCol="0">
            <a:spAutoFit/>
          </a:bodyPr>
          <a:lstStyle/>
          <a:p>
            <a:r>
              <a:rPr lang="en-US" dirty="0">
                <a:solidFill>
                  <a:srgbClr val="0070C0"/>
                </a:solidFill>
              </a:rPr>
              <a:t>0</a:t>
            </a:r>
          </a:p>
        </p:txBody>
      </p:sp>
      <p:sp>
        <p:nvSpPr>
          <p:cNvPr id="14" name="TextBox 13">
            <a:extLst>
              <a:ext uri="{FF2B5EF4-FFF2-40B4-BE49-F238E27FC236}">
                <a16:creationId xmlns:a16="http://schemas.microsoft.com/office/drawing/2014/main" id="{D2408788-B660-459D-8980-34999B6FAE32}"/>
              </a:ext>
            </a:extLst>
          </p:cNvPr>
          <p:cNvSpPr txBox="1"/>
          <p:nvPr/>
        </p:nvSpPr>
        <p:spPr>
          <a:xfrm>
            <a:off x="11784424" y="5003876"/>
            <a:ext cx="283530" cy="369332"/>
          </a:xfrm>
          <a:prstGeom prst="rect">
            <a:avLst/>
          </a:prstGeom>
          <a:noFill/>
        </p:spPr>
        <p:txBody>
          <a:bodyPr wrap="square" rtlCol="0">
            <a:spAutoFit/>
          </a:bodyPr>
          <a:lstStyle/>
          <a:p>
            <a:r>
              <a:rPr lang="en-US" dirty="0">
                <a:solidFill>
                  <a:srgbClr val="0070C0"/>
                </a:solidFill>
              </a:rPr>
              <a:t>4</a:t>
            </a:r>
          </a:p>
        </p:txBody>
      </p:sp>
      <p:sp>
        <p:nvSpPr>
          <p:cNvPr id="15" name="TextBox 14">
            <a:extLst>
              <a:ext uri="{FF2B5EF4-FFF2-40B4-BE49-F238E27FC236}">
                <a16:creationId xmlns:a16="http://schemas.microsoft.com/office/drawing/2014/main" id="{6182C2B1-F668-4863-87C8-3A09BEB743F0}"/>
              </a:ext>
            </a:extLst>
          </p:cNvPr>
          <p:cNvSpPr txBox="1"/>
          <p:nvPr/>
        </p:nvSpPr>
        <p:spPr>
          <a:xfrm>
            <a:off x="8077189" y="5026795"/>
            <a:ext cx="198469" cy="369332"/>
          </a:xfrm>
          <a:prstGeom prst="rect">
            <a:avLst/>
          </a:prstGeom>
          <a:noFill/>
        </p:spPr>
        <p:txBody>
          <a:bodyPr wrap="square" rtlCol="0">
            <a:spAutoFit/>
          </a:bodyPr>
          <a:lstStyle/>
          <a:p>
            <a:r>
              <a:rPr lang="en-US" dirty="0">
                <a:solidFill>
                  <a:srgbClr val="0070C0"/>
                </a:solidFill>
              </a:rPr>
              <a:t>0</a:t>
            </a:r>
          </a:p>
        </p:txBody>
      </p:sp>
      <p:sp>
        <p:nvSpPr>
          <p:cNvPr id="16" name="TextBox 15">
            <a:extLst>
              <a:ext uri="{FF2B5EF4-FFF2-40B4-BE49-F238E27FC236}">
                <a16:creationId xmlns:a16="http://schemas.microsoft.com/office/drawing/2014/main" id="{CD47F797-A362-4369-B384-E200F9AFF2C3}"/>
              </a:ext>
            </a:extLst>
          </p:cNvPr>
          <p:cNvSpPr txBox="1"/>
          <p:nvPr/>
        </p:nvSpPr>
        <p:spPr>
          <a:xfrm>
            <a:off x="8417432" y="5040969"/>
            <a:ext cx="180751" cy="369332"/>
          </a:xfrm>
          <a:prstGeom prst="rect">
            <a:avLst/>
          </a:prstGeom>
          <a:noFill/>
        </p:spPr>
        <p:txBody>
          <a:bodyPr wrap="square" rtlCol="0">
            <a:spAutoFit/>
          </a:bodyPr>
          <a:lstStyle/>
          <a:p>
            <a:r>
              <a:rPr lang="en-US" dirty="0">
                <a:solidFill>
                  <a:srgbClr val="0070C0"/>
                </a:solidFill>
              </a:rPr>
              <a:t>3</a:t>
            </a:r>
          </a:p>
        </p:txBody>
      </p:sp>
      <p:sp>
        <p:nvSpPr>
          <p:cNvPr id="17" name="TextBox 16">
            <a:extLst>
              <a:ext uri="{FF2B5EF4-FFF2-40B4-BE49-F238E27FC236}">
                <a16:creationId xmlns:a16="http://schemas.microsoft.com/office/drawing/2014/main" id="{C6EBF09B-8E8B-48BD-ADD1-2F526A16AF29}"/>
              </a:ext>
            </a:extLst>
          </p:cNvPr>
          <p:cNvSpPr txBox="1"/>
          <p:nvPr/>
        </p:nvSpPr>
        <p:spPr>
          <a:xfrm>
            <a:off x="7538483" y="4147975"/>
            <a:ext cx="871871" cy="369332"/>
          </a:xfrm>
          <a:prstGeom prst="rect">
            <a:avLst/>
          </a:prstGeom>
          <a:noFill/>
        </p:spPr>
        <p:txBody>
          <a:bodyPr wrap="square" rtlCol="0">
            <a:spAutoFit/>
          </a:bodyPr>
          <a:lstStyle/>
          <a:p>
            <a:r>
              <a:rPr lang="ne-NP" sz="1800" dirty="0">
                <a:solidFill>
                  <a:srgbClr val="0070C0"/>
                </a:solidFill>
                <a:cs typeface="Kalimati" pitchFamily="2"/>
              </a:rPr>
              <a:t>√</a:t>
            </a:r>
            <a:endParaRPr lang="en-US" dirty="0">
              <a:solidFill>
                <a:srgbClr val="0070C0"/>
              </a:solidFill>
            </a:endParaRPr>
          </a:p>
        </p:txBody>
      </p:sp>
    </p:spTree>
    <p:extLst>
      <p:ext uri="{BB962C8B-B14F-4D97-AF65-F5344CB8AC3E}">
        <p14:creationId xmlns:p14="http://schemas.microsoft.com/office/powerpoint/2010/main" val="703182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7"/>
          <p:cNvSpPr txBox="1"/>
          <p:nvPr/>
        </p:nvSpPr>
        <p:spPr>
          <a:xfrm>
            <a:off x="4933950" y="988002"/>
            <a:ext cx="23241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गणना क्षेत्र नं.</a:t>
            </a:r>
          </a:p>
        </p:txBody>
      </p:sp>
      <p:sp>
        <p:nvSpPr>
          <p:cNvPr id="5" name="TextBox 8"/>
          <p:cNvSpPr txBox="1"/>
          <p:nvPr/>
        </p:nvSpPr>
        <p:spPr>
          <a:xfrm>
            <a:off x="404037" y="1737600"/>
            <a:ext cx="9998885" cy="1061829"/>
          </a:xfrm>
          <a:prstGeom prst="rect">
            <a:avLst/>
          </a:prstGeom>
        </p:spPr>
        <p:txBody>
          <a:bodyPr wrap="square" lIns="0" tIns="0" rIns="0" bIns="0" rtlCol="0" anchor="t">
            <a:spAutoFit/>
          </a:bodyPr>
          <a:lstStyle/>
          <a:p>
            <a:pPr>
              <a:lnSpc>
                <a:spcPct val="150000"/>
              </a:lnSpc>
            </a:pPr>
            <a:r>
              <a:rPr lang="ne-NP" sz="2400" dirty="0">
                <a:cs typeface="Kalimati" pitchFamily="2"/>
              </a:rPr>
              <a:t>गणना गर्न लागेको घरपरिवार रहेको स्थान सम्बन्धित वडाको कुन गणना क्षेत्रमा पर्दछ सो गणना क्षेत्र नं. लेख्‍नुपर्दछ ।</a:t>
            </a:r>
          </a:p>
        </p:txBody>
      </p:sp>
      <p:grpSp>
        <p:nvGrpSpPr>
          <p:cNvPr id="11" name="Group 10">
            <a:extLst>
              <a:ext uri="{FF2B5EF4-FFF2-40B4-BE49-F238E27FC236}">
                <a16:creationId xmlns:a16="http://schemas.microsoft.com/office/drawing/2014/main" id="{E85CE579-F08A-42A5-B583-A5CCAB24986E}"/>
              </a:ext>
            </a:extLst>
          </p:cNvPr>
          <p:cNvGrpSpPr/>
          <p:nvPr/>
        </p:nvGrpSpPr>
        <p:grpSpPr>
          <a:xfrm>
            <a:off x="207881" y="3160392"/>
            <a:ext cx="5695608" cy="3328268"/>
            <a:chOff x="2780960" y="2884839"/>
            <a:chExt cx="5695608" cy="3328268"/>
          </a:xfrm>
        </p:grpSpPr>
        <p:pic>
          <p:nvPicPr>
            <p:cNvPr id="3" name="Picture 2"/>
            <p:cNvPicPr>
              <a:picLocks noChangeAspect="1"/>
            </p:cNvPicPr>
            <p:nvPr/>
          </p:nvPicPr>
          <p:blipFill>
            <a:blip r:embed="rId2"/>
            <a:srcRect/>
            <a:stretch>
              <a:fillRect/>
            </a:stretch>
          </p:blipFill>
          <p:spPr>
            <a:xfrm>
              <a:off x="2780960" y="2906595"/>
              <a:ext cx="5695608" cy="3306512"/>
            </a:xfrm>
            <a:prstGeom prst="rect">
              <a:avLst/>
            </a:prstGeom>
          </p:spPr>
        </p:pic>
        <p:pic>
          <p:nvPicPr>
            <p:cNvPr id="6" name="Picture 3"/>
            <p:cNvPicPr>
              <a:picLocks noChangeAspect="1"/>
            </p:cNvPicPr>
            <p:nvPr/>
          </p:nvPicPr>
          <p:blipFill>
            <a:blip r:embed="rId3"/>
            <a:srcRect/>
            <a:stretch>
              <a:fillRect/>
            </a:stretch>
          </p:blipFill>
          <p:spPr>
            <a:xfrm>
              <a:off x="4967212" y="2884839"/>
              <a:ext cx="807111" cy="807858"/>
            </a:xfrm>
            <a:prstGeom prst="rect">
              <a:avLst/>
            </a:prstGeom>
          </p:spPr>
        </p:pic>
        <p:pic>
          <p:nvPicPr>
            <p:cNvPr id="7" name="Picture 4"/>
            <p:cNvPicPr>
              <a:picLocks noChangeAspect="1"/>
            </p:cNvPicPr>
            <p:nvPr/>
          </p:nvPicPr>
          <p:blipFill>
            <a:blip r:embed="rId4"/>
            <a:srcRect/>
            <a:stretch>
              <a:fillRect/>
            </a:stretch>
          </p:blipFill>
          <p:spPr>
            <a:xfrm>
              <a:off x="7092583" y="3442883"/>
              <a:ext cx="723318" cy="723987"/>
            </a:xfrm>
            <a:prstGeom prst="rect">
              <a:avLst/>
            </a:prstGeom>
          </p:spPr>
        </p:pic>
        <p:pic>
          <p:nvPicPr>
            <p:cNvPr id="8" name="Picture 5"/>
            <p:cNvPicPr>
              <a:picLocks noChangeAspect="1"/>
            </p:cNvPicPr>
            <p:nvPr/>
          </p:nvPicPr>
          <p:blipFill>
            <a:blip r:embed="rId5"/>
            <a:srcRect/>
            <a:stretch>
              <a:fillRect/>
            </a:stretch>
          </p:blipFill>
          <p:spPr>
            <a:xfrm>
              <a:off x="2811425" y="3804877"/>
              <a:ext cx="836252" cy="845396"/>
            </a:xfrm>
            <a:prstGeom prst="rect">
              <a:avLst/>
            </a:prstGeom>
          </p:spPr>
        </p:pic>
        <p:pic>
          <p:nvPicPr>
            <p:cNvPr id="9" name="Picture 6"/>
            <p:cNvPicPr>
              <a:picLocks noChangeAspect="1"/>
            </p:cNvPicPr>
            <p:nvPr/>
          </p:nvPicPr>
          <p:blipFill>
            <a:blip r:embed="rId6"/>
            <a:srcRect/>
            <a:stretch>
              <a:fillRect/>
            </a:stretch>
          </p:blipFill>
          <p:spPr>
            <a:xfrm>
              <a:off x="4737138" y="4932218"/>
              <a:ext cx="746389" cy="747079"/>
            </a:xfrm>
            <a:prstGeom prst="rect">
              <a:avLst/>
            </a:prstGeom>
          </p:spPr>
        </p:pic>
      </p:grpSp>
      <p:sp>
        <p:nvSpPr>
          <p:cNvPr id="10" name="Slide Number Placeholder 19"/>
          <p:cNvSpPr txBox="1">
            <a:spLocks/>
          </p:cNvSpPr>
          <p:nvPr/>
        </p:nvSpPr>
        <p:spPr>
          <a:xfrm>
            <a:off x="11589488" y="6496509"/>
            <a:ext cx="584751" cy="35715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
        <p:nvSpPr>
          <p:cNvPr id="14" name="TextBox 13">
            <a:extLst>
              <a:ext uri="{FF2B5EF4-FFF2-40B4-BE49-F238E27FC236}">
                <a16:creationId xmlns:a16="http://schemas.microsoft.com/office/drawing/2014/main" id="{E615366D-FCFD-46DF-B629-2B24BFFFE541}"/>
              </a:ext>
            </a:extLst>
          </p:cNvPr>
          <p:cNvSpPr txBox="1"/>
          <p:nvPr/>
        </p:nvSpPr>
        <p:spPr>
          <a:xfrm>
            <a:off x="7641869" y="27204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8" name="Arrow: Right 17">
            <a:extLst>
              <a:ext uri="{FF2B5EF4-FFF2-40B4-BE49-F238E27FC236}">
                <a16:creationId xmlns:a16="http://schemas.microsoft.com/office/drawing/2014/main" id="{0DD7A210-E5A9-4B9F-A9C9-A9C473E2180C}"/>
              </a:ext>
            </a:extLst>
          </p:cNvPr>
          <p:cNvSpPr/>
          <p:nvPr/>
        </p:nvSpPr>
        <p:spPr>
          <a:xfrm>
            <a:off x="2910448" y="5539566"/>
            <a:ext cx="4808789" cy="179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ED0F54A-2C3B-4D40-B630-DA8B38DC25BF}"/>
              </a:ext>
            </a:extLst>
          </p:cNvPr>
          <p:cNvPicPr>
            <a:picLocks noChangeAspect="1"/>
          </p:cNvPicPr>
          <p:nvPr/>
        </p:nvPicPr>
        <p:blipFill>
          <a:blip r:embed="rId7"/>
          <a:stretch>
            <a:fillRect/>
          </a:stretch>
        </p:blipFill>
        <p:spPr>
          <a:xfrm>
            <a:off x="7422979" y="4376387"/>
            <a:ext cx="4719946" cy="2084790"/>
          </a:xfrm>
          <a:prstGeom prst="rect">
            <a:avLst/>
          </a:prstGeom>
        </p:spPr>
      </p:pic>
    </p:spTree>
    <p:extLst>
      <p:ext uri="{BB962C8B-B14F-4D97-AF65-F5344CB8AC3E}">
        <p14:creationId xmlns:p14="http://schemas.microsoft.com/office/powerpoint/2010/main" val="659803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3"/>
          <p:cNvSpPr txBox="1"/>
          <p:nvPr/>
        </p:nvSpPr>
        <p:spPr>
          <a:xfrm>
            <a:off x="3695700" y="1105733"/>
            <a:ext cx="480060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क्रमसंख्या</a:t>
            </a:r>
          </a:p>
        </p:txBody>
      </p:sp>
      <p:sp>
        <p:nvSpPr>
          <p:cNvPr id="4" name="TextBox 4"/>
          <p:cNvSpPr txBox="1"/>
          <p:nvPr/>
        </p:nvSpPr>
        <p:spPr>
          <a:xfrm>
            <a:off x="0" y="1825291"/>
            <a:ext cx="6958940"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घरपरिवारको जनगणना घर क्र.सं. लेख्दा घर तथा घरपरिवार सूचीकरण उतार फारामबाट उतार गरी लेख्‍नु पर्नेछ।</a:t>
            </a:r>
            <a:endParaRPr lang="en-US" sz="2400" dirty="0">
              <a:cs typeface="Kalimati" pitchFamily="2"/>
            </a:endParaRPr>
          </a:p>
          <a:p>
            <a:pPr marL="345509" lvl="1" indent="-172755" algn="just">
              <a:buFont typeface="Arial"/>
              <a:buChar char="•"/>
            </a:pPr>
            <a:r>
              <a:rPr lang="ne-NP" sz="2400" dirty="0">
                <a:cs typeface="Kalimati" pitchFamily="2"/>
              </a:rPr>
              <a:t>कुनै घरपरिवार सूचीकरणमा समावेश </a:t>
            </a:r>
            <a:r>
              <a:rPr lang="ne-NP" sz="2400">
                <a:cs typeface="Kalimati" pitchFamily="2"/>
              </a:rPr>
              <a:t>गर्न छुटेको </a:t>
            </a:r>
            <a:r>
              <a:rPr lang="ne-NP" sz="2400" dirty="0">
                <a:cs typeface="Kalimati" pitchFamily="2"/>
              </a:rPr>
              <a:t>भए उक्त घरपरिवारको जनगणना घर क्र.सं. गणकले नै घर</a:t>
            </a:r>
            <a:r>
              <a:rPr lang="en-US" sz="2400" dirty="0">
                <a:cs typeface="Kalimati" pitchFamily="2"/>
              </a:rPr>
              <a:t> </a:t>
            </a:r>
            <a:r>
              <a:rPr lang="ne-NP" sz="2400" dirty="0">
                <a:cs typeface="Kalimati" pitchFamily="2"/>
              </a:rPr>
              <a:t>तथा घरपरिवार सूचिकरण उतार फारामको अन्तिममा क्रमशः लेख्नुपर्दछ ।</a:t>
            </a:r>
          </a:p>
        </p:txBody>
      </p:sp>
      <p:sp>
        <p:nvSpPr>
          <p:cNvPr id="8" name="Slide Number Placeholder 19"/>
          <p:cNvSpPr txBox="1">
            <a:spLocks/>
          </p:cNvSpPr>
          <p:nvPr/>
        </p:nvSpPr>
        <p:spPr>
          <a:xfrm>
            <a:off x="11748980" y="6475231"/>
            <a:ext cx="425257" cy="35717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grpSp>
        <p:nvGrpSpPr>
          <p:cNvPr id="12" name="Group 11">
            <a:extLst>
              <a:ext uri="{FF2B5EF4-FFF2-40B4-BE49-F238E27FC236}">
                <a16:creationId xmlns:a16="http://schemas.microsoft.com/office/drawing/2014/main" id="{2369DF02-06F0-4FFF-9789-52D4886C0146}"/>
              </a:ext>
            </a:extLst>
          </p:cNvPr>
          <p:cNvGrpSpPr/>
          <p:nvPr/>
        </p:nvGrpSpPr>
        <p:grpSpPr>
          <a:xfrm>
            <a:off x="53157" y="4855518"/>
            <a:ext cx="6815476" cy="1883363"/>
            <a:chOff x="53157" y="4855518"/>
            <a:chExt cx="6815476" cy="1883363"/>
          </a:xfrm>
        </p:grpSpPr>
        <p:pic>
          <p:nvPicPr>
            <p:cNvPr id="10" name="Picture 9">
              <a:extLst>
                <a:ext uri="{FF2B5EF4-FFF2-40B4-BE49-F238E27FC236}">
                  <a16:creationId xmlns:a16="http://schemas.microsoft.com/office/drawing/2014/main" id="{FEC3FA7A-1CC4-4E56-8680-705755F1C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53157" y="4865010"/>
              <a:ext cx="6815476" cy="1873871"/>
            </a:xfrm>
            <a:prstGeom prst="rect">
              <a:avLst/>
            </a:prstGeom>
          </p:spPr>
        </p:pic>
        <p:sp>
          <p:nvSpPr>
            <p:cNvPr id="11" name="Rectangle 10">
              <a:extLst>
                <a:ext uri="{FF2B5EF4-FFF2-40B4-BE49-F238E27FC236}">
                  <a16:creationId xmlns:a16="http://schemas.microsoft.com/office/drawing/2014/main" id="{CC6CE18A-6C46-41F6-8454-7862C672CE72}"/>
                </a:ext>
              </a:extLst>
            </p:cNvPr>
            <p:cNvSpPr/>
            <p:nvPr/>
          </p:nvSpPr>
          <p:spPr>
            <a:xfrm>
              <a:off x="5934464" y="4855518"/>
              <a:ext cx="535723"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1</a:t>
              </a:r>
            </a:p>
          </p:txBody>
        </p:sp>
        <p:sp>
          <p:nvSpPr>
            <p:cNvPr id="13" name="Rectangle 12">
              <a:extLst>
                <a:ext uri="{FF2B5EF4-FFF2-40B4-BE49-F238E27FC236}">
                  <a16:creationId xmlns:a16="http://schemas.microsoft.com/office/drawing/2014/main" id="{4D3DF9C5-4020-41A6-83D5-526CD9C7362A}"/>
                </a:ext>
              </a:extLst>
            </p:cNvPr>
            <p:cNvSpPr/>
            <p:nvPr/>
          </p:nvSpPr>
          <p:spPr>
            <a:xfrm>
              <a:off x="1291565" y="53162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2</a:t>
              </a:r>
            </a:p>
          </p:txBody>
        </p:sp>
        <p:sp>
          <p:nvSpPr>
            <p:cNvPr id="14" name="Rectangle 13">
              <a:extLst>
                <a:ext uri="{FF2B5EF4-FFF2-40B4-BE49-F238E27FC236}">
                  <a16:creationId xmlns:a16="http://schemas.microsoft.com/office/drawing/2014/main" id="{4FE46F9B-5D9C-44A1-B7D7-292F52A1CB94}"/>
                </a:ext>
              </a:extLst>
            </p:cNvPr>
            <p:cNvSpPr/>
            <p:nvPr/>
          </p:nvSpPr>
          <p:spPr>
            <a:xfrm>
              <a:off x="370076" y="54686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3</a:t>
              </a:r>
            </a:p>
          </p:txBody>
        </p:sp>
      </p:grpSp>
      <p:sp>
        <p:nvSpPr>
          <p:cNvPr id="18" name="TextBox 17">
            <a:extLst>
              <a:ext uri="{FF2B5EF4-FFF2-40B4-BE49-F238E27FC236}">
                <a16:creationId xmlns:a16="http://schemas.microsoft.com/office/drawing/2014/main" id="{6991BE3E-AA25-4153-9FE2-338B68217AE0}"/>
              </a:ext>
            </a:extLst>
          </p:cNvPr>
          <p:cNvSpPr txBox="1"/>
          <p:nvPr/>
        </p:nvSpPr>
        <p:spPr>
          <a:xfrm>
            <a:off x="7886420" y="22313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9" name="Arrow: Right 18">
            <a:extLst>
              <a:ext uri="{FF2B5EF4-FFF2-40B4-BE49-F238E27FC236}">
                <a16:creationId xmlns:a16="http://schemas.microsoft.com/office/drawing/2014/main" id="{C62C6F4E-33EB-4F91-A0AC-F58E1027030C}"/>
              </a:ext>
            </a:extLst>
          </p:cNvPr>
          <p:cNvSpPr/>
          <p:nvPr/>
        </p:nvSpPr>
        <p:spPr>
          <a:xfrm flipV="1">
            <a:off x="6666614" y="5369431"/>
            <a:ext cx="113076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F316BB-77BC-4CC3-B2F6-080D8E380C72}"/>
              </a:ext>
            </a:extLst>
          </p:cNvPr>
          <p:cNvPicPr>
            <a:picLocks noChangeAspect="1"/>
          </p:cNvPicPr>
          <p:nvPr/>
        </p:nvPicPr>
        <p:blipFill>
          <a:blip r:embed="rId3"/>
          <a:stretch>
            <a:fillRect/>
          </a:stretch>
        </p:blipFill>
        <p:spPr>
          <a:xfrm>
            <a:off x="7845696" y="3977660"/>
            <a:ext cx="4297481" cy="2037498"/>
          </a:xfrm>
          <a:prstGeom prst="rect">
            <a:avLst/>
          </a:prstGeom>
        </p:spPr>
      </p:pic>
    </p:spTree>
    <p:extLst>
      <p:ext uri="{BB962C8B-B14F-4D97-AF65-F5344CB8AC3E}">
        <p14:creationId xmlns:p14="http://schemas.microsoft.com/office/powerpoint/2010/main" val="3786847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759280" y="2150345"/>
            <a:ext cx="6343937" cy="443198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परिवारको जनगणना परिवार क्रमसंख्या लेख्दा घर तथा घरपरिवार सूचीकरण उतार फाराममा उल्लेख भएको जनगणना परिवार क्र.सं. बाट उतार गर्नुपर्दछ ।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सुपरिवेक्षकले कुनै घरमा कुनै परिवार सूचिकरण गर्न छुटाएको भए घर तथा घरपरिवार सूचिकरण उतार फारामको अन्तिममा उक्त घरको घरक्रमसंख्या लेखी छुटेको परिवारलाई अन्तिम जनगणना परिवार संख्या पछिको जनगणना परिवार क्र.सं. दिंदै जानुपर्दछ । </a:t>
            </a:r>
          </a:p>
        </p:txBody>
      </p:sp>
      <p:sp>
        <p:nvSpPr>
          <p:cNvPr id="6" name="TextBox 5"/>
          <p:cNvSpPr txBox="1"/>
          <p:nvPr/>
        </p:nvSpPr>
        <p:spPr>
          <a:xfrm>
            <a:off x="3520547" y="984999"/>
            <a:ext cx="5150906"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परिवार क्रमसंख्या</a:t>
            </a:r>
          </a:p>
        </p:txBody>
      </p:sp>
      <p:sp>
        <p:nvSpPr>
          <p:cNvPr id="7" name="Slide Number Placeholder 19"/>
          <p:cNvSpPr txBox="1">
            <a:spLocks/>
          </p:cNvSpPr>
          <p:nvPr/>
        </p:nvSpPr>
        <p:spPr>
          <a:xfrm>
            <a:off x="11706447" y="6507136"/>
            <a:ext cx="467790" cy="34653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8" name="Picture 7">
            <a:extLst>
              <a:ext uri="{FF2B5EF4-FFF2-40B4-BE49-F238E27FC236}">
                <a16:creationId xmlns:a16="http://schemas.microsoft.com/office/drawing/2014/main" id="{F066A578-266A-4120-80FB-DFCEB6281241}"/>
              </a:ext>
            </a:extLst>
          </p:cNvPr>
          <p:cNvPicPr>
            <a:picLocks noChangeAspect="1"/>
          </p:cNvPicPr>
          <p:nvPr/>
        </p:nvPicPr>
        <p:blipFill>
          <a:blip r:embed="rId3"/>
          <a:stretch>
            <a:fillRect/>
          </a:stretch>
        </p:blipFill>
        <p:spPr>
          <a:xfrm>
            <a:off x="117989" y="2651763"/>
            <a:ext cx="5638852" cy="3410596"/>
          </a:xfrm>
          <a:prstGeom prst="rect">
            <a:avLst/>
          </a:prstGeom>
        </p:spPr>
      </p:pic>
      <p:sp>
        <p:nvSpPr>
          <p:cNvPr id="38" name="TextBox 37">
            <a:extLst>
              <a:ext uri="{FF2B5EF4-FFF2-40B4-BE49-F238E27FC236}">
                <a16:creationId xmlns:a16="http://schemas.microsoft.com/office/drawing/2014/main" id="{0C1CCAD4-7C61-428A-943C-E4D6B0CA18F7}"/>
              </a:ext>
            </a:extLst>
          </p:cNvPr>
          <p:cNvSpPr txBox="1"/>
          <p:nvPr/>
        </p:nvSpPr>
        <p:spPr>
          <a:xfrm>
            <a:off x="543590" y="1939389"/>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Tree>
    <p:extLst>
      <p:ext uri="{BB962C8B-B14F-4D97-AF65-F5344CB8AC3E}">
        <p14:creationId xmlns:p14="http://schemas.microsoft.com/office/powerpoint/2010/main" val="799066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583715" y="825506"/>
            <a:ext cx="742152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क्र.सं. तथा परिवार क्र.सं.</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लेख्ने तरिका</a:t>
            </a:r>
          </a:p>
        </p:txBody>
      </p:sp>
      <p:sp>
        <p:nvSpPr>
          <p:cNvPr id="7" name="Slide Number Placeholder 19"/>
          <p:cNvSpPr txBox="1">
            <a:spLocks/>
          </p:cNvSpPr>
          <p:nvPr/>
        </p:nvSpPr>
        <p:spPr>
          <a:xfrm>
            <a:off x="11578856" y="6484335"/>
            <a:ext cx="595381"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4" name="TextBox 3">
            <a:extLst>
              <a:ext uri="{FF2B5EF4-FFF2-40B4-BE49-F238E27FC236}">
                <a16:creationId xmlns:a16="http://schemas.microsoft.com/office/drawing/2014/main" id="{F7714084-2EF2-488E-8118-28024B2947D2}"/>
              </a:ext>
            </a:extLst>
          </p:cNvPr>
          <p:cNvSpPr txBox="1"/>
          <p:nvPr/>
        </p:nvSpPr>
        <p:spPr>
          <a:xfrm>
            <a:off x="4968942" y="5076123"/>
            <a:ext cx="95695" cy="369332"/>
          </a:xfrm>
          <a:prstGeom prst="rect">
            <a:avLst/>
          </a:prstGeom>
          <a:noFill/>
        </p:spPr>
        <p:txBody>
          <a:bodyPr wrap="square" rtlCol="0">
            <a:spAutoFit/>
          </a:bodyPr>
          <a:lstStyle/>
          <a:p>
            <a:r>
              <a:rPr lang="en-US" dirty="0">
                <a:solidFill>
                  <a:srgbClr val="00B0F0"/>
                </a:solidFill>
              </a:rPr>
              <a:t>1</a:t>
            </a:r>
          </a:p>
        </p:txBody>
      </p:sp>
      <p:sp>
        <p:nvSpPr>
          <p:cNvPr id="9" name="TextBox 8">
            <a:extLst>
              <a:ext uri="{FF2B5EF4-FFF2-40B4-BE49-F238E27FC236}">
                <a16:creationId xmlns:a16="http://schemas.microsoft.com/office/drawing/2014/main" id="{20F74E4F-9EAE-4D44-8E26-A31818AE4435}"/>
              </a:ext>
            </a:extLst>
          </p:cNvPr>
          <p:cNvSpPr txBox="1"/>
          <p:nvPr/>
        </p:nvSpPr>
        <p:spPr>
          <a:xfrm>
            <a:off x="4958308" y="5500583"/>
            <a:ext cx="95695" cy="369332"/>
          </a:xfrm>
          <a:prstGeom prst="rect">
            <a:avLst/>
          </a:prstGeom>
          <a:noFill/>
        </p:spPr>
        <p:txBody>
          <a:bodyPr wrap="square" rtlCol="0">
            <a:spAutoFit/>
          </a:bodyPr>
          <a:lstStyle/>
          <a:p>
            <a:r>
              <a:rPr lang="en-US" dirty="0">
                <a:solidFill>
                  <a:srgbClr val="00B0F0"/>
                </a:solidFill>
              </a:rPr>
              <a:t>2</a:t>
            </a:r>
          </a:p>
        </p:txBody>
      </p:sp>
      <p:sp>
        <p:nvSpPr>
          <p:cNvPr id="11" name="TextBox 10">
            <a:extLst>
              <a:ext uri="{FF2B5EF4-FFF2-40B4-BE49-F238E27FC236}">
                <a16:creationId xmlns:a16="http://schemas.microsoft.com/office/drawing/2014/main" id="{EAD0318B-42FB-462E-8907-2F230D69B2F6}"/>
              </a:ext>
            </a:extLst>
          </p:cNvPr>
          <p:cNvSpPr txBox="1"/>
          <p:nvPr/>
        </p:nvSpPr>
        <p:spPr>
          <a:xfrm>
            <a:off x="5229443" y="5104465"/>
            <a:ext cx="435937" cy="369332"/>
          </a:xfrm>
          <a:prstGeom prst="rect">
            <a:avLst/>
          </a:prstGeom>
          <a:noFill/>
        </p:spPr>
        <p:txBody>
          <a:bodyPr wrap="square" rtlCol="0">
            <a:spAutoFit/>
          </a:bodyPr>
          <a:lstStyle/>
          <a:p>
            <a:r>
              <a:rPr lang="en-US" dirty="0">
                <a:solidFill>
                  <a:srgbClr val="00B0F0"/>
                </a:solidFill>
              </a:rPr>
              <a:t>3</a:t>
            </a:r>
          </a:p>
        </p:txBody>
      </p:sp>
      <p:sp>
        <p:nvSpPr>
          <p:cNvPr id="13" name="TextBox 12">
            <a:extLst>
              <a:ext uri="{FF2B5EF4-FFF2-40B4-BE49-F238E27FC236}">
                <a16:creationId xmlns:a16="http://schemas.microsoft.com/office/drawing/2014/main" id="{9120F5C5-566B-401E-84C4-C832E2281302}"/>
              </a:ext>
            </a:extLst>
          </p:cNvPr>
          <p:cNvSpPr txBox="1"/>
          <p:nvPr/>
        </p:nvSpPr>
        <p:spPr>
          <a:xfrm>
            <a:off x="5213493" y="5500580"/>
            <a:ext cx="435937" cy="369332"/>
          </a:xfrm>
          <a:prstGeom prst="rect">
            <a:avLst/>
          </a:prstGeom>
          <a:noFill/>
        </p:spPr>
        <p:txBody>
          <a:bodyPr wrap="square" rtlCol="0">
            <a:spAutoFit/>
          </a:bodyPr>
          <a:lstStyle/>
          <a:p>
            <a:r>
              <a:rPr lang="en-US" dirty="0">
                <a:solidFill>
                  <a:srgbClr val="00B0F0"/>
                </a:solidFill>
              </a:rPr>
              <a:t>2</a:t>
            </a:r>
          </a:p>
        </p:txBody>
      </p:sp>
      <p:sp>
        <p:nvSpPr>
          <p:cNvPr id="15" name="TextBox 14">
            <a:extLst>
              <a:ext uri="{FF2B5EF4-FFF2-40B4-BE49-F238E27FC236}">
                <a16:creationId xmlns:a16="http://schemas.microsoft.com/office/drawing/2014/main" id="{5152CAC9-3F0A-4B53-8EC7-2A9F1173DA37}"/>
              </a:ext>
            </a:extLst>
          </p:cNvPr>
          <p:cNvSpPr txBox="1"/>
          <p:nvPr/>
        </p:nvSpPr>
        <p:spPr>
          <a:xfrm>
            <a:off x="5950684" y="5111560"/>
            <a:ext cx="333158" cy="369332"/>
          </a:xfrm>
          <a:prstGeom prst="rect">
            <a:avLst/>
          </a:prstGeom>
          <a:noFill/>
        </p:spPr>
        <p:txBody>
          <a:bodyPr wrap="square" rtlCol="0">
            <a:spAutoFit/>
          </a:bodyPr>
          <a:lstStyle/>
          <a:p>
            <a:r>
              <a:rPr lang="en-US" dirty="0">
                <a:solidFill>
                  <a:srgbClr val="00B0F0"/>
                </a:solidFill>
              </a:rPr>
              <a:t>1</a:t>
            </a:r>
          </a:p>
        </p:txBody>
      </p:sp>
      <p:sp>
        <p:nvSpPr>
          <p:cNvPr id="16" name="TextBox 15">
            <a:extLst>
              <a:ext uri="{FF2B5EF4-FFF2-40B4-BE49-F238E27FC236}">
                <a16:creationId xmlns:a16="http://schemas.microsoft.com/office/drawing/2014/main" id="{B8B3BA2C-67CB-4A9E-B499-29286D90A90C}"/>
              </a:ext>
            </a:extLst>
          </p:cNvPr>
          <p:cNvSpPr txBox="1"/>
          <p:nvPr/>
        </p:nvSpPr>
        <p:spPr>
          <a:xfrm>
            <a:off x="6485858" y="5104465"/>
            <a:ext cx="333158" cy="369332"/>
          </a:xfrm>
          <a:prstGeom prst="rect">
            <a:avLst/>
          </a:prstGeom>
          <a:noFill/>
        </p:spPr>
        <p:txBody>
          <a:bodyPr wrap="square" rtlCol="0">
            <a:spAutoFit/>
          </a:bodyPr>
          <a:lstStyle/>
          <a:p>
            <a:r>
              <a:rPr lang="en-US" dirty="0">
                <a:solidFill>
                  <a:srgbClr val="00B0F0"/>
                </a:solidFill>
              </a:rPr>
              <a:t>1</a:t>
            </a:r>
          </a:p>
        </p:txBody>
      </p:sp>
      <p:sp>
        <p:nvSpPr>
          <p:cNvPr id="17" name="TextBox 16">
            <a:extLst>
              <a:ext uri="{FF2B5EF4-FFF2-40B4-BE49-F238E27FC236}">
                <a16:creationId xmlns:a16="http://schemas.microsoft.com/office/drawing/2014/main" id="{8160047C-5B3E-44AF-BA97-0FFF29764536}"/>
              </a:ext>
            </a:extLst>
          </p:cNvPr>
          <p:cNvSpPr txBox="1"/>
          <p:nvPr/>
        </p:nvSpPr>
        <p:spPr>
          <a:xfrm>
            <a:off x="7010404" y="5118640"/>
            <a:ext cx="333158" cy="369332"/>
          </a:xfrm>
          <a:prstGeom prst="rect">
            <a:avLst/>
          </a:prstGeom>
          <a:noFill/>
        </p:spPr>
        <p:txBody>
          <a:bodyPr wrap="square" rtlCol="0">
            <a:spAutoFit/>
          </a:bodyPr>
          <a:lstStyle/>
          <a:p>
            <a:r>
              <a:rPr lang="en-US" dirty="0">
                <a:solidFill>
                  <a:srgbClr val="00B0F0"/>
                </a:solidFill>
              </a:rPr>
              <a:t>1</a:t>
            </a:r>
          </a:p>
        </p:txBody>
      </p:sp>
      <p:sp>
        <p:nvSpPr>
          <p:cNvPr id="18" name="TextBox 17">
            <a:extLst>
              <a:ext uri="{FF2B5EF4-FFF2-40B4-BE49-F238E27FC236}">
                <a16:creationId xmlns:a16="http://schemas.microsoft.com/office/drawing/2014/main" id="{6632147D-ADD1-431C-8DA0-3647A31EB9ED}"/>
              </a:ext>
            </a:extLst>
          </p:cNvPr>
          <p:cNvSpPr txBox="1"/>
          <p:nvPr/>
        </p:nvSpPr>
        <p:spPr>
          <a:xfrm>
            <a:off x="5954230" y="5551041"/>
            <a:ext cx="333158" cy="369332"/>
          </a:xfrm>
          <a:prstGeom prst="rect">
            <a:avLst/>
          </a:prstGeom>
          <a:noFill/>
        </p:spPr>
        <p:txBody>
          <a:bodyPr wrap="square" rtlCol="0">
            <a:spAutoFit/>
          </a:bodyPr>
          <a:lstStyle/>
          <a:p>
            <a:r>
              <a:rPr lang="en-US" dirty="0">
                <a:solidFill>
                  <a:srgbClr val="00B0F0"/>
                </a:solidFill>
              </a:rPr>
              <a:t>1</a:t>
            </a:r>
          </a:p>
        </p:txBody>
      </p:sp>
      <p:sp>
        <p:nvSpPr>
          <p:cNvPr id="19" name="TextBox 18">
            <a:extLst>
              <a:ext uri="{FF2B5EF4-FFF2-40B4-BE49-F238E27FC236}">
                <a16:creationId xmlns:a16="http://schemas.microsoft.com/office/drawing/2014/main" id="{E0FEECFD-6DE8-4755-8DDC-DEC786C8E7A9}"/>
              </a:ext>
            </a:extLst>
          </p:cNvPr>
          <p:cNvSpPr txBox="1"/>
          <p:nvPr/>
        </p:nvSpPr>
        <p:spPr>
          <a:xfrm>
            <a:off x="6485860" y="5508513"/>
            <a:ext cx="333158" cy="369332"/>
          </a:xfrm>
          <a:prstGeom prst="rect">
            <a:avLst/>
          </a:prstGeom>
          <a:noFill/>
        </p:spPr>
        <p:txBody>
          <a:bodyPr wrap="square" rtlCol="0">
            <a:spAutoFit/>
          </a:bodyPr>
          <a:lstStyle/>
          <a:p>
            <a:r>
              <a:rPr lang="en-US" dirty="0">
                <a:solidFill>
                  <a:srgbClr val="00B0F0"/>
                </a:solidFill>
              </a:rPr>
              <a:t>2</a:t>
            </a:r>
          </a:p>
        </p:txBody>
      </p:sp>
      <p:sp>
        <p:nvSpPr>
          <p:cNvPr id="20" name="TextBox 19">
            <a:extLst>
              <a:ext uri="{FF2B5EF4-FFF2-40B4-BE49-F238E27FC236}">
                <a16:creationId xmlns:a16="http://schemas.microsoft.com/office/drawing/2014/main" id="{A36533D1-AA95-4C49-B647-25EAF030A165}"/>
              </a:ext>
            </a:extLst>
          </p:cNvPr>
          <p:cNvSpPr txBox="1"/>
          <p:nvPr/>
        </p:nvSpPr>
        <p:spPr>
          <a:xfrm>
            <a:off x="7006850" y="5497880"/>
            <a:ext cx="333158" cy="369332"/>
          </a:xfrm>
          <a:prstGeom prst="rect">
            <a:avLst/>
          </a:prstGeom>
          <a:noFill/>
        </p:spPr>
        <p:txBody>
          <a:bodyPr wrap="square" rtlCol="0">
            <a:spAutoFit/>
          </a:bodyPr>
          <a:lstStyle/>
          <a:p>
            <a:r>
              <a:rPr lang="en-US" dirty="0">
                <a:solidFill>
                  <a:srgbClr val="00B0F0"/>
                </a:solidFill>
              </a:rPr>
              <a:t>2</a:t>
            </a:r>
          </a:p>
        </p:txBody>
      </p:sp>
      <p:sp>
        <p:nvSpPr>
          <p:cNvPr id="24" name="TextBox 23">
            <a:extLst>
              <a:ext uri="{FF2B5EF4-FFF2-40B4-BE49-F238E27FC236}">
                <a16:creationId xmlns:a16="http://schemas.microsoft.com/office/drawing/2014/main" id="{A2F82DD8-7CD3-4678-9279-097F6E54E675}"/>
              </a:ext>
            </a:extLst>
          </p:cNvPr>
          <p:cNvSpPr txBox="1"/>
          <p:nvPr/>
        </p:nvSpPr>
        <p:spPr>
          <a:xfrm>
            <a:off x="11437066" y="5104465"/>
            <a:ext cx="435937" cy="369332"/>
          </a:xfrm>
          <a:prstGeom prst="rect">
            <a:avLst/>
          </a:prstGeom>
          <a:noFill/>
        </p:spPr>
        <p:txBody>
          <a:bodyPr wrap="square" rtlCol="0">
            <a:spAutoFit/>
          </a:bodyPr>
          <a:lstStyle/>
          <a:p>
            <a:r>
              <a:rPr lang="en-US" dirty="0">
                <a:solidFill>
                  <a:srgbClr val="00B0F0"/>
                </a:solidFill>
              </a:rPr>
              <a:t>3</a:t>
            </a:r>
          </a:p>
        </p:txBody>
      </p:sp>
      <p:sp>
        <p:nvSpPr>
          <p:cNvPr id="25" name="TextBox 24">
            <a:extLst>
              <a:ext uri="{FF2B5EF4-FFF2-40B4-BE49-F238E27FC236}">
                <a16:creationId xmlns:a16="http://schemas.microsoft.com/office/drawing/2014/main" id="{A6F012E3-4DD9-420B-9441-1DCDCD5DA877}"/>
              </a:ext>
            </a:extLst>
          </p:cNvPr>
          <p:cNvSpPr txBox="1"/>
          <p:nvPr/>
        </p:nvSpPr>
        <p:spPr>
          <a:xfrm>
            <a:off x="10377348" y="5139903"/>
            <a:ext cx="435937" cy="369332"/>
          </a:xfrm>
          <a:prstGeom prst="rect">
            <a:avLst/>
          </a:prstGeom>
          <a:noFill/>
        </p:spPr>
        <p:txBody>
          <a:bodyPr wrap="square" rtlCol="0">
            <a:spAutoFit/>
          </a:bodyPr>
          <a:lstStyle/>
          <a:p>
            <a:r>
              <a:rPr lang="en-US" dirty="0">
                <a:solidFill>
                  <a:srgbClr val="00B0F0"/>
                </a:solidFill>
              </a:rPr>
              <a:t>2</a:t>
            </a:r>
          </a:p>
        </p:txBody>
      </p:sp>
      <p:sp>
        <p:nvSpPr>
          <p:cNvPr id="26" name="TextBox 25">
            <a:extLst>
              <a:ext uri="{FF2B5EF4-FFF2-40B4-BE49-F238E27FC236}">
                <a16:creationId xmlns:a16="http://schemas.microsoft.com/office/drawing/2014/main" id="{95D6C412-8004-4E07-A4A7-76C01592EE18}"/>
              </a:ext>
            </a:extLst>
          </p:cNvPr>
          <p:cNvSpPr txBox="1"/>
          <p:nvPr/>
        </p:nvSpPr>
        <p:spPr>
          <a:xfrm>
            <a:off x="9778383" y="5139903"/>
            <a:ext cx="435937" cy="369332"/>
          </a:xfrm>
          <a:prstGeom prst="rect">
            <a:avLst/>
          </a:prstGeom>
          <a:noFill/>
        </p:spPr>
        <p:txBody>
          <a:bodyPr wrap="square" rtlCol="0">
            <a:spAutoFit/>
          </a:bodyPr>
          <a:lstStyle/>
          <a:p>
            <a:r>
              <a:rPr lang="en-US" dirty="0">
                <a:solidFill>
                  <a:srgbClr val="00B0F0"/>
                </a:solidFill>
              </a:rPr>
              <a:t>1</a:t>
            </a:r>
          </a:p>
        </p:txBody>
      </p:sp>
      <p:sp>
        <p:nvSpPr>
          <p:cNvPr id="27" name="TextBox 26">
            <a:extLst>
              <a:ext uri="{FF2B5EF4-FFF2-40B4-BE49-F238E27FC236}">
                <a16:creationId xmlns:a16="http://schemas.microsoft.com/office/drawing/2014/main" id="{6E5613ED-E091-4F80-A3F7-EEF7E45E4A35}"/>
              </a:ext>
            </a:extLst>
          </p:cNvPr>
          <p:cNvSpPr txBox="1"/>
          <p:nvPr/>
        </p:nvSpPr>
        <p:spPr>
          <a:xfrm>
            <a:off x="10845183" y="5118637"/>
            <a:ext cx="435937" cy="369332"/>
          </a:xfrm>
          <a:prstGeom prst="rect">
            <a:avLst/>
          </a:prstGeom>
          <a:noFill/>
        </p:spPr>
        <p:txBody>
          <a:bodyPr wrap="square" rtlCol="0">
            <a:spAutoFit/>
          </a:bodyPr>
          <a:lstStyle/>
          <a:p>
            <a:r>
              <a:rPr lang="en-US" dirty="0">
                <a:solidFill>
                  <a:srgbClr val="00B0F0"/>
                </a:solidFill>
              </a:rPr>
              <a:t>0</a:t>
            </a:r>
          </a:p>
        </p:txBody>
      </p:sp>
      <p:sp>
        <p:nvSpPr>
          <p:cNvPr id="28" name="TextBox 27">
            <a:extLst>
              <a:ext uri="{FF2B5EF4-FFF2-40B4-BE49-F238E27FC236}">
                <a16:creationId xmlns:a16="http://schemas.microsoft.com/office/drawing/2014/main" id="{529B7DAC-77EF-459D-9F86-9EC1AA939C44}"/>
              </a:ext>
            </a:extLst>
          </p:cNvPr>
          <p:cNvSpPr txBox="1"/>
          <p:nvPr/>
        </p:nvSpPr>
        <p:spPr>
          <a:xfrm>
            <a:off x="11461873" y="5501416"/>
            <a:ext cx="435937" cy="369332"/>
          </a:xfrm>
          <a:prstGeom prst="rect">
            <a:avLst/>
          </a:prstGeom>
          <a:noFill/>
        </p:spPr>
        <p:txBody>
          <a:bodyPr wrap="square" rtlCol="0">
            <a:spAutoFit/>
          </a:bodyPr>
          <a:lstStyle/>
          <a:p>
            <a:r>
              <a:rPr lang="en-US" dirty="0">
                <a:solidFill>
                  <a:srgbClr val="00B0F0"/>
                </a:solidFill>
              </a:rPr>
              <a:t>2</a:t>
            </a:r>
          </a:p>
        </p:txBody>
      </p:sp>
      <p:sp>
        <p:nvSpPr>
          <p:cNvPr id="29" name="TextBox 28">
            <a:extLst>
              <a:ext uri="{FF2B5EF4-FFF2-40B4-BE49-F238E27FC236}">
                <a16:creationId xmlns:a16="http://schemas.microsoft.com/office/drawing/2014/main" id="{886D39E2-499A-424A-853A-64461E34E6ED}"/>
              </a:ext>
            </a:extLst>
          </p:cNvPr>
          <p:cNvSpPr txBox="1"/>
          <p:nvPr/>
        </p:nvSpPr>
        <p:spPr>
          <a:xfrm>
            <a:off x="10356093" y="5501418"/>
            <a:ext cx="435937" cy="369332"/>
          </a:xfrm>
          <a:prstGeom prst="rect">
            <a:avLst/>
          </a:prstGeom>
          <a:noFill/>
        </p:spPr>
        <p:txBody>
          <a:bodyPr wrap="square" rtlCol="0">
            <a:spAutoFit/>
          </a:bodyPr>
          <a:lstStyle/>
          <a:p>
            <a:r>
              <a:rPr lang="en-US" dirty="0">
                <a:solidFill>
                  <a:srgbClr val="00B0F0"/>
                </a:solidFill>
              </a:rPr>
              <a:t>1</a:t>
            </a:r>
          </a:p>
        </p:txBody>
      </p:sp>
      <p:sp>
        <p:nvSpPr>
          <p:cNvPr id="30" name="TextBox 29">
            <a:extLst>
              <a:ext uri="{FF2B5EF4-FFF2-40B4-BE49-F238E27FC236}">
                <a16:creationId xmlns:a16="http://schemas.microsoft.com/office/drawing/2014/main" id="{0037C5C7-AD65-42B0-A724-0080C3B73A4C}"/>
              </a:ext>
            </a:extLst>
          </p:cNvPr>
          <p:cNvSpPr txBox="1"/>
          <p:nvPr/>
        </p:nvSpPr>
        <p:spPr>
          <a:xfrm>
            <a:off x="9781932" y="5522680"/>
            <a:ext cx="435937" cy="369332"/>
          </a:xfrm>
          <a:prstGeom prst="rect">
            <a:avLst/>
          </a:prstGeom>
          <a:noFill/>
        </p:spPr>
        <p:txBody>
          <a:bodyPr wrap="square" rtlCol="0">
            <a:spAutoFit/>
          </a:bodyPr>
          <a:lstStyle/>
          <a:p>
            <a:r>
              <a:rPr lang="en-US" dirty="0">
                <a:solidFill>
                  <a:srgbClr val="00B0F0"/>
                </a:solidFill>
              </a:rPr>
              <a:t>1</a:t>
            </a:r>
          </a:p>
        </p:txBody>
      </p:sp>
      <p:sp>
        <p:nvSpPr>
          <p:cNvPr id="31" name="TextBox 30">
            <a:extLst>
              <a:ext uri="{FF2B5EF4-FFF2-40B4-BE49-F238E27FC236}">
                <a16:creationId xmlns:a16="http://schemas.microsoft.com/office/drawing/2014/main" id="{66C71A1A-EF76-4051-B9A7-B8F96C740456}"/>
              </a:ext>
            </a:extLst>
          </p:cNvPr>
          <p:cNvSpPr txBox="1"/>
          <p:nvPr/>
        </p:nvSpPr>
        <p:spPr>
          <a:xfrm>
            <a:off x="10848725" y="5547483"/>
            <a:ext cx="435937" cy="369332"/>
          </a:xfrm>
          <a:prstGeom prst="rect">
            <a:avLst/>
          </a:prstGeom>
          <a:noFill/>
        </p:spPr>
        <p:txBody>
          <a:bodyPr wrap="square" rtlCol="0">
            <a:spAutoFit/>
          </a:bodyPr>
          <a:lstStyle/>
          <a:p>
            <a:r>
              <a:rPr lang="en-US" dirty="0">
                <a:solidFill>
                  <a:srgbClr val="00B0F0"/>
                </a:solidFill>
              </a:rPr>
              <a:t>0</a:t>
            </a:r>
          </a:p>
        </p:txBody>
      </p:sp>
      <p:sp>
        <p:nvSpPr>
          <p:cNvPr id="36" name="TextBox 35">
            <a:extLst>
              <a:ext uri="{FF2B5EF4-FFF2-40B4-BE49-F238E27FC236}">
                <a16:creationId xmlns:a16="http://schemas.microsoft.com/office/drawing/2014/main" id="{52F7B8F5-2EA6-4244-BD4E-98BA6AB04835}"/>
              </a:ext>
            </a:extLst>
          </p:cNvPr>
          <p:cNvSpPr txBox="1"/>
          <p:nvPr/>
        </p:nvSpPr>
        <p:spPr>
          <a:xfrm>
            <a:off x="7729870"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37" name="TextBox 36">
            <a:extLst>
              <a:ext uri="{FF2B5EF4-FFF2-40B4-BE49-F238E27FC236}">
                <a16:creationId xmlns:a16="http://schemas.microsoft.com/office/drawing/2014/main" id="{0C8557BF-C1DB-4D30-A53C-8847A40B6F40}"/>
              </a:ext>
            </a:extLst>
          </p:cNvPr>
          <p:cNvSpPr txBox="1"/>
          <p:nvPr/>
        </p:nvSpPr>
        <p:spPr>
          <a:xfrm>
            <a:off x="7680249"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40" name="TextBox 39">
            <a:extLst>
              <a:ext uri="{FF2B5EF4-FFF2-40B4-BE49-F238E27FC236}">
                <a16:creationId xmlns:a16="http://schemas.microsoft.com/office/drawing/2014/main" id="{DF509894-1322-48DE-8C7F-B88980100967}"/>
              </a:ext>
            </a:extLst>
          </p:cNvPr>
          <p:cNvSpPr txBox="1"/>
          <p:nvPr/>
        </p:nvSpPr>
        <p:spPr>
          <a:xfrm>
            <a:off x="4967164" y="5076123"/>
            <a:ext cx="95695" cy="369332"/>
          </a:xfrm>
          <a:prstGeom prst="rect">
            <a:avLst/>
          </a:prstGeom>
          <a:noFill/>
        </p:spPr>
        <p:txBody>
          <a:bodyPr wrap="square" rtlCol="0">
            <a:spAutoFit/>
          </a:bodyPr>
          <a:lstStyle/>
          <a:p>
            <a:r>
              <a:rPr lang="en-US" dirty="0">
                <a:solidFill>
                  <a:srgbClr val="00B0F0"/>
                </a:solidFill>
              </a:rPr>
              <a:t>1</a:t>
            </a:r>
          </a:p>
        </p:txBody>
      </p:sp>
      <p:sp>
        <p:nvSpPr>
          <p:cNvPr id="41" name="TextBox 40">
            <a:extLst>
              <a:ext uri="{FF2B5EF4-FFF2-40B4-BE49-F238E27FC236}">
                <a16:creationId xmlns:a16="http://schemas.microsoft.com/office/drawing/2014/main" id="{C16FEFA4-808B-43F1-9C3C-6CE85F558212}"/>
              </a:ext>
            </a:extLst>
          </p:cNvPr>
          <p:cNvSpPr txBox="1"/>
          <p:nvPr/>
        </p:nvSpPr>
        <p:spPr>
          <a:xfrm>
            <a:off x="5227665" y="5104465"/>
            <a:ext cx="435937" cy="369332"/>
          </a:xfrm>
          <a:prstGeom prst="rect">
            <a:avLst/>
          </a:prstGeom>
          <a:noFill/>
        </p:spPr>
        <p:txBody>
          <a:bodyPr wrap="square" rtlCol="0">
            <a:spAutoFit/>
          </a:bodyPr>
          <a:lstStyle/>
          <a:p>
            <a:r>
              <a:rPr lang="en-US" dirty="0">
                <a:solidFill>
                  <a:srgbClr val="00B0F0"/>
                </a:solidFill>
              </a:rPr>
              <a:t>3</a:t>
            </a:r>
          </a:p>
        </p:txBody>
      </p:sp>
      <p:sp>
        <p:nvSpPr>
          <p:cNvPr id="42" name="TextBox 41">
            <a:extLst>
              <a:ext uri="{FF2B5EF4-FFF2-40B4-BE49-F238E27FC236}">
                <a16:creationId xmlns:a16="http://schemas.microsoft.com/office/drawing/2014/main" id="{8982AF8F-BBA6-47A6-A604-B0887A516426}"/>
              </a:ext>
            </a:extLst>
          </p:cNvPr>
          <p:cNvSpPr txBox="1"/>
          <p:nvPr/>
        </p:nvSpPr>
        <p:spPr>
          <a:xfrm>
            <a:off x="5950686" y="5111560"/>
            <a:ext cx="333158" cy="369332"/>
          </a:xfrm>
          <a:prstGeom prst="rect">
            <a:avLst/>
          </a:prstGeom>
          <a:noFill/>
        </p:spPr>
        <p:txBody>
          <a:bodyPr wrap="square" rtlCol="0">
            <a:spAutoFit/>
          </a:bodyPr>
          <a:lstStyle/>
          <a:p>
            <a:r>
              <a:rPr lang="en-US" dirty="0">
                <a:solidFill>
                  <a:srgbClr val="00B0F0"/>
                </a:solidFill>
              </a:rPr>
              <a:t>1</a:t>
            </a:r>
          </a:p>
        </p:txBody>
      </p:sp>
      <p:sp>
        <p:nvSpPr>
          <p:cNvPr id="43" name="TextBox 42">
            <a:extLst>
              <a:ext uri="{FF2B5EF4-FFF2-40B4-BE49-F238E27FC236}">
                <a16:creationId xmlns:a16="http://schemas.microsoft.com/office/drawing/2014/main" id="{650F7242-989A-46BC-9528-5FD3EE7FF9CD}"/>
              </a:ext>
            </a:extLst>
          </p:cNvPr>
          <p:cNvSpPr txBox="1"/>
          <p:nvPr/>
        </p:nvSpPr>
        <p:spPr>
          <a:xfrm>
            <a:off x="6485860" y="5104465"/>
            <a:ext cx="333158" cy="369332"/>
          </a:xfrm>
          <a:prstGeom prst="rect">
            <a:avLst/>
          </a:prstGeom>
          <a:noFill/>
        </p:spPr>
        <p:txBody>
          <a:bodyPr wrap="square" rtlCol="0">
            <a:spAutoFit/>
          </a:bodyPr>
          <a:lstStyle/>
          <a:p>
            <a:r>
              <a:rPr lang="en-US" dirty="0">
                <a:solidFill>
                  <a:srgbClr val="00B0F0"/>
                </a:solidFill>
              </a:rPr>
              <a:t>1</a:t>
            </a:r>
          </a:p>
        </p:txBody>
      </p:sp>
      <p:sp>
        <p:nvSpPr>
          <p:cNvPr id="44" name="TextBox 43">
            <a:extLst>
              <a:ext uri="{FF2B5EF4-FFF2-40B4-BE49-F238E27FC236}">
                <a16:creationId xmlns:a16="http://schemas.microsoft.com/office/drawing/2014/main" id="{196971AD-94D0-4701-963B-B805084EB383}"/>
              </a:ext>
            </a:extLst>
          </p:cNvPr>
          <p:cNvSpPr txBox="1"/>
          <p:nvPr/>
        </p:nvSpPr>
        <p:spPr>
          <a:xfrm>
            <a:off x="7010406" y="5118640"/>
            <a:ext cx="333158" cy="369332"/>
          </a:xfrm>
          <a:prstGeom prst="rect">
            <a:avLst/>
          </a:prstGeom>
          <a:noFill/>
        </p:spPr>
        <p:txBody>
          <a:bodyPr wrap="square" rtlCol="0">
            <a:spAutoFit/>
          </a:bodyPr>
          <a:lstStyle/>
          <a:p>
            <a:r>
              <a:rPr lang="en-US" dirty="0">
                <a:solidFill>
                  <a:srgbClr val="00B0F0"/>
                </a:solidFill>
              </a:rPr>
              <a:t>1</a:t>
            </a:r>
          </a:p>
        </p:txBody>
      </p:sp>
      <p:sp>
        <p:nvSpPr>
          <p:cNvPr id="45" name="TextBox 44">
            <a:extLst>
              <a:ext uri="{FF2B5EF4-FFF2-40B4-BE49-F238E27FC236}">
                <a16:creationId xmlns:a16="http://schemas.microsoft.com/office/drawing/2014/main" id="{BC0AC038-7111-4C8A-8F67-6A1DCF181299}"/>
              </a:ext>
            </a:extLst>
          </p:cNvPr>
          <p:cNvSpPr txBox="1"/>
          <p:nvPr/>
        </p:nvSpPr>
        <p:spPr>
          <a:xfrm>
            <a:off x="5954232" y="5551041"/>
            <a:ext cx="333158" cy="369332"/>
          </a:xfrm>
          <a:prstGeom prst="rect">
            <a:avLst/>
          </a:prstGeom>
          <a:noFill/>
        </p:spPr>
        <p:txBody>
          <a:bodyPr wrap="square" rtlCol="0">
            <a:spAutoFit/>
          </a:bodyPr>
          <a:lstStyle/>
          <a:p>
            <a:r>
              <a:rPr lang="en-US" dirty="0">
                <a:solidFill>
                  <a:srgbClr val="00B0F0"/>
                </a:solidFill>
              </a:rPr>
              <a:t>1</a:t>
            </a:r>
          </a:p>
        </p:txBody>
      </p:sp>
      <p:sp>
        <p:nvSpPr>
          <p:cNvPr id="46" name="TextBox 45">
            <a:extLst>
              <a:ext uri="{FF2B5EF4-FFF2-40B4-BE49-F238E27FC236}">
                <a16:creationId xmlns:a16="http://schemas.microsoft.com/office/drawing/2014/main" id="{48E98CE8-2A0B-4024-AF8C-C64701CAF699}"/>
              </a:ext>
            </a:extLst>
          </p:cNvPr>
          <p:cNvSpPr txBox="1"/>
          <p:nvPr/>
        </p:nvSpPr>
        <p:spPr>
          <a:xfrm>
            <a:off x="6485862" y="5508513"/>
            <a:ext cx="333158" cy="369332"/>
          </a:xfrm>
          <a:prstGeom prst="rect">
            <a:avLst/>
          </a:prstGeom>
          <a:noFill/>
        </p:spPr>
        <p:txBody>
          <a:bodyPr wrap="square" rtlCol="0">
            <a:spAutoFit/>
          </a:bodyPr>
          <a:lstStyle/>
          <a:p>
            <a:r>
              <a:rPr lang="en-US" dirty="0">
                <a:solidFill>
                  <a:srgbClr val="00B0F0"/>
                </a:solidFill>
              </a:rPr>
              <a:t>2</a:t>
            </a:r>
          </a:p>
        </p:txBody>
      </p:sp>
      <p:sp>
        <p:nvSpPr>
          <p:cNvPr id="47" name="TextBox 46">
            <a:extLst>
              <a:ext uri="{FF2B5EF4-FFF2-40B4-BE49-F238E27FC236}">
                <a16:creationId xmlns:a16="http://schemas.microsoft.com/office/drawing/2014/main" id="{64EF2512-4A70-4B9E-8A73-68851567DF04}"/>
              </a:ext>
            </a:extLst>
          </p:cNvPr>
          <p:cNvSpPr txBox="1"/>
          <p:nvPr/>
        </p:nvSpPr>
        <p:spPr>
          <a:xfrm>
            <a:off x="7006852" y="5497880"/>
            <a:ext cx="333158" cy="369332"/>
          </a:xfrm>
          <a:prstGeom prst="rect">
            <a:avLst/>
          </a:prstGeom>
          <a:noFill/>
        </p:spPr>
        <p:txBody>
          <a:bodyPr wrap="square" rtlCol="0">
            <a:spAutoFit/>
          </a:bodyPr>
          <a:lstStyle/>
          <a:p>
            <a:r>
              <a:rPr lang="en-US" dirty="0">
                <a:solidFill>
                  <a:srgbClr val="00B0F0"/>
                </a:solidFill>
              </a:rPr>
              <a:t>2</a:t>
            </a:r>
          </a:p>
        </p:txBody>
      </p:sp>
      <p:sp>
        <p:nvSpPr>
          <p:cNvPr id="48" name="TextBox 47">
            <a:extLst>
              <a:ext uri="{FF2B5EF4-FFF2-40B4-BE49-F238E27FC236}">
                <a16:creationId xmlns:a16="http://schemas.microsoft.com/office/drawing/2014/main" id="{162AD758-1EDD-4931-9696-30A6AB0DDC53}"/>
              </a:ext>
            </a:extLst>
          </p:cNvPr>
          <p:cNvSpPr txBox="1"/>
          <p:nvPr/>
        </p:nvSpPr>
        <p:spPr>
          <a:xfrm>
            <a:off x="11437068" y="5104465"/>
            <a:ext cx="435937" cy="369332"/>
          </a:xfrm>
          <a:prstGeom prst="rect">
            <a:avLst/>
          </a:prstGeom>
          <a:noFill/>
        </p:spPr>
        <p:txBody>
          <a:bodyPr wrap="square" rtlCol="0">
            <a:spAutoFit/>
          </a:bodyPr>
          <a:lstStyle/>
          <a:p>
            <a:r>
              <a:rPr lang="en-US" dirty="0">
                <a:solidFill>
                  <a:srgbClr val="00B0F0"/>
                </a:solidFill>
              </a:rPr>
              <a:t>3</a:t>
            </a:r>
          </a:p>
        </p:txBody>
      </p:sp>
      <p:sp>
        <p:nvSpPr>
          <p:cNvPr id="49" name="TextBox 48">
            <a:extLst>
              <a:ext uri="{FF2B5EF4-FFF2-40B4-BE49-F238E27FC236}">
                <a16:creationId xmlns:a16="http://schemas.microsoft.com/office/drawing/2014/main" id="{55E56A79-CCE8-4FFC-B93C-7BCBA87297CE}"/>
              </a:ext>
            </a:extLst>
          </p:cNvPr>
          <p:cNvSpPr txBox="1"/>
          <p:nvPr/>
        </p:nvSpPr>
        <p:spPr>
          <a:xfrm>
            <a:off x="10377350" y="5139903"/>
            <a:ext cx="435937" cy="369332"/>
          </a:xfrm>
          <a:prstGeom prst="rect">
            <a:avLst/>
          </a:prstGeom>
          <a:noFill/>
        </p:spPr>
        <p:txBody>
          <a:bodyPr wrap="square" rtlCol="0">
            <a:spAutoFit/>
          </a:bodyPr>
          <a:lstStyle/>
          <a:p>
            <a:r>
              <a:rPr lang="en-US" dirty="0">
                <a:solidFill>
                  <a:srgbClr val="00B0F0"/>
                </a:solidFill>
              </a:rPr>
              <a:t>2</a:t>
            </a:r>
          </a:p>
        </p:txBody>
      </p:sp>
      <p:sp>
        <p:nvSpPr>
          <p:cNvPr id="50" name="TextBox 49">
            <a:extLst>
              <a:ext uri="{FF2B5EF4-FFF2-40B4-BE49-F238E27FC236}">
                <a16:creationId xmlns:a16="http://schemas.microsoft.com/office/drawing/2014/main" id="{1437D81B-B720-462C-AE6A-7016CB52C687}"/>
              </a:ext>
            </a:extLst>
          </p:cNvPr>
          <p:cNvSpPr txBox="1"/>
          <p:nvPr/>
        </p:nvSpPr>
        <p:spPr>
          <a:xfrm>
            <a:off x="9778385" y="5139903"/>
            <a:ext cx="435937" cy="369332"/>
          </a:xfrm>
          <a:prstGeom prst="rect">
            <a:avLst/>
          </a:prstGeom>
          <a:noFill/>
        </p:spPr>
        <p:txBody>
          <a:bodyPr wrap="square" rtlCol="0">
            <a:spAutoFit/>
          </a:bodyPr>
          <a:lstStyle/>
          <a:p>
            <a:r>
              <a:rPr lang="en-US" dirty="0">
                <a:solidFill>
                  <a:srgbClr val="00B0F0"/>
                </a:solidFill>
              </a:rPr>
              <a:t>1</a:t>
            </a:r>
          </a:p>
        </p:txBody>
      </p:sp>
      <p:sp>
        <p:nvSpPr>
          <p:cNvPr id="51" name="TextBox 50">
            <a:extLst>
              <a:ext uri="{FF2B5EF4-FFF2-40B4-BE49-F238E27FC236}">
                <a16:creationId xmlns:a16="http://schemas.microsoft.com/office/drawing/2014/main" id="{A1920608-1A87-4015-AFEA-4B3373C1054E}"/>
              </a:ext>
            </a:extLst>
          </p:cNvPr>
          <p:cNvSpPr txBox="1"/>
          <p:nvPr/>
        </p:nvSpPr>
        <p:spPr>
          <a:xfrm>
            <a:off x="10845185" y="5118637"/>
            <a:ext cx="435937" cy="369332"/>
          </a:xfrm>
          <a:prstGeom prst="rect">
            <a:avLst/>
          </a:prstGeom>
          <a:noFill/>
        </p:spPr>
        <p:txBody>
          <a:bodyPr wrap="square" rtlCol="0">
            <a:spAutoFit/>
          </a:bodyPr>
          <a:lstStyle/>
          <a:p>
            <a:r>
              <a:rPr lang="en-US" dirty="0">
                <a:solidFill>
                  <a:srgbClr val="00B0F0"/>
                </a:solidFill>
              </a:rPr>
              <a:t>0</a:t>
            </a:r>
          </a:p>
        </p:txBody>
      </p:sp>
      <p:sp>
        <p:nvSpPr>
          <p:cNvPr id="52" name="TextBox 51">
            <a:extLst>
              <a:ext uri="{FF2B5EF4-FFF2-40B4-BE49-F238E27FC236}">
                <a16:creationId xmlns:a16="http://schemas.microsoft.com/office/drawing/2014/main" id="{A012B2B0-2585-40D0-A4BF-C00BF63CEFD8}"/>
              </a:ext>
            </a:extLst>
          </p:cNvPr>
          <p:cNvSpPr txBox="1"/>
          <p:nvPr/>
        </p:nvSpPr>
        <p:spPr>
          <a:xfrm>
            <a:off x="11461875" y="5501416"/>
            <a:ext cx="435937" cy="369332"/>
          </a:xfrm>
          <a:prstGeom prst="rect">
            <a:avLst/>
          </a:prstGeom>
          <a:noFill/>
        </p:spPr>
        <p:txBody>
          <a:bodyPr wrap="square" rtlCol="0">
            <a:spAutoFit/>
          </a:bodyPr>
          <a:lstStyle/>
          <a:p>
            <a:r>
              <a:rPr lang="en-US" dirty="0">
                <a:solidFill>
                  <a:srgbClr val="00B0F0"/>
                </a:solidFill>
              </a:rPr>
              <a:t>2</a:t>
            </a:r>
          </a:p>
        </p:txBody>
      </p:sp>
      <p:sp>
        <p:nvSpPr>
          <p:cNvPr id="53" name="TextBox 52">
            <a:extLst>
              <a:ext uri="{FF2B5EF4-FFF2-40B4-BE49-F238E27FC236}">
                <a16:creationId xmlns:a16="http://schemas.microsoft.com/office/drawing/2014/main" id="{E551A1E7-6CFF-43D4-A88F-9C22AF1BBED3}"/>
              </a:ext>
            </a:extLst>
          </p:cNvPr>
          <p:cNvSpPr txBox="1"/>
          <p:nvPr/>
        </p:nvSpPr>
        <p:spPr>
          <a:xfrm>
            <a:off x="10356095" y="5501418"/>
            <a:ext cx="435937" cy="369332"/>
          </a:xfrm>
          <a:prstGeom prst="rect">
            <a:avLst/>
          </a:prstGeom>
          <a:noFill/>
        </p:spPr>
        <p:txBody>
          <a:bodyPr wrap="square" rtlCol="0">
            <a:spAutoFit/>
          </a:bodyPr>
          <a:lstStyle/>
          <a:p>
            <a:r>
              <a:rPr lang="en-US" dirty="0">
                <a:solidFill>
                  <a:srgbClr val="00B0F0"/>
                </a:solidFill>
              </a:rPr>
              <a:t>1</a:t>
            </a:r>
          </a:p>
        </p:txBody>
      </p:sp>
      <p:sp>
        <p:nvSpPr>
          <p:cNvPr id="54" name="TextBox 53">
            <a:extLst>
              <a:ext uri="{FF2B5EF4-FFF2-40B4-BE49-F238E27FC236}">
                <a16:creationId xmlns:a16="http://schemas.microsoft.com/office/drawing/2014/main" id="{60416E06-5FA4-4EC3-911F-F2EF32EA2509}"/>
              </a:ext>
            </a:extLst>
          </p:cNvPr>
          <p:cNvSpPr txBox="1"/>
          <p:nvPr/>
        </p:nvSpPr>
        <p:spPr>
          <a:xfrm>
            <a:off x="9781934" y="5522680"/>
            <a:ext cx="435937" cy="369332"/>
          </a:xfrm>
          <a:prstGeom prst="rect">
            <a:avLst/>
          </a:prstGeom>
          <a:noFill/>
        </p:spPr>
        <p:txBody>
          <a:bodyPr wrap="square" rtlCol="0">
            <a:spAutoFit/>
          </a:bodyPr>
          <a:lstStyle/>
          <a:p>
            <a:r>
              <a:rPr lang="en-US" dirty="0">
                <a:solidFill>
                  <a:srgbClr val="00B0F0"/>
                </a:solidFill>
              </a:rPr>
              <a:t>1</a:t>
            </a:r>
          </a:p>
        </p:txBody>
      </p:sp>
      <p:sp>
        <p:nvSpPr>
          <p:cNvPr id="55" name="TextBox 54">
            <a:extLst>
              <a:ext uri="{FF2B5EF4-FFF2-40B4-BE49-F238E27FC236}">
                <a16:creationId xmlns:a16="http://schemas.microsoft.com/office/drawing/2014/main" id="{55F30686-B963-4596-B975-272C8088C3C6}"/>
              </a:ext>
            </a:extLst>
          </p:cNvPr>
          <p:cNvSpPr txBox="1"/>
          <p:nvPr/>
        </p:nvSpPr>
        <p:spPr>
          <a:xfrm>
            <a:off x="10848727" y="5547483"/>
            <a:ext cx="435937" cy="369332"/>
          </a:xfrm>
          <a:prstGeom prst="rect">
            <a:avLst/>
          </a:prstGeom>
          <a:noFill/>
        </p:spPr>
        <p:txBody>
          <a:bodyPr wrap="square" rtlCol="0">
            <a:spAutoFit/>
          </a:bodyPr>
          <a:lstStyle/>
          <a:p>
            <a:r>
              <a:rPr lang="en-US" dirty="0">
                <a:solidFill>
                  <a:srgbClr val="00B0F0"/>
                </a:solidFill>
              </a:rPr>
              <a:t>0</a:t>
            </a:r>
          </a:p>
        </p:txBody>
      </p:sp>
      <p:sp>
        <p:nvSpPr>
          <p:cNvPr id="56" name="TextBox 55">
            <a:extLst>
              <a:ext uri="{FF2B5EF4-FFF2-40B4-BE49-F238E27FC236}">
                <a16:creationId xmlns:a16="http://schemas.microsoft.com/office/drawing/2014/main" id="{871D5656-6EB0-4C0E-B046-79C8F3366CCF}"/>
              </a:ext>
            </a:extLst>
          </p:cNvPr>
          <p:cNvSpPr txBox="1"/>
          <p:nvPr/>
        </p:nvSpPr>
        <p:spPr>
          <a:xfrm>
            <a:off x="7729872"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57" name="TextBox 56">
            <a:extLst>
              <a:ext uri="{FF2B5EF4-FFF2-40B4-BE49-F238E27FC236}">
                <a16:creationId xmlns:a16="http://schemas.microsoft.com/office/drawing/2014/main" id="{10C82EE2-D526-44F6-9457-6DDCE8A2B6A1}"/>
              </a:ext>
            </a:extLst>
          </p:cNvPr>
          <p:cNvSpPr txBox="1"/>
          <p:nvPr/>
        </p:nvSpPr>
        <p:spPr>
          <a:xfrm>
            <a:off x="7680251"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58" name="TextBox 57">
            <a:extLst>
              <a:ext uri="{FF2B5EF4-FFF2-40B4-BE49-F238E27FC236}">
                <a16:creationId xmlns:a16="http://schemas.microsoft.com/office/drawing/2014/main" id="{47F274C2-3165-46B5-8657-861D993163C5}"/>
              </a:ext>
            </a:extLst>
          </p:cNvPr>
          <p:cNvSpPr txBox="1"/>
          <p:nvPr/>
        </p:nvSpPr>
        <p:spPr>
          <a:xfrm>
            <a:off x="4967166" y="5076123"/>
            <a:ext cx="95695" cy="369332"/>
          </a:xfrm>
          <a:prstGeom prst="rect">
            <a:avLst/>
          </a:prstGeom>
          <a:noFill/>
        </p:spPr>
        <p:txBody>
          <a:bodyPr wrap="square" rtlCol="0">
            <a:spAutoFit/>
          </a:bodyPr>
          <a:lstStyle/>
          <a:p>
            <a:r>
              <a:rPr lang="en-US" dirty="0">
                <a:solidFill>
                  <a:srgbClr val="00B0F0"/>
                </a:solidFill>
              </a:rPr>
              <a:t>1</a:t>
            </a:r>
          </a:p>
        </p:txBody>
      </p:sp>
      <p:sp>
        <p:nvSpPr>
          <p:cNvPr id="59" name="TextBox 58">
            <a:extLst>
              <a:ext uri="{FF2B5EF4-FFF2-40B4-BE49-F238E27FC236}">
                <a16:creationId xmlns:a16="http://schemas.microsoft.com/office/drawing/2014/main" id="{4120312A-9855-4E60-A644-99957D6AE7FF}"/>
              </a:ext>
            </a:extLst>
          </p:cNvPr>
          <p:cNvSpPr txBox="1"/>
          <p:nvPr/>
        </p:nvSpPr>
        <p:spPr>
          <a:xfrm>
            <a:off x="5227667" y="5104465"/>
            <a:ext cx="435937" cy="369332"/>
          </a:xfrm>
          <a:prstGeom prst="rect">
            <a:avLst/>
          </a:prstGeom>
          <a:noFill/>
        </p:spPr>
        <p:txBody>
          <a:bodyPr wrap="square" rtlCol="0">
            <a:spAutoFit/>
          </a:bodyPr>
          <a:lstStyle/>
          <a:p>
            <a:r>
              <a:rPr lang="en-US" dirty="0">
                <a:solidFill>
                  <a:srgbClr val="00B0F0"/>
                </a:solidFill>
              </a:rPr>
              <a:t>3</a:t>
            </a:r>
          </a:p>
        </p:txBody>
      </p:sp>
      <p:grpSp>
        <p:nvGrpSpPr>
          <p:cNvPr id="80" name="Group 79">
            <a:extLst>
              <a:ext uri="{FF2B5EF4-FFF2-40B4-BE49-F238E27FC236}">
                <a16:creationId xmlns:a16="http://schemas.microsoft.com/office/drawing/2014/main" id="{29A380A7-3DCB-470F-AAD5-6D662689C126}"/>
              </a:ext>
            </a:extLst>
          </p:cNvPr>
          <p:cNvGrpSpPr/>
          <p:nvPr/>
        </p:nvGrpSpPr>
        <p:grpSpPr>
          <a:xfrm>
            <a:off x="4997296" y="1348765"/>
            <a:ext cx="7147510" cy="5211519"/>
            <a:chOff x="4827181" y="1588286"/>
            <a:chExt cx="7319390" cy="4764481"/>
          </a:xfrm>
        </p:grpSpPr>
        <p:pic>
          <p:nvPicPr>
            <p:cNvPr id="8" name="Picture 7">
              <a:extLst>
                <a:ext uri="{FF2B5EF4-FFF2-40B4-BE49-F238E27FC236}">
                  <a16:creationId xmlns:a16="http://schemas.microsoft.com/office/drawing/2014/main" id="{8A83E155-55E6-44EA-A153-BC5B00801E78}"/>
                </a:ext>
              </a:extLst>
            </p:cNvPr>
            <p:cNvPicPr>
              <a:picLocks noChangeAspect="1"/>
            </p:cNvPicPr>
            <p:nvPr/>
          </p:nvPicPr>
          <p:blipFill rotWithShape="1">
            <a:blip r:embed="rId3"/>
            <a:srcRect l="23982" t="23721" r="23779" b="45412"/>
            <a:stretch/>
          </p:blipFill>
          <p:spPr>
            <a:xfrm>
              <a:off x="4827181" y="1588286"/>
              <a:ext cx="7319390" cy="4759254"/>
            </a:xfrm>
            <a:prstGeom prst="rect">
              <a:avLst/>
            </a:prstGeom>
          </p:spPr>
        </p:pic>
        <p:sp>
          <p:nvSpPr>
            <p:cNvPr id="10" name="TextBox 9">
              <a:extLst>
                <a:ext uri="{FF2B5EF4-FFF2-40B4-BE49-F238E27FC236}">
                  <a16:creationId xmlns:a16="http://schemas.microsoft.com/office/drawing/2014/main" id="{41CCB8E2-09E4-4A46-B9B1-89064EC307F3}"/>
                </a:ext>
              </a:extLst>
            </p:cNvPr>
            <p:cNvSpPr txBox="1"/>
            <p:nvPr/>
          </p:nvSpPr>
          <p:spPr>
            <a:xfrm>
              <a:off x="4968943" y="5872719"/>
              <a:ext cx="95695" cy="369332"/>
            </a:xfrm>
            <a:prstGeom prst="rect">
              <a:avLst/>
            </a:prstGeom>
            <a:noFill/>
          </p:spPr>
          <p:txBody>
            <a:bodyPr wrap="square" rtlCol="0">
              <a:spAutoFit/>
            </a:bodyPr>
            <a:lstStyle/>
            <a:p>
              <a:r>
                <a:rPr lang="en-US" dirty="0">
                  <a:solidFill>
                    <a:srgbClr val="00B0F0"/>
                  </a:solidFill>
                </a:rPr>
                <a:t>3</a:t>
              </a:r>
            </a:p>
          </p:txBody>
        </p:sp>
        <p:sp>
          <p:nvSpPr>
            <p:cNvPr id="14" name="TextBox 13">
              <a:extLst>
                <a:ext uri="{FF2B5EF4-FFF2-40B4-BE49-F238E27FC236}">
                  <a16:creationId xmlns:a16="http://schemas.microsoft.com/office/drawing/2014/main" id="{98FCA9AC-5999-4C4D-918A-48450B82ACBB}"/>
                </a:ext>
              </a:extLst>
            </p:cNvPr>
            <p:cNvSpPr txBox="1"/>
            <p:nvPr/>
          </p:nvSpPr>
          <p:spPr>
            <a:xfrm>
              <a:off x="5234758" y="5904621"/>
              <a:ext cx="435937" cy="369332"/>
            </a:xfrm>
            <a:prstGeom prst="rect">
              <a:avLst/>
            </a:prstGeom>
            <a:noFill/>
          </p:spPr>
          <p:txBody>
            <a:bodyPr wrap="square" rtlCol="0">
              <a:spAutoFit/>
            </a:bodyPr>
            <a:lstStyle/>
            <a:p>
              <a:r>
                <a:rPr lang="en-US" dirty="0">
                  <a:solidFill>
                    <a:srgbClr val="00B0F0"/>
                  </a:solidFill>
                </a:rPr>
                <a:t>2</a:t>
              </a:r>
            </a:p>
          </p:txBody>
        </p:sp>
        <p:sp>
          <p:nvSpPr>
            <p:cNvPr id="21" name="TextBox 20">
              <a:extLst>
                <a:ext uri="{FF2B5EF4-FFF2-40B4-BE49-F238E27FC236}">
                  <a16:creationId xmlns:a16="http://schemas.microsoft.com/office/drawing/2014/main" id="{2A5D06BA-1B32-410F-960B-A82B3727F69B}"/>
                </a:ext>
              </a:extLst>
            </p:cNvPr>
            <p:cNvSpPr txBox="1"/>
            <p:nvPr/>
          </p:nvSpPr>
          <p:spPr>
            <a:xfrm>
              <a:off x="5954228" y="5933817"/>
              <a:ext cx="333158" cy="369332"/>
            </a:xfrm>
            <a:prstGeom prst="rect">
              <a:avLst/>
            </a:prstGeom>
            <a:noFill/>
          </p:spPr>
          <p:txBody>
            <a:bodyPr wrap="square" rtlCol="0">
              <a:spAutoFit/>
            </a:bodyPr>
            <a:lstStyle/>
            <a:p>
              <a:r>
                <a:rPr lang="en-US" dirty="0">
                  <a:solidFill>
                    <a:srgbClr val="00B0F0"/>
                  </a:solidFill>
                </a:rPr>
                <a:t>1</a:t>
              </a:r>
            </a:p>
          </p:txBody>
        </p:sp>
        <p:sp>
          <p:nvSpPr>
            <p:cNvPr id="22" name="TextBox 21">
              <a:extLst>
                <a:ext uri="{FF2B5EF4-FFF2-40B4-BE49-F238E27FC236}">
                  <a16:creationId xmlns:a16="http://schemas.microsoft.com/office/drawing/2014/main" id="{A9F50335-7E17-48DB-803A-B1DA94DF28A9}"/>
                </a:ext>
              </a:extLst>
            </p:cNvPr>
            <p:cNvSpPr txBox="1"/>
            <p:nvPr/>
          </p:nvSpPr>
          <p:spPr>
            <a:xfrm>
              <a:off x="6475231" y="5912552"/>
              <a:ext cx="333158" cy="369332"/>
            </a:xfrm>
            <a:prstGeom prst="rect">
              <a:avLst/>
            </a:prstGeom>
            <a:noFill/>
          </p:spPr>
          <p:txBody>
            <a:bodyPr wrap="square" rtlCol="0">
              <a:spAutoFit/>
            </a:bodyPr>
            <a:lstStyle/>
            <a:p>
              <a:r>
                <a:rPr lang="en-US" dirty="0">
                  <a:solidFill>
                    <a:srgbClr val="00B0F0"/>
                  </a:solidFill>
                </a:rPr>
                <a:t>2</a:t>
              </a:r>
            </a:p>
          </p:txBody>
        </p:sp>
        <p:sp>
          <p:nvSpPr>
            <p:cNvPr id="23" name="TextBox 22">
              <a:extLst>
                <a:ext uri="{FF2B5EF4-FFF2-40B4-BE49-F238E27FC236}">
                  <a16:creationId xmlns:a16="http://schemas.microsoft.com/office/drawing/2014/main" id="{7F672791-0928-4754-9357-AE0D4615583B}"/>
                </a:ext>
              </a:extLst>
            </p:cNvPr>
            <p:cNvSpPr txBox="1"/>
            <p:nvPr/>
          </p:nvSpPr>
          <p:spPr>
            <a:xfrm>
              <a:off x="7006853" y="5901916"/>
              <a:ext cx="333158" cy="369332"/>
            </a:xfrm>
            <a:prstGeom prst="rect">
              <a:avLst/>
            </a:prstGeom>
            <a:noFill/>
          </p:spPr>
          <p:txBody>
            <a:bodyPr wrap="square" rtlCol="0">
              <a:spAutoFit/>
            </a:bodyPr>
            <a:lstStyle/>
            <a:p>
              <a:r>
                <a:rPr lang="en-US" dirty="0">
                  <a:solidFill>
                    <a:srgbClr val="00B0F0"/>
                  </a:solidFill>
                </a:rPr>
                <a:t>3</a:t>
              </a:r>
            </a:p>
          </p:txBody>
        </p:sp>
        <p:sp>
          <p:nvSpPr>
            <p:cNvPr id="32" name="TextBox 31">
              <a:extLst>
                <a:ext uri="{FF2B5EF4-FFF2-40B4-BE49-F238E27FC236}">
                  <a16:creationId xmlns:a16="http://schemas.microsoft.com/office/drawing/2014/main" id="{DE41FF23-032D-45A5-B725-506F984466AC}"/>
                </a:ext>
              </a:extLst>
            </p:cNvPr>
            <p:cNvSpPr txBox="1"/>
            <p:nvPr/>
          </p:nvSpPr>
          <p:spPr>
            <a:xfrm>
              <a:off x="10880622" y="5951522"/>
              <a:ext cx="435937" cy="369332"/>
            </a:xfrm>
            <a:prstGeom prst="rect">
              <a:avLst/>
            </a:prstGeom>
            <a:noFill/>
          </p:spPr>
          <p:txBody>
            <a:bodyPr wrap="square" rtlCol="0">
              <a:spAutoFit/>
            </a:bodyPr>
            <a:lstStyle/>
            <a:p>
              <a:r>
                <a:rPr lang="en-US" dirty="0">
                  <a:solidFill>
                    <a:srgbClr val="00B0F0"/>
                  </a:solidFill>
                </a:rPr>
                <a:t>0</a:t>
              </a:r>
            </a:p>
          </p:txBody>
        </p:sp>
        <p:sp>
          <p:nvSpPr>
            <p:cNvPr id="33" name="TextBox 32">
              <a:extLst>
                <a:ext uri="{FF2B5EF4-FFF2-40B4-BE49-F238E27FC236}">
                  <a16:creationId xmlns:a16="http://schemas.microsoft.com/office/drawing/2014/main" id="{921E1541-A671-45C4-9BAA-DF2A0F1185A2}"/>
                </a:ext>
              </a:extLst>
            </p:cNvPr>
            <p:cNvSpPr txBox="1"/>
            <p:nvPr/>
          </p:nvSpPr>
          <p:spPr>
            <a:xfrm>
              <a:off x="11465421" y="5898360"/>
              <a:ext cx="435937" cy="369332"/>
            </a:xfrm>
            <a:prstGeom prst="rect">
              <a:avLst/>
            </a:prstGeom>
            <a:noFill/>
          </p:spPr>
          <p:txBody>
            <a:bodyPr wrap="square" rtlCol="0">
              <a:spAutoFit/>
            </a:bodyPr>
            <a:lstStyle/>
            <a:p>
              <a:r>
                <a:rPr lang="en-US" dirty="0">
                  <a:solidFill>
                    <a:srgbClr val="00B0F0"/>
                  </a:solidFill>
                </a:rPr>
                <a:t>5</a:t>
              </a:r>
            </a:p>
          </p:txBody>
        </p:sp>
        <p:sp>
          <p:nvSpPr>
            <p:cNvPr id="34" name="TextBox 33">
              <a:extLst>
                <a:ext uri="{FF2B5EF4-FFF2-40B4-BE49-F238E27FC236}">
                  <a16:creationId xmlns:a16="http://schemas.microsoft.com/office/drawing/2014/main" id="{9C839C80-28C9-44F7-9153-5056D9596DF4}"/>
                </a:ext>
              </a:extLst>
            </p:cNvPr>
            <p:cNvSpPr txBox="1"/>
            <p:nvPr/>
          </p:nvSpPr>
          <p:spPr>
            <a:xfrm>
              <a:off x="10391523" y="5919628"/>
              <a:ext cx="435937" cy="369332"/>
            </a:xfrm>
            <a:prstGeom prst="rect">
              <a:avLst/>
            </a:prstGeom>
            <a:noFill/>
          </p:spPr>
          <p:txBody>
            <a:bodyPr wrap="square" rtlCol="0">
              <a:spAutoFit/>
            </a:bodyPr>
            <a:lstStyle/>
            <a:p>
              <a:r>
                <a:rPr lang="en-US" dirty="0">
                  <a:solidFill>
                    <a:srgbClr val="00B0F0"/>
                  </a:solidFill>
                </a:rPr>
                <a:t>3</a:t>
              </a:r>
            </a:p>
          </p:txBody>
        </p:sp>
        <p:sp>
          <p:nvSpPr>
            <p:cNvPr id="35" name="TextBox 34">
              <a:extLst>
                <a:ext uri="{FF2B5EF4-FFF2-40B4-BE49-F238E27FC236}">
                  <a16:creationId xmlns:a16="http://schemas.microsoft.com/office/drawing/2014/main" id="{C47404BB-9BB7-42AD-8AEF-FA25177B62D6}"/>
                </a:ext>
              </a:extLst>
            </p:cNvPr>
            <p:cNvSpPr txBox="1"/>
            <p:nvPr/>
          </p:nvSpPr>
          <p:spPr>
            <a:xfrm>
              <a:off x="9806737" y="5908996"/>
              <a:ext cx="435937" cy="369332"/>
            </a:xfrm>
            <a:prstGeom prst="rect">
              <a:avLst/>
            </a:prstGeom>
            <a:noFill/>
          </p:spPr>
          <p:txBody>
            <a:bodyPr wrap="square" rtlCol="0">
              <a:spAutoFit/>
            </a:bodyPr>
            <a:lstStyle/>
            <a:p>
              <a:r>
                <a:rPr lang="en-US" dirty="0">
                  <a:solidFill>
                    <a:srgbClr val="00B0F0"/>
                  </a:solidFill>
                </a:rPr>
                <a:t>2</a:t>
              </a:r>
            </a:p>
          </p:txBody>
        </p:sp>
        <p:sp>
          <p:nvSpPr>
            <p:cNvPr id="38" name="TextBox 37">
              <a:extLst>
                <a:ext uri="{FF2B5EF4-FFF2-40B4-BE49-F238E27FC236}">
                  <a16:creationId xmlns:a16="http://schemas.microsoft.com/office/drawing/2014/main" id="{13B2E6F4-FB15-4A88-BC53-7120A1991367}"/>
                </a:ext>
              </a:extLst>
            </p:cNvPr>
            <p:cNvSpPr txBox="1"/>
            <p:nvPr/>
          </p:nvSpPr>
          <p:spPr>
            <a:xfrm>
              <a:off x="7690881" y="598343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शिवा बि.क.</a:t>
              </a:r>
              <a:endParaRPr lang="en-US" dirty="0">
                <a:solidFill>
                  <a:srgbClr val="00B0F0"/>
                </a:solidFill>
                <a:cs typeface="Kalimati" panose="00000400000000000000" pitchFamily="2"/>
              </a:endParaRPr>
            </a:p>
          </p:txBody>
        </p:sp>
        <p:sp>
          <p:nvSpPr>
            <p:cNvPr id="60" name="TextBox 59">
              <a:extLst>
                <a:ext uri="{FF2B5EF4-FFF2-40B4-BE49-F238E27FC236}">
                  <a16:creationId xmlns:a16="http://schemas.microsoft.com/office/drawing/2014/main" id="{5D9795FF-55EC-4FE1-8F29-1AD3A3693032}"/>
                </a:ext>
              </a:extLst>
            </p:cNvPr>
            <p:cNvSpPr txBox="1"/>
            <p:nvPr/>
          </p:nvSpPr>
          <p:spPr>
            <a:xfrm>
              <a:off x="4958308" y="5501410"/>
              <a:ext cx="95695" cy="369332"/>
            </a:xfrm>
            <a:prstGeom prst="rect">
              <a:avLst/>
            </a:prstGeom>
            <a:noFill/>
          </p:spPr>
          <p:txBody>
            <a:bodyPr wrap="square" rtlCol="0">
              <a:spAutoFit/>
            </a:bodyPr>
            <a:lstStyle/>
            <a:p>
              <a:r>
                <a:rPr lang="en-US" dirty="0">
                  <a:solidFill>
                    <a:srgbClr val="00B0F0"/>
                  </a:solidFill>
                </a:rPr>
                <a:t>2</a:t>
              </a:r>
            </a:p>
          </p:txBody>
        </p:sp>
        <p:sp>
          <p:nvSpPr>
            <p:cNvPr id="61" name="TextBox 60">
              <a:extLst>
                <a:ext uri="{FF2B5EF4-FFF2-40B4-BE49-F238E27FC236}">
                  <a16:creationId xmlns:a16="http://schemas.microsoft.com/office/drawing/2014/main" id="{500F89D9-5FC9-41FF-A194-BC192F108DCC}"/>
                </a:ext>
              </a:extLst>
            </p:cNvPr>
            <p:cNvSpPr txBox="1"/>
            <p:nvPr/>
          </p:nvSpPr>
          <p:spPr>
            <a:xfrm>
              <a:off x="5213493" y="5501407"/>
              <a:ext cx="435937" cy="369332"/>
            </a:xfrm>
            <a:prstGeom prst="rect">
              <a:avLst/>
            </a:prstGeom>
            <a:noFill/>
          </p:spPr>
          <p:txBody>
            <a:bodyPr wrap="square" rtlCol="0">
              <a:spAutoFit/>
            </a:bodyPr>
            <a:lstStyle/>
            <a:p>
              <a:r>
                <a:rPr lang="en-US" dirty="0">
                  <a:solidFill>
                    <a:srgbClr val="00B0F0"/>
                  </a:solidFill>
                </a:rPr>
                <a:t>2</a:t>
              </a:r>
            </a:p>
          </p:txBody>
        </p:sp>
        <p:sp>
          <p:nvSpPr>
            <p:cNvPr id="62" name="TextBox 61">
              <a:extLst>
                <a:ext uri="{FF2B5EF4-FFF2-40B4-BE49-F238E27FC236}">
                  <a16:creationId xmlns:a16="http://schemas.microsoft.com/office/drawing/2014/main" id="{5278F17D-E8BB-4575-8B0D-DACDBA7B8D16}"/>
                </a:ext>
              </a:extLst>
            </p:cNvPr>
            <p:cNvSpPr txBox="1"/>
            <p:nvPr/>
          </p:nvSpPr>
          <p:spPr>
            <a:xfrm>
              <a:off x="5950686" y="5112387"/>
              <a:ext cx="333158" cy="369332"/>
            </a:xfrm>
            <a:prstGeom prst="rect">
              <a:avLst/>
            </a:prstGeom>
            <a:noFill/>
          </p:spPr>
          <p:txBody>
            <a:bodyPr wrap="square" rtlCol="0">
              <a:spAutoFit/>
            </a:bodyPr>
            <a:lstStyle/>
            <a:p>
              <a:r>
                <a:rPr lang="en-US" dirty="0">
                  <a:solidFill>
                    <a:srgbClr val="00B0F0"/>
                  </a:solidFill>
                </a:rPr>
                <a:t>1</a:t>
              </a:r>
            </a:p>
          </p:txBody>
        </p:sp>
        <p:sp>
          <p:nvSpPr>
            <p:cNvPr id="63" name="TextBox 62">
              <a:extLst>
                <a:ext uri="{FF2B5EF4-FFF2-40B4-BE49-F238E27FC236}">
                  <a16:creationId xmlns:a16="http://schemas.microsoft.com/office/drawing/2014/main" id="{99B2F6E1-1333-416A-A96A-C14D9871BE5A}"/>
                </a:ext>
              </a:extLst>
            </p:cNvPr>
            <p:cNvSpPr txBox="1"/>
            <p:nvPr/>
          </p:nvSpPr>
          <p:spPr>
            <a:xfrm>
              <a:off x="6485860" y="5105292"/>
              <a:ext cx="333158" cy="369332"/>
            </a:xfrm>
            <a:prstGeom prst="rect">
              <a:avLst/>
            </a:prstGeom>
            <a:noFill/>
          </p:spPr>
          <p:txBody>
            <a:bodyPr wrap="square" rtlCol="0">
              <a:spAutoFit/>
            </a:bodyPr>
            <a:lstStyle/>
            <a:p>
              <a:r>
                <a:rPr lang="en-US" dirty="0">
                  <a:solidFill>
                    <a:srgbClr val="00B0F0"/>
                  </a:solidFill>
                </a:rPr>
                <a:t>1</a:t>
              </a:r>
            </a:p>
          </p:txBody>
        </p:sp>
        <p:sp>
          <p:nvSpPr>
            <p:cNvPr id="64" name="TextBox 63">
              <a:extLst>
                <a:ext uri="{FF2B5EF4-FFF2-40B4-BE49-F238E27FC236}">
                  <a16:creationId xmlns:a16="http://schemas.microsoft.com/office/drawing/2014/main" id="{9078AEAC-3801-4241-B18B-1D5EB81B71E9}"/>
                </a:ext>
              </a:extLst>
            </p:cNvPr>
            <p:cNvSpPr txBox="1"/>
            <p:nvPr/>
          </p:nvSpPr>
          <p:spPr>
            <a:xfrm>
              <a:off x="7010406" y="5119467"/>
              <a:ext cx="333158" cy="369332"/>
            </a:xfrm>
            <a:prstGeom prst="rect">
              <a:avLst/>
            </a:prstGeom>
            <a:noFill/>
          </p:spPr>
          <p:txBody>
            <a:bodyPr wrap="square" rtlCol="0">
              <a:spAutoFit/>
            </a:bodyPr>
            <a:lstStyle/>
            <a:p>
              <a:r>
                <a:rPr lang="en-US" dirty="0">
                  <a:solidFill>
                    <a:srgbClr val="00B0F0"/>
                  </a:solidFill>
                </a:rPr>
                <a:t>1</a:t>
              </a:r>
            </a:p>
          </p:txBody>
        </p:sp>
        <p:sp>
          <p:nvSpPr>
            <p:cNvPr id="65" name="TextBox 64">
              <a:extLst>
                <a:ext uri="{FF2B5EF4-FFF2-40B4-BE49-F238E27FC236}">
                  <a16:creationId xmlns:a16="http://schemas.microsoft.com/office/drawing/2014/main" id="{E33E7583-960F-4E46-98F8-AC91C1C4D871}"/>
                </a:ext>
              </a:extLst>
            </p:cNvPr>
            <p:cNvSpPr txBox="1"/>
            <p:nvPr/>
          </p:nvSpPr>
          <p:spPr>
            <a:xfrm>
              <a:off x="5954232" y="5551868"/>
              <a:ext cx="333158" cy="369332"/>
            </a:xfrm>
            <a:prstGeom prst="rect">
              <a:avLst/>
            </a:prstGeom>
            <a:noFill/>
          </p:spPr>
          <p:txBody>
            <a:bodyPr wrap="square" rtlCol="0">
              <a:spAutoFit/>
            </a:bodyPr>
            <a:lstStyle/>
            <a:p>
              <a:r>
                <a:rPr lang="en-US" dirty="0">
                  <a:solidFill>
                    <a:srgbClr val="00B0F0"/>
                  </a:solidFill>
                </a:rPr>
                <a:t>1</a:t>
              </a:r>
            </a:p>
          </p:txBody>
        </p:sp>
        <p:sp>
          <p:nvSpPr>
            <p:cNvPr id="66" name="TextBox 65">
              <a:extLst>
                <a:ext uri="{FF2B5EF4-FFF2-40B4-BE49-F238E27FC236}">
                  <a16:creationId xmlns:a16="http://schemas.microsoft.com/office/drawing/2014/main" id="{DDC814C0-1909-4D82-A343-BFF5F6323480}"/>
                </a:ext>
              </a:extLst>
            </p:cNvPr>
            <p:cNvSpPr txBox="1"/>
            <p:nvPr/>
          </p:nvSpPr>
          <p:spPr>
            <a:xfrm>
              <a:off x="6485862" y="5509340"/>
              <a:ext cx="333158" cy="369332"/>
            </a:xfrm>
            <a:prstGeom prst="rect">
              <a:avLst/>
            </a:prstGeom>
            <a:noFill/>
          </p:spPr>
          <p:txBody>
            <a:bodyPr wrap="square" rtlCol="0">
              <a:spAutoFit/>
            </a:bodyPr>
            <a:lstStyle/>
            <a:p>
              <a:r>
                <a:rPr lang="en-US" dirty="0">
                  <a:solidFill>
                    <a:srgbClr val="00B0F0"/>
                  </a:solidFill>
                </a:rPr>
                <a:t>2</a:t>
              </a:r>
            </a:p>
          </p:txBody>
        </p:sp>
        <p:sp>
          <p:nvSpPr>
            <p:cNvPr id="67" name="TextBox 66">
              <a:extLst>
                <a:ext uri="{FF2B5EF4-FFF2-40B4-BE49-F238E27FC236}">
                  <a16:creationId xmlns:a16="http://schemas.microsoft.com/office/drawing/2014/main" id="{23C10901-DE27-412B-A9C7-1348B8E6A8E7}"/>
                </a:ext>
              </a:extLst>
            </p:cNvPr>
            <p:cNvSpPr txBox="1"/>
            <p:nvPr/>
          </p:nvSpPr>
          <p:spPr>
            <a:xfrm>
              <a:off x="7006852" y="5498707"/>
              <a:ext cx="333158" cy="369332"/>
            </a:xfrm>
            <a:prstGeom prst="rect">
              <a:avLst/>
            </a:prstGeom>
            <a:noFill/>
          </p:spPr>
          <p:txBody>
            <a:bodyPr wrap="square" rtlCol="0">
              <a:spAutoFit/>
            </a:bodyPr>
            <a:lstStyle/>
            <a:p>
              <a:r>
                <a:rPr lang="en-US" dirty="0">
                  <a:solidFill>
                    <a:srgbClr val="00B0F0"/>
                  </a:solidFill>
                </a:rPr>
                <a:t>2</a:t>
              </a:r>
            </a:p>
          </p:txBody>
        </p:sp>
        <p:sp>
          <p:nvSpPr>
            <p:cNvPr id="68" name="TextBox 67">
              <a:extLst>
                <a:ext uri="{FF2B5EF4-FFF2-40B4-BE49-F238E27FC236}">
                  <a16:creationId xmlns:a16="http://schemas.microsoft.com/office/drawing/2014/main" id="{7A4B8100-59D3-498D-8C6E-38663E611B49}"/>
                </a:ext>
              </a:extLst>
            </p:cNvPr>
            <p:cNvSpPr txBox="1"/>
            <p:nvPr/>
          </p:nvSpPr>
          <p:spPr>
            <a:xfrm>
              <a:off x="11437068" y="5105292"/>
              <a:ext cx="435937" cy="369332"/>
            </a:xfrm>
            <a:prstGeom prst="rect">
              <a:avLst/>
            </a:prstGeom>
            <a:noFill/>
          </p:spPr>
          <p:txBody>
            <a:bodyPr wrap="square" rtlCol="0">
              <a:spAutoFit/>
            </a:bodyPr>
            <a:lstStyle/>
            <a:p>
              <a:r>
                <a:rPr lang="en-US" dirty="0">
                  <a:solidFill>
                    <a:srgbClr val="00B0F0"/>
                  </a:solidFill>
                </a:rPr>
                <a:t>3</a:t>
              </a:r>
            </a:p>
          </p:txBody>
        </p:sp>
        <p:sp>
          <p:nvSpPr>
            <p:cNvPr id="69" name="TextBox 68">
              <a:extLst>
                <a:ext uri="{FF2B5EF4-FFF2-40B4-BE49-F238E27FC236}">
                  <a16:creationId xmlns:a16="http://schemas.microsoft.com/office/drawing/2014/main" id="{42B747B6-D8AC-435E-832A-B4EB021AADA0}"/>
                </a:ext>
              </a:extLst>
            </p:cNvPr>
            <p:cNvSpPr txBox="1"/>
            <p:nvPr/>
          </p:nvSpPr>
          <p:spPr>
            <a:xfrm>
              <a:off x="10377350" y="5140730"/>
              <a:ext cx="435937" cy="369332"/>
            </a:xfrm>
            <a:prstGeom prst="rect">
              <a:avLst/>
            </a:prstGeom>
            <a:noFill/>
          </p:spPr>
          <p:txBody>
            <a:bodyPr wrap="square" rtlCol="0">
              <a:spAutoFit/>
            </a:bodyPr>
            <a:lstStyle/>
            <a:p>
              <a:r>
                <a:rPr lang="en-US" dirty="0">
                  <a:solidFill>
                    <a:srgbClr val="00B0F0"/>
                  </a:solidFill>
                </a:rPr>
                <a:t>2</a:t>
              </a:r>
            </a:p>
          </p:txBody>
        </p:sp>
        <p:sp>
          <p:nvSpPr>
            <p:cNvPr id="70" name="TextBox 69">
              <a:extLst>
                <a:ext uri="{FF2B5EF4-FFF2-40B4-BE49-F238E27FC236}">
                  <a16:creationId xmlns:a16="http://schemas.microsoft.com/office/drawing/2014/main" id="{1A09D630-340E-4553-8789-DC8928751109}"/>
                </a:ext>
              </a:extLst>
            </p:cNvPr>
            <p:cNvSpPr txBox="1"/>
            <p:nvPr/>
          </p:nvSpPr>
          <p:spPr>
            <a:xfrm>
              <a:off x="9778385" y="5140730"/>
              <a:ext cx="435937" cy="369332"/>
            </a:xfrm>
            <a:prstGeom prst="rect">
              <a:avLst/>
            </a:prstGeom>
            <a:noFill/>
          </p:spPr>
          <p:txBody>
            <a:bodyPr wrap="square" rtlCol="0">
              <a:spAutoFit/>
            </a:bodyPr>
            <a:lstStyle/>
            <a:p>
              <a:r>
                <a:rPr lang="en-US" dirty="0">
                  <a:solidFill>
                    <a:srgbClr val="00B0F0"/>
                  </a:solidFill>
                </a:rPr>
                <a:t>1</a:t>
              </a:r>
            </a:p>
          </p:txBody>
        </p:sp>
        <p:sp>
          <p:nvSpPr>
            <p:cNvPr id="71" name="TextBox 70">
              <a:extLst>
                <a:ext uri="{FF2B5EF4-FFF2-40B4-BE49-F238E27FC236}">
                  <a16:creationId xmlns:a16="http://schemas.microsoft.com/office/drawing/2014/main" id="{53882A1E-4AA5-4529-B41B-BBD98D29A1DA}"/>
                </a:ext>
              </a:extLst>
            </p:cNvPr>
            <p:cNvSpPr txBox="1"/>
            <p:nvPr/>
          </p:nvSpPr>
          <p:spPr>
            <a:xfrm>
              <a:off x="10845185" y="5119464"/>
              <a:ext cx="435937" cy="369332"/>
            </a:xfrm>
            <a:prstGeom prst="rect">
              <a:avLst/>
            </a:prstGeom>
            <a:noFill/>
          </p:spPr>
          <p:txBody>
            <a:bodyPr wrap="square" rtlCol="0">
              <a:spAutoFit/>
            </a:bodyPr>
            <a:lstStyle/>
            <a:p>
              <a:r>
                <a:rPr lang="en-US" dirty="0">
                  <a:solidFill>
                    <a:srgbClr val="00B0F0"/>
                  </a:solidFill>
                </a:rPr>
                <a:t>0</a:t>
              </a:r>
            </a:p>
          </p:txBody>
        </p:sp>
        <p:sp>
          <p:nvSpPr>
            <p:cNvPr id="72" name="TextBox 71">
              <a:extLst>
                <a:ext uri="{FF2B5EF4-FFF2-40B4-BE49-F238E27FC236}">
                  <a16:creationId xmlns:a16="http://schemas.microsoft.com/office/drawing/2014/main" id="{7EBC2E97-F270-4778-8D87-2828BD8F8AEB}"/>
                </a:ext>
              </a:extLst>
            </p:cNvPr>
            <p:cNvSpPr txBox="1"/>
            <p:nvPr/>
          </p:nvSpPr>
          <p:spPr>
            <a:xfrm>
              <a:off x="11461875" y="5502243"/>
              <a:ext cx="435937" cy="369332"/>
            </a:xfrm>
            <a:prstGeom prst="rect">
              <a:avLst/>
            </a:prstGeom>
            <a:noFill/>
          </p:spPr>
          <p:txBody>
            <a:bodyPr wrap="square" rtlCol="0">
              <a:spAutoFit/>
            </a:bodyPr>
            <a:lstStyle/>
            <a:p>
              <a:r>
                <a:rPr lang="en-US" dirty="0">
                  <a:solidFill>
                    <a:srgbClr val="00B0F0"/>
                  </a:solidFill>
                </a:rPr>
                <a:t>2</a:t>
              </a:r>
            </a:p>
          </p:txBody>
        </p:sp>
        <p:sp>
          <p:nvSpPr>
            <p:cNvPr id="73" name="TextBox 72">
              <a:extLst>
                <a:ext uri="{FF2B5EF4-FFF2-40B4-BE49-F238E27FC236}">
                  <a16:creationId xmlns:a16="http://schemas.microsoft.com/office/drawing/2014/main" id="{FD922FF0-3E70-4CE9-83EB-1D81759DFE37}"/>
                </a:ext>
              </a:extLst>
            </p:cNvPr>
            <p:cNvSpPr txBox="1"/>
            <p:nvPr/>
          </p:nvSpPr>
          <p:spPr>
            <a:xfrm>
              <a:off x="10356095" y="5502245"/>
              <a:ext cx="435937" cy="369332"/>
            </a:xfrm>
            <a:prstGeom prst="rect">
              <a:avLst/>
            </a:prstGeom>
            <a:noFill/>
          </p:spPr>
          <p:txBody>
            <a:bodyPr wrap="square" rtlCol="0">
              <a:spAutoFit/>
            </a:bodyPr>
            <a:lstStyle/>
            <a:p>
              <a:r>
                <a:rPr lang="en-US" dirty="0">
                  <a:solidFill>
                    <a:srgbClr val="00B0F0"/>
                  </a:solidFill>
                </a:rPr>
                <a:t>1</a:t>
              </a:r>
            </a:p>
          </p:txBody>
        </p:sp>
        <p:sp>
          <p:nvSpPr>
            <p:cNvPr id="74" name="TextBox 73">
              <a:extLst>
                <a:ext uri="{FF2B5EF4-FFF2-40B4-BE49-F238E27FC236}">
                  <a16:creationId xmlns:a16="http://schemas.microsoft.com/office/drawing/2014/main" id="{88D9FBAC-1A59-425F-89EC-5CCA496A1AEC}"/>
                </a:ext>
              </a:extLst>
            </p:cNvPr>
            <p:cNvSpPr txBox="1"/>
            <p:nvPr/>
          </p:nvSpPr>
          <p:spPr>
            <a:xfrm>
              <a:off x="9781934" y="5523507"/>
              <a:ext cx="435937" cy="369332"/>
            </a:xfrm>
            <a:prstGeom prst="rect">
              <a:avLst/>
            </a:prstGeom>
            <a:noFill/>
          </p:spPr>
          <p:txBody>
            <a:bodyPr wrap="square" rtlCol="0">
              <a:spAutoFit/>
            </a:bodyPr>
            <a:lstStyle/>
            <a:p>
              <a:r>
                <a:rPr lang="en-US" dirty="0">
                  <a:solidFill>
                    <a:srgbClr val="00B0F0"/>
                  </a:solidFill>
                </a:rPr>
                <a:t>1</a:t>
              </a:r>
            </a:p>
          </p:txBody>
        </p:sp>
        <p:sp>
          <p:nvSpPr>
            <p:cNvPr id="75" name="TextBox 74">
              <a:extLst>
                <a:ext uri="{FF2B5EF4-FFF2-40B4-BE49-F238E27FC236}">
                  <a16:creationId xmlns:a16="http://schemas.microsoft.com/office/drawing/2014/main" id="{8C3A248F-778F-48F6-BB68-987E956B9EDD}"/>
                </a:ext>
              </a:extLst>
            </p:cNvPr>
            <p:cNvSpPr txBox="1"/>
            <p:nvPr/>
          </p:nvSpPr>
          <p:spPr>
            <a:xfrm>
              <a:off x="10848727" y="5548310"/>
              <a:ext cx="435937" cy="369332"/>
            </a:xfrm>
            <a:prstGeom prst="rect">
              <a:avLst/>
            </a:prstGeom>
            <a:noFill/>
          </p:spPr>
          <p:txBody>
            <a:bodyPr wrap="square" rtlCol="0">
              <a:spAutoFit/>
            </a:bodyPr>
            <a:lstStyle/>
            <a:p>
              <a:r>
                <a:rPr lang="en-US" dirty="0">
                  <a:solidFill>
                    <a:srgbClr val="00B0F0"/>
                  </a:solidFill>
                </a:rPr>
                <a:t>0</a:t>
              </a:r>
            </a:p>
          </p:txBody>
        </p:sp>
        <p:sp>
          <p:nvSpPr>
            <p:cNvPr id="76" name="TextBox 75">
              <a:extLst>
                <a:ext uri="{FF2B5EF4-FFF2-40B4-BE49-F238E27FC236}">
                  <a16:creationId xmlns:a16="http://schemas.microsoft.com/office/drawing/2014/main" id="{80F12EB1-0DB7-4B93-A60B-AEF7DB025444}"/>
                </a:ext>
              </a:extLst>
            </p:cNvPr>
            <p:cNvSpPr txBox="1"/>
            <p:nvPr/>
          </p:nvSpPr>
          <p:spPr>
            <a:xfrm>
              <a:off x="7729872" y="513011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77" name="TextBox 76">
              <a:extLst>
                <a:ext uri="{FF2B5EF4-FFF2-40B4-BE49-F238E27FC236}">
                  <a16:creationId xmlns:a16="http://schemas.microsoft.com/office/drawing/2014/main" id="{162C0315-2643-49E2-86F8-A112DEED16FA}"/>
                </a:ext>
              </a:extLst>
            </p:cNvPr>
            <p:cNvSpPr txBox="1"/>
            <p:nvPr/>
          </p:nvSpPr>
          <p:spPr>
            <a:xfrm>
              <a:off x="7680251" y="555896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78" name="TextBox 77">
              <a:extLst>
                <a:ext uri="{FF2B5EF4-FFF2-40B4-BE49-F238E27FC236}">
                  <a16:creationId xmlns:a16="http://schemas.microsoft.com/office/drawing/2014/main" id="{E58BCF47-2DAC-4DA7-B867-CB9FE3E664AF}"/>
                </a:ext>
              </a:extLst>
            </p:cNvPr>
            <p:cNvSpPr txBox="1"/>
            <p:nvPr/>
          </p:nvSpPr>
          <p:spPr>
            <a:xfrm>
              <a:off x="4967166" y="5076950"/>
              <a:ext cx="95695" cy="369332"/>
            </a:xfrm>
            <a:prstGeom prst="rect">
              <a:avLst/>
            </a:prstGeom>
            <a:noFill/>
          </p:spPr>
          <p:txBody>
            <a:bodyPr wrap="square" rtlCol="0">
              <a:spAutoFit/>
            </a:bodyPr>
            <a:lstStyle/>
            <a:p>
              <a:r>
                <a:rPr lang="en-US" dirty="0">
                  <a:solidFill>
                    <a:srgbClr val="00B0F0"/>
                  </a:solidFill>
                </a:rPr>
                <a:t>1</a:t>
              </a:r>
            </a:p>
          </p:txBody>
        </p:sp>
        <p:sp>
          <p:nvSpPr>
            <p:cNvPr id="79" name="TextBox 78">
              <a:extLst>
                <a:ext uri="{FF2B5EF4-FFF2-40B4-BE49-F238E27FC236}">
                  <a16:creationId xmlns:a16="http://schemas.microsoft.com/office/drawing/2014/main" id="{7D3C3CC1-77EF-4F34-9D82-8C616DFB46FC}"/>
                </a:ext>
              </a:extLst>
            </p:cNvPr>
            <p:cNvSpPr txBox="1"/>
            <p:nvPr/>
          </p:nvSpPr>
          <p:spPr>
            <a:xfrm>
              <a:off x="5227667" y="5105292"/>
              <a:ext cx="435937" cy="369332"/>
            </a:xfrm>
            <a:prstGeom prst="rect">
              <a:avLst/>
            </a:prstGeom>
            <a:noFill/>
          </p:spPr>
          <p:txBody>
            <a:bodyPr wrap="square" rtlCol="0">
              <a:spAutoFit/>
            </a:bodyPr>
            <a:lstStyle/>
            <a:p>
              <a:r>
                <a:rPr lang="en-US" dirty="0">
                  <a:solidFill>
                    <a:srgbClr val="00B0F0"/>
                  </a:solidFill>
                </a:rPr>
                <a:t>3</a:t>
              </a:r>
            </a:p>
          </p:txBody>
        </p:sp>
      </p:grpSp>
      <p:grpSp>
        <p:nvGrpSpPr>
          <p:cNvPr id="3" name="Group 2">
            <a:extLst>
              <a:ext uri="{FF2B5EF4-FFF2-40B4-BE49-F238E27FC236}">
                <a16:creationId xmlns:a16="http://schemas.microsoft.com/office/drawing/2014/main" id="{1EE05F88-F037-4005-90D3-712484F4553D}"/>
              </a:ext>
            </a:extLst>
          </p:cNvPr>
          <p:cNvGrpSpPr/>
          <p:nvPr/>
        </p:nvGrpSpPr>
        <p:grpSpPr>
          <a:xfrm>
            <a:off x="-4505" y="1245622"/>
            <a:ext cx="4852940" cy="5494576"/>
            <a:chOff x="-4505" y="1245622"/>
            <a:chExt cx="4852940" cy="5494576"/>
          </a:xfrm>
        </p:grpSpPr>
        <p:pic>
          <p:nvPicPr>
            <p:cNvPr id="5" name="Picture 4">
              <a:extLst>
                <a:ext uri="{FF2B5EF4-FFF2-40B4-BE49-F238E27FC236}">
                  <a16:creationId xmlns:a16="http://schemas.microsoft.com/office/drawing/2014/main" id="{E0566B09-EEBF-4195-A6BC-19A5F9FC9B84}"/>
                </a:ext>
              </a:extLst>
            </p:cNvPr>
            <p:cNvPicPr>
              <a:picLocks noChangeAspect="1"/>
            </p:cNvPicPr>
            <p:nvPr/>
          </p:nvPicPr>
          <p:blipFill rotWithShape="1">
            <a:blip r:embed="rId4"/>
            <a:srcRect l="21296" t="51114" r="56745" b="38795"/>
            <a:stretch/>
          </p:blipFill>
          <p:spPr>
            <a:xfrm>
              <a:off x="45429" y="2242646"/>
              <a:ext cx="4664788" cy="1061404"/>
            </a:xfrm>
            <a:prstGeom prst="rect">
              <a:avLst/>
            </a:prstGeom>
          </p:spPr>
        </p:pic>
        <p:sp>
          <p:nvSpPr>
            <p:cNvPr id="39" name="TextBox 38">
              <a:extLst>
                <a:ext uri="{FF2B5EF4-FFF2-40B4-BE49-F238E27FC236}">
                  <a16:creationId xmlns:a16="http://schemas.microsoft.com/office/drawing/2014/main" id="{F11D8345-99A3-4675-9DC4-80DC14758966}"/>
                </a:ext>
              </a:extLst>
            </p:cNvPr>
            <p:cNvSpPr txBox="1"/>
            <p:nvPr/>
          </p:nvSpPr>
          <p:spPr>
            <a:xfrm>
              <a:off x="12071" y="1245622"/>
              <a:ext cx="4836364"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81" name="TextBox 80">
              <a:extLst>
                <a:ext uri="{FF2B5EF4-FFF2-40B4-BE49-F238E27FC236}">
                  <a16:creationId xmlns:a16="http://schemas.microsoft.com/office/drawing/2014/main" id="{E4B13434-83EB-4670-8D92-CF0973FCF7A1}"/>
                </a:ext>
              </a:extLst>
            </p:cNvPr>
            <p:cNvSpPr txBox="1"/>
            <p:nvPr/>
          </p:nvSpPr>
          <p:spPr>
            <a:xfrm>
              <a:off x="12071" y="1792765"/>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सिताको परिवारका लागि</a:t>
              </a:r>
              <a:endParaRPr lang="en-US" sz="2400" b="1" spc="-14" dirty="0">
                <a:cs typeface="Kalimati" pitchFamily="2"/>
              </a:endParaRPr>
            </a:p>
          </p:txBody>
        </p:sp>
        <p:sp>
          <p:nvSpPr>
            <p:cNvPr id="82" name="TextBox 81">
              <a:extLst>
                <a:ext uri="{FF2B5EF4-FFF2-40B4-BE49-F238E27FC236}">
                  <a16:creationId xmlns:a16="http://schemas.microsoft.com/office/drawing/2014/main" id="{B98BE50F-FCF2-4D59-96E8-B07A0A4347D7}"/>
                </a:ext>
              </a:extLst>
            </p:cNvPr>
            <p:cNvSpPr txBox="1"/>
            <p:nvPr/>
          </p:nvSpPr>
          <p:spPr>
            <a:xfrm>
              <a:off x="13530" y="3442970"/>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 पुष्पको परिवारका लागि</a:t>
              </a:r>
              <a:endParaRPr lang="en-US" sz="2400" b="1" spc="-14" dirty="0">
                <a:cs typeface="Kalimati" pitchFamily="2"/>
              </a:endParaRPr>
            </a:p>
          </p:txBody>
        </p:sp>
        <p:sp>
          <p:nvSpPr>
            <p:cNvPr id="83" name="TextBox 82">
              <a:extLst>
                <a:ext uri="{FF2B5EF4-FFF2-40B4-BE49-F238E27FC236}">
                  <a16:creationId xmlns:a16="http://schemas.microsoft.com/office/drawing/2014/main" id="{13CE84AF-2B14-44FC-B2F2-EDBABB5A8B11}"/>
                </a:ext>
              </a:extLst>
            </p:cNvPr>
            <p:cNvSpPr txBox="1"/>
            <p:nvPr/>
          </p:nvSpPr>
          <p:spPr>
            <a:xfrm>
              <a:off x="15616" y="5133792"/>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शिवाको परिवारका लागि</a:t>
              </a:r>
              <a:endParaRPr lang="en-US" sz="2400" b="1" spc="-14" dirty="0">
                <a:cs typeface="Kalimati" pitchFamily="2"/>
              </a:endParaRPr>
            </a:p>
          </p:txBody>
        </p:sp>
        <p:pic>
          <p:nvPicPr>
            <p:cNvPr id="84" name="Picture 83">
              <a:extLst>
                <a:ext uri="{FF2B5EF4-FFF2-40B4-BE49-F238E27FC236}">
                  <a16:creationId xmlns:a16="http://schemas.microsoft.com/office/drawing/2014/main" id="{34FF4D73-DA28-423E-8DCA-72639FBC9CD5}"/>
                </a:ext>
              </a:extLst>
            </p:cNvPr>
            <p:cNvPicPr>
              <a:picLocks noChangeAspect="1"/>
            </p:cNvPicPr>
            <p:nvPr/>
          </p:nvPicPr>
          <p:blipFill rotWithShape="1">
            <a:blip r:embed="rId4"/>
            <a:srcRect l="21296" t="51114" r="56745" b="38795"/>
            <a:stretch/>
          </p:blipFill>
          <p:spPr>
            <a:xfrm>
              <a:off x="-4505" y="5568745"/>
              <a:ext cx="4664788" cy="1171453"/>
            </a:xfrm>
            <a:prstGeom prst="rect">
              <a:avLst/>
            </a:prstGeom>
          </p:spPr>
        </p:pic>
        <p:pic>
          <p:nvPicPr>
            <p:cNvPr id="85" name="Picture 84">
              <a:extLst>
                <a:ext uri="{FF2B5EF4-FFF2-40B4-BE49-F238E27FC236}">
                  <a16:creationId xmlns:a16="http://schemas.microsoft.com/office/drawing/2014/main" id="{EF820B54-49D6-402A-9210-3276B7AAF39E}"/>
                </a:ext>
              </a:extLst>
            </p:cNvPr>
            <p:cNvPicPr>
              <a:picLocks noChangeAspect="1"/>
            </p:cNvPicPr>
            <p:nvPr/>
          </p:nvPicPr>
          <p:blipFill rotWithShape="1">
            <a:blip r:embed="rId4"/>
            <a:srcRect l="21296" t="51114" r="56745" b="38795"/>
            <a:stretch/>
          </p:blipFill>
          <p:spPr>
            <a:xfrm>
              <a:off x="45429" y="3871517"/>
              <a:ext cx="4664788" cy="1055730"/>
            </a:xfrm>
            <a:prstGeom prst="rect">
              <a:avLst/>
            </a:prstGeom>
          </p:spPr>
        </p:pic>
      </p:grpSp>
      <p:sp>
        <p:nvSpPr>
          <p:cNvPr id="86" name="TextBox 85">
            <a:extLst>
              <a:ext uri="{FF2B5EF4-FFF2-40B4-BE49-F238E27FC236}">
                <a16:creationId xmlns:a16="http://schemas.microsoft.com/office/drawing/2014/main" id="{3DFE1F4F-14C5-42F3-88FF-9FF17F4A4A87}"/>
              </a:ext>
            </a:extLst>
          </p:cNvPr>
          <p:cNvSpPr txBox="1"/>
          <p:nvPr/>
        </p:nvSpPr>
        <p:spPr>
          <a:xfrm>
            <a:off x="846753" y="276271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7" name="TextBox 86">
            <a:extLst>
              <a:ext uri="{FF2B5EF4-FFF2-40B4-BE49-F238E27FC236}">
                <a16:creationId xmlns:a16="http://schemas.microsoft.com/office/drawing/2014/main" id="{81133270-78CA-48FF-B83F-F978ED0C3AAB}"/>
              </a:ext>
            </a:extLst>
          </p:cNvPr>
          <p:cNvSpPr txBox="1"/>
          <p:nvPr/>
        </p:nvSpPr>
        <p:spPr>
          <a:xfrm>
            <a:off x="239237" y="2758931"/>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88" name="TextBox 87">
            <a:extLst>
              <a:ext uri="{FF2B5EF4-FFF2-40B4-BE49-F238E27FC236}">
                <a16:creationId xmlns:a16="http://schemas.microsoft.com/office/drawing/2014/main" id="{61890148-8073-4498-9ACB-AA41F3A3E031}"/>
              </a:ext>
            </a:extLst>
          </p:cNvPr>
          <p:cNvSpPr txBox="1"/>
          <p:nvPr/>
        </p:nvSpPr>
        <p:spPr>
          <a:xfrm>
            <a:off x="2551514" y="274499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9" name="TextBox 88">
            <a:extLst>
              <a:ext uri="{FF2B5EF4-FFF2-40B4-BE49-F238E27FC236}">
                <a16:creationId xmlns:a16="http://schemas.microsoft.com/office/drawing/2014/main" id="{C80A0A5C-E3E0-45F2-B2BF-FD4DBFEBD952}"/>
              </a:ext>
            </a:extLst>
          </p:cNvPr>
          <p:cNvSpPr txBox="1"/>
          <p:nvPr/>
        </p:nvSpPr>
        <p:spPr>
          <a:xfrm>
            <a:off x="3200098" y="2744984"/>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0" name="TextBox 89">
            <a:extLst>
              <a:ext uri="{FF2B5EF4-FFF2-40B4-BE49-F238E27FC236}">
                <a16:creationId xmlns:a16="http://schemas.microsoft.com/office/drawing/2014/main" id="{3B4172A7-DC97-44DD-A346-A3428216360D}"/>
              </a:ext>
            </a:extLst>
          </p:cNvPr>
          <p:cNvSpPr txBox="1"/>
          <p:nvPr/>
        </p:nvSpPr>
        <p:spPr>
          <a:xfrm>
            <a:off x="1530785" y="2766252"/>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1" name="TextBox 90">
            <a:extLst>
              <a:ext uri="{FF2B5EF4-FFF2-40B4-BE49-F238E27FC236}">
                <a16:creationId xmlns:a16="http://schemas.microsoft.com/office/drawing/2014/main" id="{17A3D1F4-FFB8-4543-A89E-016190C82D4F}"/>
              </a:ext>
            </a:extLst>
          </p:cNvPr>
          <p:cNvSpPr txBox="1"/>
          <p:nvPr/>
        </p:nvSpPr>
        <p:spPr>
          <a:xfrm>
            <a:off x="3869952" y="2766250"/>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2" name="TextBox 91">
            <a:extLst>
              <a:ext uri="{FF2B5EF4-FFF2-40B4-BE49-F238E27FC236}">
                <a16:creationId xmlns:a16="http://schemas.microsoft.com/office/drawing/2014/main" id="{7F39CA76-DD9A-4C95-B3A4-36F087FCBBEB}"/>
              </a:ext>
            </a:extLst>
          </p:cNvPr>
          <p:cNvSpPr txBox="1"/>
          <p:nvPr/>
        </p:nvSpPr>
        <p:spPr>
          <a:xfrm>
            <a:off x="829031" y="4393035"/>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3" name="TextBox 92">
            <a:extLst>
              <a:ext uri="{FF2B5EF4-FFF2-40B4-BE49-F238E27FC236}">
                <a16:creationId xmlns:a16="http://schemas.microsoft.com/office/drawing/2014/main" id="{853A3FF2-E1E7-468C-978D-162EAE606540}"/>
              </a:ext>
            </a:extLst>
          </p:cNvPr>
          <p:cNvSpPr txBox="1"/>
          <p:nvPr/>
        </p:nvSpPr>
        <p:spPr>
          <a:xfrm>
            <a:off x="221515" y="4389254"/>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4" name="TextBox 93">
            <a:extLst>
              <a:ext uri="{FF2B5EF4-FFF2-40B4-BE49-F238E27FC236}">
                <a16:creationId xmlns:a16="http://schemas.microsoft.com/office/drawing/2014/main" id="{F37DBA46-BF43-4618-963A-D1DB336C5C54}"/>
              </a:ext>
            </a:extLst>
          </p:cNvPr>
          <p:cNvSpPr txBox="1"/>
          <p:nvPr/>
        </p:nvSpPr>
        <p:spPr>
          <a:xfrm>
            <a:off x="1513063" y="4396575"/>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95" name="TextBox 94">
            <a:extLst>
              <a:ext uri="{FF2B5EF4-FFF2-40B4-BE49-F238E27FC236}">
                <a16:creationId xmlns:a16="http://schemas.microsoft.com/office/drawing/2014/main" id="{FB9FF8BB-D4E7-41FC-88EF-EAA91C528BB4}"/>
              </a:ext>
            </a:extLst>
          </p:cNvPr>
          <p:cNvSpPr txBox="1"/>
          <p:nvPr/>
        </p:nvSpPr>
        <p:spPr>
          <a:xfrm>
            <a:off x="3263890" y="433988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6" name="TextBox 95">
            <a:extLst>
              <a:ext uri="{FF2B5EF4-FFF2-40B4-BE49-F238E27FC236}">
                <a16:creationId xmlns:a16="http://schemas.microsoft.com/office/drawing/2014/main" id="{13117ABB-C932-43FD-8396-DAC4675EC65E}"/>
              </a:ext>
            </a:extLst>
          </p:cNvPr>
          <p:cNvSpPr txBox="1"/>
          <p:nvPr/>
        </p:nvSpPr>
        <p:spPr>
          <a:xfrm>
            <a:off x="2656374" y="433610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7" name="TextBox 96">
            <a:extLst>
              <a:ext uri="{FF2B5EF4-FFF2-40B4-BE49-F238E27FC236}">
                <a16:creationId xmlns:a16="http://schemas.microsoft.com/office/drawing/2014/main" id="{C8771B99-AA5F-4CFD-AD72-C1DCF8F45D63}"/>
              </a:ext>
            </a:extLst>
          </p:cNvPr>
          <p:cNvSpPr txBox="1"/>
          <p:nvPr/>
        </p:nvSpPr>
        <p:spPr>
          <a:xfrm>
            <a:off x="4014134" y="4343423"/>
            <a:ext cx="507946" cy="414524"/>
          </a:xfrm>
          <a:prstGeom prst="rect">
            <a:avLst/>
          </a:prstGeom>
          <a:noFill/>
        </p:spPr>
        <p:txBody>
          <a:bodyPr wrap="square" rtlCol="0">
            <a:spAutoFit/>
          </a:bodyPr>
          <a:lstStyle/>
          <a:p>
            <a:pPr algn="ctr"/>
            <a:r>
              <a:rPr lang="en-US" sz="2000" dirty="0">
                <a:solidFill>
                  <a:srgbClr val="00B0F0"/>
                </a:solidFill>
              </a:rPr>
              <a:t>2</a:t>
            </a:r>
          </a:p>
        </p:txBody>
      </p:sp>
      <p:sp>
        <p:nvSpPr>
          <p:cNvPr id="98" name="TextBox 97">
            <a:extLst>
              <a:ext uri="{FF2B5EF4-FFF2-40B4-BE49-F238E27FC236}">
                <a16:creationId xmlns:a16="http://schemas.microsoft.com/office/drawing/2014/main" id="{699DE93A-25CE-4246-9E5C-083C9232CADE}"/>
              </a:ext>
            </a:extLst>
          </p:cNvPr>
          <p:cNvSpPr txBox="1"/>
          <p:nvPr/>
        </p:nvSpPr>
        <p:spPr>
          <a:xfrm>
            <a:off x="3246164" y="6140330"/>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9" name="TextBox 98">
            <a:extLst>
              <a:ext uri="{FF2B5EF4-FFF2-40B4-BE49-F238E27FC236}">
                <a16:creationId xmlns:a16="http://schemas.microsoft.com/office/drawing/2014/main" id="{CD771FE3-F71D-4970-A414-9F34D93CE730}"/>
              </a:ext>
            </a:extLst>
          </p:cNvPr>
          <p:cNvSpPr txBox="1"/>
          <p:nvPr/>
        </p:nvSpPr>
        <p:spPr>
          <a:xfrm>
            <a:off x="2638648" y="6136549"/>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0" name="TextBox 99">
            <a:extLst>
              <a:ext uri="{FF2B5EF4-FFF2-40B4-BE49-F238E27FC236}">
                <a16:creationId xmlns:a16="http://schemas.microsoft.com/office/drawing/2014/main" id="{6E3CD0BC-C5F1-4AE7-AC6C-1DCE829B0CF5}"/>
              </a:ext>
            </a:extLst>
          </p:cNvPr>
          <p:cNvSpPr txBox="1"/>
          <p:nvPr/>
        </p:nvSpPr>
        <p:spPr>
          <a:xfrm>
            <a:off x="3930196" y="6143870"/>
            <a:ext cx="574158" cy="400110"/>
          </a:xfrm>
          <a:prstGeom prst="rect">
            <a:avLst/>
          </a:prstGeom>
          <a:noFill/>
        </p:spPr>
        <p:txBody>
          <a:bodyPr wrap="square" rtlCol="0">
            <a:spAutoFit/>
          </a:bodyPr>
          <a:lstStyle/>
          <a:p>
            <a:pPr algn="ctr"/>
            <a:r>
              <a:rPr lang="en-US" sz="2000" dirty="0">
                <a:solidFill>
                  <a:srgbClr val="00B0F0"/>
                </a:solidFill>
              </a:rPr>
              <a:t>3</a:t>
            </a:r>
          </a:p>
        </p:txBody>
      </p:sp>
      <p:sp>
        <p:nvSpPr>
          <p:cNvPr id="101" name="TextBox 100">
            <a:extLst>
              <a:ext uri="{FF2B5EF4-FFF2-40B4-BE49-F238E27FC236}">
                <a16:creationId xmlns:a16="http://schemas.microsoft.com/office/drawing/2014/main" id="{80283D1B-F8E8-4FF5-81D2-CD8EA3339DB4}"/>
              </a:ext>
            </a:extLst>
          </p:cNvPr>
          <p:cNvSpPr txBox="1"/>
          <p:nvPr/>
        </p:nvSpPr>
        <p:spPr>
          <a:xfrm>
            <a:off x="907002" y="612970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102" name="TextBox 101">
            <a:extLst>
              <a:ext uri="{FF2B5EF4-FFF2-40B4-BE49-F238E27FC236}">
                <a16:creationId xmlns:a16="http://schemas.microsoft.com/office/drawing/2014/main" id="{B30862F0-AE9C-4EFD-9EBD-1510F979EE13}"/>
              </a:ext>
            </a:extLst>
          </p:cNvPr>
          <p:cNvSpPr txBox="1"/>
          <p:nvPr/>
        </p:nvSpPr>
        <p:spPr>
          <a:xfrm>
            <a:off x="299486" y="612592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3" name="TextBox 102">
            <a:extLst>
              <a:ext uri="{FF2B5EF4-FFF2-40B4-BE49-F238E27FC236}">
                <a16:creationId xmlns:a16="http://schemas.microsoft.com/office/drawing/2014/main" id="{0D21B90C-B482-43E9-99E0-6B28DAAD72B7}"/>
              </a:ext>
            </a:extLst>
          </p:cNvPr>
          <p:cNvSpPr txBox="1"/>
          <p:nvPr/>
        </p:nvSpPr>
        <p:spPr>
          <a:xfrm>
            <a:off x="1591034" y="6133243"/>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104" name="TextBox 103">
            <a:extLst>
              <a:ext uri="{FF2B5EF4-FFF2-40B4-BE49-F238E27FC236}">
                <a16:creationId xmlns:a16="http://schemas.microsoft.com/office/drawing/2014/main" id="{9C41B30C-1BE2-475E-9AA8-C8E9EC613920}"/>
              </a:ext>
            </a:extLst>
          </p:cNvPr>
          <p:cNvSpPr txBox="1"/>
          <p:nvPr/>
        </p:nvSpPr>
        <p:spPr>
          <a:xfrm>
            <a:off x="7386132" y="245094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05" name="TextBox 104">
            <a:extLst>
              <a:ext uri="{FF2B5EF4-FFF2-40B4-BE49-F238E27FC236}">
                <a16:creationId xmlns:a16="http://schemas.microsoft.com/office/drawing/2014/main" id="{8C2B33F6-251D-440B-BE8B-98F96C5D5B3F}"/>
              </a:ext>
            </a:extLst>
          </p:cNvPr>
          <p:cNvSpPr txBox="1"/>
          <p:nvPr/>
        </p:nvSpPr>
        <p:spPr>
          <a:xfrm>
            <a:off x="5950684" y="242744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06" name="TextBox 105">
            <a:extLst>
              <a:ext uri="{FF2B5EF4-FFF2-40B4-BE49-F238E27FC236}">
                <a16:creationId xmlns:a16="http://schemas.microsoft.com/office/drawing/2014/main" id="{4B001F8A-0E10-45C5-8E5F-A87A06B70805}"/>
              </a:ext>
            </a:extLst>
          </p:cNvPr>
          <p:cNvSpPr txBox="1"/>
          <p:nvPr/>
        </p:nvSpPr>
        <p:spPr>
          <a:xfrm>
            <a:off x="5341887" y="2412158"/>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07" name="TextBox 106">
            <a:extLst>
              <a:ext uri="{FF2B5EF4-FFF2-40B4-BE49-F238E27FC236}">
                <a16:creationId xmlns:a16="http://schemas.microsoft.com/office/drawing/2014/main" id="{63A86FB7-663B-49D9-A379-E8610D90E4CE}"/>
              </a:ext>
            </a:extLst>
          </p:cNvPr>
          <p:cNvSpPr txBox="1"/>
          <p:nvPr/>
        </p:nvSpPr>
        <p:spPr>
          <a:xfrm>
            <a:off x="10640460" y="2468862"/>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08" name="TextBox 107">
            <a:extLst>
              <a:ext uri="{FF2B5EF4-FFF2-40B4-BE49-F238E27FC236}">
                <a16:creationId xmlns:a16="http://schemas.microsoft.com/office/drawing/2014/main" id="{27D87421-ACAD-45E9-97CA-7ADB911BAA71}"/>
              </a:ext>
            </a:extLst>
          </p:cNvPr>
          <p:cNvSpPr txBox="1"/>
          <p:nvPr/>
        </p:nvSpPr>
        <p:spPr>
          <a:xfrm>
            <a:off x="10548309" y="30040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09" name="TextBox 108">
            <a:extLst>
              <a:ext uri="{FF2B5EF4-FFF2-40B4-BE49-F238E27FC236}">
                <a16:creationId xmlns:a16="http://schemas.microsoft.com/office/drawing/2014/main" id="{6F295063-BC80-4069-8D60-827A72F467CD}"/>
              </a:ext>
            </a:extLst>
          </p:cNvPr>
          <p:cNvSpPr txBox="1"/>
          <p:nvPr/>
        </p:nvSpPr>
        <p:spPr>
          <a:xfrm>
            <a:off x="10857836" y="1716819"/>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10" name="TextBox 109">
            <a:extLst>
              <a:ext uri="{FF2B5EF4-FFF2-40B4-BE49-F238E27FC236}">
                <a16:creationId xmlns:a16="http://schemas.microsoft.com/office/drawing/2014/main" id="{91082C88-2715-41EE-A975-D5418BFF5AB0}"/>
              </a:ext>
            </a:extLst>
          </p:cNvPr>
          <p:cNvSpPr txBox="1"/>
          <p:nvPr/>
        </p:nvSpPr>
        <p:spPr>
          <a:xfrm>
            <a:off x="11626923" y="1699092"/>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1" name="TextBox 110">
            <a:extLst>
              <a:ext uri="{FF2B5EF4-FFF2-40B4-BE49-F238E27FC236}">
                <a16:creationId xmlns:a16="http://schemas.microsoft.com/office/drawing/2014/main" id="{9525AFAD-FE92-4EC9-A575-A49EDC2615FC}"/>
              </a:ext>
            </a:extLst>
          </p:cNvPr>
          <p:cNvSpPr txBox="1"/>
          <p:nvPr/>
        </p:nvSpPr>
        <p:spPr>
          <a:xfrm>
            <a:off x="5964857" y="2962616"/>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2" name="TextBox 111">
            <a:extLst>
              <a:ext uri="{FF2B5EF4-FFF2-40B4-BE49-F238E27FC236}">
                <a16:creationId xmlns:a16="http://schemas.microsoft.com/office/drawing/2014/main" id="{1B1212A4-998E-4F27-A283-5B762F91321D}"/>
              </a:ext>
            </a:extLst>
          </p:cNvPr>
          <p:cNvSpPr txBox="1"/>
          <p:nvPr/>
        </p:nvSpPr>
        <p:spPr>
          <a:xfrm>
            <a:off x="5734485" y="2966155"/>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3" name="TextBox 112">
            <a:extLst>
              <a:ext uri="{FF2B5EF4-FFF2-40B4-BE49-F238E27FC236}">
                <a16:creationId xmlns:a16="http://schemas.microsoft.com/office/drawing/2014/main" id="{46CC2CA1-A8CF-4556-AE1A-A16F82C9FCB0}"/>
              </a:ext>
            </a:extLst>
          </p:cNvPr>
          <p:cNvSpPr txBox="1"/>
          <p:nvPr/>
        </p:nvSpPr>
        <p:spPr>
          <a:xfrm>
            <a:off x="8381994" y="3040585"/>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4" name="TextBox 113">
            <a:extLst>
              <a:ext uri="{FF2B5EF4-FFF2-40B4-BE49-F238E27FC236}">
                <a16:creationId xmlns:a16="http://schemas.microsoft.com/office/drawing/2014/main" id="{68B6D22F-ECD9-4AEF-93BD-966B0C0A5EF1}"/>
              </a:ext>
            </a:extLst>
          </p:cNvPr>
          <p:cNvSpPr txBox="1"/>
          <p:nvPr/>
        </p:nvSpPr>
        <p:spPr>
          <a:xfrm>
            <a:off x="8148083" y="3040586"/>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5" name="TextBox 114">
            <a:extLst>
              <a:ext uri="{FF2B5EF4-FFF2-40B4-BE49-F238E27FC236}">
                <a16:creationId xmlns:a16="http://schemas.microsoft.com/office/drawing/2014/main" id="{3B26F1ED-505C-4534-BEB8-03BA9E4951F9}"/>
              </a:ext>
            </a:extLst>
          </p:cNvPr>
          <p:cNvSpPr txBox="1"/>
          <p:nvPr/>
        </p:nvSpPr>
        <p:spPr>
          <a:xfrm>
            <a:off x="8148080" y="239200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6" name="TextBox 115">
            <a:extLst>
              <a:ext uri="{FF2B5EF4-FFF2-40B4-BE49-F238E27FC236}">
                <a16:creationId xmlns:a16="http://schemas.microsoft.com/office/drawing/2014/main" id="{D74D8FE8-13C0-40FA-BE20-026B81947421}"/>
              </a:ext>
            </a:extLst>
          </p:cNvPr>
          <p:cNvSpPr txBox="1"/>
          <p:nvPr/>
        </p:nvSpPr>
        <p:spPr>
          <a:xfrm>
            <a:off x="8374911" y="2384909"/>
            <a:ext cx="554459" cy="400110"/>
          </a:xfrm>
          <a:prstGeom prst="rect">
            <a:avLst/>
          </a:prstGeom>
          <a:noFill/>
        </p:spPr>
        <p:txBody>
          <a:bodyPr wrap="square" rtlCol="0">
            <a:spAutoFit/>
          </a:bodyPr>
          <a:lstStyle/>
          <a:p>
            <a:pPr algn="ctr"/>
            <a:r>
              <a:rPr lang="en-US" sz="2000" dirty="0">
                <a:solidFill>
                  <a:srgbClr val="00B0F0"/>
                </a:solidFill>
              </a:rPr>
              <a:t>2</a:t>
            </a:r>
          </a:p>
        </p:txBody>
      </p:sp>
      <p:sp>
        <p:nvSpPr>
          <p:cNvPr id="153" name="TextBox 152">
            <a:extLst>
              <a:ext uri="{FF2B5EF4-FFF2-40B4-BE49-F238E27FC236}">
                <a16:creationId xmlns:a16="http://schemas.microsoft.com/office/drawing/2014/main" id="{9E184F61-19DA-48CE-B2CA-50CEC5735EF5}"/>
              </a:ext>
            </a:extLst>
          </p:cNvPr>
          <p:cNvSpPr txBox="1"/>
          <p:nvPr/>
        </p:nvSpPr>
        <p:spPr>
          <a:xfrm>
            <a:off x="5950684" y="2427337"/>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59" name="TextBox 158">
            <a:extLst>
              <a:ext uri="{FF2B5EF4-FFF2-40B4-BE49-F238E27FC236}">
                <a16:creationId xmlns:a16="http://schemas.microsoft.com/office/drawing/2014/main" id="{D42A1EB8-7065-411E-8155-ED6D1E6996C2}"/>
              </a:ext>
            </a:extLst>
          </p:cNvPr>
          <p:cNvSpPr txBox="1"/>
          <p:nvPr/>
        </p:nvSpPr>
        <p:spPr>
          <a:xfrm>
            <a:off x="5964857" y="2962511"/>
            <a:ext cx="554459" cy="400110"/>
          </a:xfrm>
          <a:prstGeom prst="rect">
            <a:avLst/>
          </a:prstGeom>
          <a:noFill/>
        </p:spPr>
        <p:txBody>
          <a:bodyPr wrap="square" rtlCol="0">
            <a:spAutoFit/>
          </a:bodyPr>
          <a:lstStyle/>
          <a:p>
            <a:pPr algn="ctr"/>
            <a:r>
              <a:rPr lang="en-US" sz="2000" dirty="0">
                <a:solidFill>
                  <a:srgbClr val="00B0F0"/>
                </a:solidFill>
              </a:rPr>
              <a:t>4</a:t>
            </a:r>
          </a:p>
        </p:txBody>
      </p:sp>
      <p:grpSp>
        <p:nvGrpSpPr>
          <p:cNvPr id="117" name="Group 116">
            <a:extLst>
              <a:ext uri="{FF2B5EF4-FFF2-40B4-BE49-F238E27FC236}">
                <a16:creationId xmlns:a16="http://schemas.microsoft.com/office/drawing/2014/main" id="{99650316-0446-48BE-A309-DB771580D0A9}"/>
              </a:ext>
            </a:extLst>
          </p:cNvPr>
          <p:cNvGrpSpPr/>
          <p:nvPr/>
        </p:nvGrpSpPr>
        <p:grpSpPr>
          <a:xfrm>
            <a:off x="5341887" y="1698987"/>
            <a:ext cx="6839495" cy="1741604"/>
            <a:chOff x="5341887" y="1698987"/>
            <a:chExt cx="6839495" cy="1741604"/>
          </a:xfrm>
        </p:grpSpPr>
        <p:sp>
          <p:nvSpPr>
            <p:cNvPr id="152" name="TextBox 151">
              <a:extLst>
                <a:ext uri="{FF2B5EF4-FFF2-40B4-BE49-F238E27FC236}">
                  <a16:creationId xmlns:a16="http://schemas.microsoft.com/office/drawing/2014/main" id="{3B3BD134-8A48-49B2-B2E4-47E87B697D2A}"/>
                </a:ext>
              </a:extLst>
            </p:cNvPr>
            <p:cNvSpPr txBox="1"/>
            <p:nvPr/>
          </p:nvSpPr>
          <p:spPr>
            <a:xfrm>
              <a:off x="7386132" y="24508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54" name="TextBox 153">
              <a:extLst>
                <a:ext uri="{FF2B5EF4-FFF2-40B4-BE49-F238E27FC236}">
                  <a16:creationId xmlns:a16="http://schemas.microsoft.com/office/drawing/2014/main" id="{A0CF0590-CA9A-4AC1-BFE2-6904CA49BAAB}"/>
                </a:ext>
              </a:extLst>
            </p:cNvPr>
            <p:cNvSpPr txBox="1"/>
            <p:nvPr/>
          </p:nvSpPr>
          <p:spPr>
            <a:xfrm>
              <a:off x="5341887" y="2412053"/>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55" name="TextBox 154">
              <a:extLst>
                <a:ext uri="{FF2B5EF4-FFF2-40B4-BE49-F238E27FC236}">
                  <a16:creationId xmlns:a16="http://schemas.microsoft.com/office/drawing/2014/main" id="{E92C0348-D175-49B2-AA4A-507DC0246065}"/>
                </a:ext>
              </a:extLst>
            </p:cNvPr>
            <p:cNvSpPr txBox="1"/>
            <p:nvPr/>
          </p:nvSpPr>
          <p:spPr>
            <a:xfrm>
              <a:off x="10640460" y="2468757"/>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56" name="TextBox 155">
              <a:extLst>
                <a:ext uri="{FF2B5EF4-FFF2-40B4-BE49-F238E27FC236}">
                  <a16:creationId xmlns:a16="http://schemas.microsoft.com/office/drawing/2014/main" id="{8387A1B2-6E8A-4783-BDD6-45966856D7D1}"/>
                </a:ext>
              </a:extLst>
            </p:cNvPr>
            <p:cNvSpPr txBox="1"/>
            <p:nvPr/>
          </p:nvSpPr>
          <p:spPr>
            <a:xfrm>
              <a:off x="10548309" y="300393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57" name="TextBox 156">
              <a:extLst>
                <a:ext uri="{FF2B5EF4-FFF2-40B4-BE49-F238E27FC236}">
                  <a16:creationId xmlns:a16="http://schemas.microsoft.com/office/drawing/2014/main" id="{B06335D9-9F00-4138-96E7-BB8781ED158D}"/>
                </a:ext>
              </a:extLst>
            </p:cNvPr>
            <p:cNvSpPr txBox="1"/>
            <p:nvPr/>
          </p:nvSpPr>
          <p:spPr>
            <a:xfrm>
              <a:off x="10857836" y="1716714"/>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58" name="TextBox 157">
              <a:extLst>
                <a:ext uri="{FF2B5EF4-FFF2-40B4-BE49-F238E27FC236}">
                  <a16:creationId xmlns:a16="http://schemas.microsoft.com/office/drawing/2014/main" id="{3CBF6AC7-6F8F-4DF9-A38F-864678391BAC}"/>
                </a:ext>
              </a:extLst>
            </p:cNvPr>
            <p:cNvSpPr txBox="1"/>
            <p:nvPr/>
          </p:nvSpPr>
          <p:spPr>
            <a:xfrm>
              <a:off x="11626923" y="1698987"/>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60" name="TextBox 159">
              <a:extLst>
                <a:ext uri="{FF2B5EF4-FFF2-40B4-BE49-F238E27FC236}">
                  <a16:creationId xmlns:a16="http://schemas.microsoft.com/office/drawing/2014/main" id="{2B7FC71F-376E-4EE2-90DE-597CB11058C9}"/>
                </a:ext>
              </a:extLst>
            </p:cNvPr>
            <p:cNvSpPr txBox="1"/>
            <p:nvPr/>
          </p:nvSpPr>
          <p:spPr>
            <a:xfrm>
              <a:off x="5734485" y="2966050"/>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1" name="TextBox 160">
              <a:extLst>
                <a:ext uri="{FF2B5EF4-FFF2-40B4-BE49-F238E27FC236}">
                  <a16:creationId xmlns:a16="http://schemas.microsoft.com/office/drawing/2014/main" id="{2F31968A-9449-4DC0-A1A8-DE293FEBF140}"/>
                </a:ext>
              </a:extLst>
            </p:cNvPr>
            <p:cNvSpPr txBox="1"/>
            <p:nvPr/>
          </p:nvSpPr>
          <p:spPr>
            <a:xfrm>
              <a:off x="8148083" y="3040481"/>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2" name="TextBox 161">
              <a:extLst>
                <a:ext uri="{FF2B5EF4-FFF2-40B4-BE49-F238E27FC236}">
                  <a16:creationId xmlns:a16="http://schemas.microsoft.com/office/drawing/2014/main" id="{54C304C1-6CEE-4484-BA35-0B4AC1CC5DDB}"/>
                </a:ext>
              </a:extLst>
            </p:cNvPr>
            <p:cNvSpPr txBox="1"/>
            <p:nvPr/>
          </p:nvSpPr>
          <p:spPr>
            <a:xfrm>
              <a:off x="8374911" y="2384804"/>
              <a:ext cx="554459" cy="400110"/>
            </a:xfrm>
            <a:prstGeom prst="rect">
              <a:avLst/>
            </a:prstGeom>
            <a:noFill/>
          </p:spPr>
          <p:txBody>
            <a:bodyPr wrap="square" rtlCol="0">
              <a:spAutoFit/>
            </a:bodyPr>
            <a:lstStyle/>
            <a:p>
              <a:pPr algn="ctr"/>
              <a:r>
                <a:rPr lang="en-US" sz="2000" dirty="0">
                  <a:solidFill>
                    <a:srgbClr val="00B0F0"/>
                  </a:solidFill>
                </a:rPr>
                <a:t>2</a:t>
              </a:r>
            </a:p>
          </p:txBody>
        </p:sp>
      </p:grpSp>
      <p:cxnSp>
        <p:nvCxnSpPr>
          <p:cNvPr id="118" name="Straight Arrow Connector 117">
            <a:extLst>
              <a:ext uri="{FF2B5EF4-FFF2-40B4-BE49-F238E27FC236}">
                <a16:creationId xmlns:a16="http://schemas.microsoft.com/office/drawing/2014/main" id="{952689FE-F737-48D4-A52F-0AA109436E5B}"/>
              </a:ext>
            </a:extLst>
          </p:cNvPr>
          <p:cNvCxnSpPr/>
          <p:nvPr/>
        </p:nvCxnSpPr>
        <p:spPr>
          <a:xfrm flipH="1" flipV="1">
            <a:off x="4519655" y="3039533"/>
            <a:ext cx="2603702" cy="22203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78B6E556-9CA4-4C89-9DCF-F922735392BC}"/>
              </a:ext>
            </a:extLst>
          </p:cNvPr>
          <p:cNvCxnSpPr>
            <a:stCxn id="67" idx="1"/>
            <a:endCxn id="97" idx="3"/>
          </p:cNvCxnSpPr>
          <p:nvPr/>
        </p:nvCxnSpPr>
        <p:spPr>
          <a:xfrm flipH="1" flipV="1">
            <a:off x="4522080" y="4550685"/>
            <a:ext cx="2603702" cy="12773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415A2907-8A11-4C61-889C-8A3217814A40}"/>
              </a:ext>
            </a:extLst>
          </p:cNvPr>
          <p:cNvCxnSpPr/>
          <p:nvPr/>
        </p:nvCxnSpPr>
        <p:spPr>
          <a:xfrm flipH="1">
            <a:off x="4504354" y="6439179"/>
            <a:ext cx="2669075" cy="280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82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758984" y="1128590"/>
            <a:ext cx="267403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गाउँ/बस्ती/टोल</a:t>
            </a:r>
          </a:p>
        </p:txBody>
      </p:sp>
      <p:sp>
        <p:nvSpPr>
          <p:cNvPr id="4" name="TextBox 4"/>
          <p:cNvSpPr txBox="1"/>
          <p:nvPr/>
        </p:nvSpPr>
        <p:spPr>
          <a:xfrm>
            <a:off x="788508" y="2134698"/>
            <a:ext cx="10478487" cy="1061829"/>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घरपरिवार बसेको घर रहेको ठाउँ कुन गाउँ, बस्ती वा टोलको स्थानीय नामले परिचित छ सोही गाउँ/बस्ती/टोलको नाम लेख्नुपर्दछ । जस्तैः</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9769" y="6475229"/>
            <a:ext cx="535098" cy="3571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grpSp>
        <p:nvGrpSpPr>
          <p:cNvPr id="23" name="Group 22">
            <a:extLst>
              <a:ext uri="{FF2B5EF4-FFF2-40B4-BE49-F238E27FC236}">
                <a16:creationId xmlns:a16="http://schemas.microsoft.com/office/drawing/2014/main" id="{6825CF47-6C49-44DB-AC06-E47ADDC99EF3}"/>
              </a:ext>
            </a:extLst>
          </p:cNvPr>
          <p:cNvGrpSpPr/>
          <p:nvPr/>
        </p:nvGrpSpPr>
        <p:grpSpPr>
          <a:xfrm>
            <a:off x="-6752" y="3560803"/>
            <a:ext cx="12010909" cy="2652303"/>
            <a:chOff x="-6752" y="3900611"/>
            <a:chExt cx="12010909" cy="1903401"/>
          </a:xfrm>
        </p:grpSpPr>
        <p:grpSp>
          <p:nvGrpSpPr>
            <p:cNvPr id="20" name="Group 19">
              <a:extLst>
                <a:ext uri="{FF2B5EF4-FFF2-40B4-BE49-F238E27FC236}">
                  <a16:creationId xmlns:a16="http://schemas.microsoft.com/office/drawing/2014/main" id="{6975C02E-D990-4043-BB94-62FA781D571D}"/>
                </a:ext>
              </a:extLst>
            </p:cNvPr>
            <p:cNvGrpSpPr/>
            <p:nvPr/>
          </p:nvGrpSpPr>
          <p:grpSpPr>
            <a:xfrm>
              <a:off x="-6752" y="3900611"/>
              <a:ext cx="12010909" cy="1903401"/>
              <a:chOff x="-6752" y="3305183"/>
              <a:chExt cx="12010909" cy="1903401"/>
            </a:xfrm>
          </p:grpSpPr>
          <p:pic>
            <p:nvPicPr>
              <p:cNvPr id="8" name="Picture 7">
                <a:extLst>
                  <a:ext uri="{FF2B5EF4-FFF2-40B4-BE49-F238E27FC236}">
                    <a16:creationId xmlns:a16="http://schemas.microsoft.com/office/drawing/2014/main" id="{CCDC9F1E-180D-4DB6-8CA1-B3D4EC01EF81}"/>
                  </a:ext>
                </a:extLst>
              </p:cNvPr>
              <p:cNvPicPr>
                <a:picLocks noChangeAspect="1"/>
              </p:cNvPicPr>
              <p:nvPr/>
            </p:nvPicPr>
            <p:blipFill rotWithShape="1">
              <a:blip r:embed="rId2"/>
              <a:srcRect l="10203" t="50000" r="6424" b="26512"/>
              <a:stretch/>
            </p:blipFill>
            <p:spPr>
              <a:xfrm>
                <a:off x="-6752" y="3305183"/>
                <a:ext cx="12010909" cy="1903401"/>
              </a:xfrm>
              <a:prstGeom prst="rect">
                <a:avLst/>
              </a:prstGeom>
            </p:spPr>
          </p:pic>
          <p:sp>
            <p:nvSpPr>
              <p:cNvPr id="9" name="TextBox 8">
                <a:extLst>
                  <a:ext uri="{FF2B5EF4-FFF2-40B4-BE49-F238E27FC236}">
                    <a16:creationId xmlns:a16="http://schemas.microsoft.com/office/drawing/2014/main" id="{EA9E4FEB-84B1-4FDE-8EE0-4A5CEADCA7B3}"/>
                  </a:ext>
                </a:extLst>
              </p:cNvPr>
              <p:cNvSpPr txBox="1"/>
              <p:nvPr/>
            </p:nvSpPr>
            <p:spPr>
              <a:xfrm>
                <a:off x="552893" y="3891241"/>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गण्डकी</a:t>
                </a:r>
                <a:endParaRPr lang="en-US" dirty="0">
                  <a:solidFill>
                    <a:srgbClr val="00B0F0"/>
                  </a:solidFill>
                  <a:cs typeface="Kalimati" panose="00000400000000000000" pitchFamily="2"/>
                </a:endParaRPr>
              </a:p>
            </p:txBody>
          </p:sp>
          <p:sp>
            <p:nvSpPr>
              <p:cNvPr id="10" name="TextBox 9">
                <a:extLst>
                  <a:ext uri="{FF2B5EF4-FFF2-40B4-BE49-F238E27FC236}">
                    <a16:creationId xmlns:a16="http://schemas.microsoft.com/office/drawing/2014/main" id="{CFD8F8E0-380F-40F8-A813-59569358C73E}"/>
                  </a:ext>
                </a:extLst>
              </p:cNvPr>
              <p:cNvSpPr txBox="1"/>
              <p:nvPr/>
            </p:nvSpPr>
            <p:spPr>
              <a:xfrm>
                <a:off x="1343251" y="4639064"/>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घुम्ति टोल</a:t>
                </a:r>
                <a:endParaRPr lang="en-US" dirty="0">
                  <a:solidFill>
                    <a:srgbClr val="00B0F0"/>
                  </a:solidFill>
                  <a:cs typeface="Kalimati" panose="00000400000000000000" pitchFamily="2"/>
                </a:endParaRPr>
              </a:p>
            </p:txBody>
          </p:sp>
          <p:sp>
            <p:nvSpPr>
              <p:cNvPr id="11" name="TextBox 10">
                <a:extLst>
                  <a:ext uri="{FF2B5EF4-FFF2-40B4-BE49-F238E27FC236}">
                    <a16:creationId xmlns:a16="http://schemas.microsoft.com/office/drawing/2014/main" id="{2F4C7DC1-0DF4-4FD2-B506-9D1D9FACD6C9}"/>
                  </a:ext>
                </a:extLst>
              </p:cNvPr>
              <p:cNvSpPr txBox="1"/>
              <p:nvPr/>
            </p:nvSpPr>
            <p:spPr>
              <a:xfrm>
                <a:off x="2991297" y="3873518"/>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तनहुँ</a:t>
                </a:r>
                <a:endParaRPr lang="en-US" dirty="0">
                  <a:solidFill>
                    <a:srgbClr val="00B0F0"/>
                  </a:solidFill>
                  <a:cs typeface="Kalimati" panose="00000400000000000000" pitchFamily="2"/>
                </a:endParaRPr>
              </a:p>
            </p:txBody>
          </p:sp>
          <p:sp>
            <p:nvSpPr>
              <p:cNvPr id="12" name="TextBox 11">
                <a:extLst>
                  <a:ext uri="{FF2B5EF4-FFF2-40B4-BE49-F238E27FC236}">
                    <a16:creationId xmlns:a16="http://schemas.microsoft.com/office/drawing/2014/main" id="{25A306AD-7CF9-45AC-BC73-875263FC0C0D}"/>
                  </a:ext>
                </a:extLst>
              </p:cNvPr>
              <p:cNvSpPr txBox="1"/>
              <p:nvPr/>
            </p:nvSpPr>
            <p:spPr>
              <a:xfrm>
                <a:off x="6733973" y="3873519"/>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म्याग्दे</a:t>
                </a:r>
                <a:endParaRPr lang="en-US" dirty="0">
                  <a:solidFill>
                    <a:srgbClr val="00B0F0"/>
                  </a:solidFill>
                  <a:cs typeface="Kalimati" panose="00000400000000000000" pitchFamily="2"/>
                </a:endParaRPr>
              </a:p>
            </p:txBody>
          </p:sp>
          <p:sp>
            <p:nvSpPr>
              <p:cNvPr id="13" name="TextBox 12">
                <a:extLst>
                  <a:ext uri="{FF2B5EF4-FFF2-40B4-BE49-F238E27FC236}">
                    <a16:creationId xmlns:a16="http://schemas.microsoft.com/office/drawing/2014/main" id="{789DBD8F-16E7-4631-8EAF-698389A83F76}"/>
                  </a:ext>
                </a:extLst>
              </p:cNvPr>
              <p:cNvSpPr txBox="1"/>
              <p:nvPr/>
            </p:nvSpPr>
            <p:spPr>
              <a:xfrm>
                <a:off x="797442" y="4242850"/>
                <a:ext cx="393405" cy="369332"/>
              </a:xfrm>
              <a:prstGeom prst="rect">
                <a:avLst/>
              </a:prstGeom>
              <a:noFill/>
            </p:spPr>
            <p:txBody>
              <a:bodyPr wrap="square" rtlCol="0">
                <a:spAutoFit/>
              </a:bodyPr>
              <a:lstStyle/>
              <a:p>
                <a:r>
                  <a:rPr lang="en-US" dirty="0">
                    <a:solidFill>
                      <a:srgbClr val="00B0F0"/>
                    </a:solidFill>
                  </a:rPr>
                  <a:t>4</a:t>
                </a:r>
              </a:p>
            </p:txBody>
          </p:sp>
          <p:sp>
            <p:nvSpPr>
              <p:cNvPr id="14" name="TextBox 13">
                <a:extLst>
                  <a:ext uri="{FF2B5EF4-FFF2-40B4-BE49-F238E27FC236}">
                    <a16:creationId xmlns:a16="http://schemas.microsoft.com/office/drawing/2014/main" id="{E15C2EAF-4C67-4215-A2C1-8AAF330452C2}"/>
                  </a:ext>
                </a:extLst>
              </p:cNvPr>
              <p:cNvSpPr txBox="1"/>
              <p:nvPr/>
            </p:nvSpPr>
            <p:spPr>
              <a:xfrm>
                <a:off x="3182680" y="4246390"/>
                <a:ext cx="393405" cy="369332"/>
              </a:xfrm>
              <a:prstGeom prst="rect">
                <a:avLst/>
              </a:prstGeom>
              <a:noFill/>
            </p:spPr>
            <p:txBody>
              <a:bodyPr wrap="square" rtlCol="0">
                <a:spAutoFit/>
              </a:bodyPr>
              <a:lstStyle/>
              <a:p>
                <a:r>
                  <a:rPr lang="en-US" dirty="0">
                    <a:solidFill>
                      <a:srgbClr val="00B0F0"/>
                    </a:solidFill>
                  </a:rPr>
                  <a:t>4</a:t>
                </a:r>
              </a:p>
            </p:txBody>
          </p:sp>
          <p:sp>
            <p:nvSpPr>
              <p:cNvPr id="15" name="TextBox 14">
                <a:extLst>
                  <a:ext uri="{FF2B5EF4-FFF2-40B4-BE49-F238E27FC236}">
                    <a16:creationId xmlns:a16="http://schemas.microsoft.com/office/drawing/2014/main" id="{006A4AA2-B2CB-4CE9-9075-F64B8B90FE87}"/>
                  </a:ext>
                </a:extLst>
              </p:cNvPr>
              <p:cNvSpPr txBox="1"/>
              <p:nvPr/>
            </p:nvSpPr>
            <p:spPr>
              <a:xfrm>
                <a:off x="3579633" y="4249931"/>
                <a:ext cx="393405" cy="369332"/>
              </a:xfrm>
              <a:prstGeom prst="rect">
                <a:avLst/>
              </a:prstGeom>
              <a:noFill/>
            </p:spPr>
            <p:txBody>
              <a:bodyPr wrap="square" rtlCol="0">
                <a:spAutoFit/>
              </a:bodyPr>
              <a:lstStyle/>
              <a:p>
                <a:r>
                  <a:rPr lang="en-US" dirty="0">
                    <a:solidFill>
                      <a:srgbClr val="00B0F0"/>
                    </a:solidFill>
                  </a:rPr>
                  <a:t>2</a:t>
                </a:r>
              </a:p>
            </p:txBody>
          </p:sp>
          <p:sp>
            <p:nvSpPr>
              <p:cNvPr id="16" name="TextBox 15">
                <a:extLst>
                  <a:ext uri="{FF2B5EF4-FFF2-40B4-BE49-F238E27FC236}">
                    <a16:creationId xmlns:a16="http://schemas.microsoft.com/office/drawing/2014/main" id="{31F3B48C-44B1-47EA-B87B-AB3932630956}"/>
                  </a:ext>
                </a:extLst>
              </p:cNvPr>
              <p:cNvSpPr txBox="1"/>
              <p:nvPr/>
            </p:nvSpPr>
            <p:spPr>
              <a:xfrm>
                <a:off x="5908170" y="4218032"/>
                <a:ext cx="393405" cy="369332"/>
              </a:xfrm>
              <a:prstGeom prst="rect">
                <a:avLst/>
              </a:prstGeom>
              <a:noFill/>
            </p:spPr>
            <p:txBody>
              <a:bodyPr wrap="square" rtlCol="0">
                <a:spAutoFit/>
              </a:bodyPr>
              <a:lstStyle/>
              <a:p>
                <a:r>
                  <a:rPr lang="en-US" dirty="0">
                    <a:solidFill>
                      <a:srgbClr val="00B0F0"/>
                    </a:solidFill>
                  </a:rPr>
                  <a:t>0</a:t>
                </a:r>
              </a:p>
            </p:txBody>
          </p:sp>
          <p:sp>
            <p:nvSpPr>
              <p:cNvPr id="17" name="TextBox 16">
                <a:extLst>
                  <a:ext uri="{FF2B5EF4-FFF2-40B4-BE49-F238E27FC236}">
                    <a16:creationId xmlns:a16="http://schemas.microsoft.com/office/drawing/2014/main" id="{84B46C5C-35EA-4545-8F7F-F9A25C49E14D}"/>
                  </a:ext>
                </a:extLst>
              </p:cNvPr>
              <p:cNvSpPr txBox="1"/>
              <p:nvPr/>
            </p:nvSpPr>
            <p:spPr>
              <a:xfrm>
                <a:off x="6347653" y="4221572"/>
                <a:ext cx="393405" cy="369332"/>
              </a:xfrm>
              <a:prstGeom prst="rect">
                <a:avLst/>
              </a:prstGeom>
              <a:noFill/>
            </p:spPr>
            <p:txBody>
              <a:bodyPr wrap="square" rtlCol="0">
                <a:spAutoFit/>
              </a:bodyPr>
              <a:lstStyle/>
              <a:p>
                <a:r>
                  <a:rPr lang="en-US" dirty="0">
                    <a:solidFill>
                      <a:srgbClr val="00B0F0"/>
                    </a:solidFill>
                  </a:rPr>
                  <a:t>3</a:t>
                </a:r>
              </a:p>
            </p:txBody>
          </p:sp>
          <p:sp>
            <p:nvSpPr>
              <p:cNvPr id="18" name="TextBox 17">
                <a:extLst>
                  <a:ext uri="{FF2B5EF4-FFF2-40B4-BE49-F238E27FC236}">
                    <a16:creationId xmlns:a16="http://schemas.microsoft.com/office/drawing/2014/main" id="{2466873C-246A-432F-8409-2A5351075112}"/>
                  </a:ext>
                </a:extLst>
              </p:cNvPr>
              <p:cNvSpPr txBox="1"/>
              <p:nvPr/>
            </p:nvSpPr>
            <p:spPr>
              <a:xfrm>
                <a:off x="10629035" y="4242850"/>
                <a:ext cx="393405" cy="369332"/>
              </a:xfrm>
              <a:prstGeom prst="rect">
                <a:avLst/>
              </a:prstGeom>
              <a:noFill/>
            </p:spPr>
            <p:txBody>
              <a:bodyPr wrap="square" rtlCol="0">
                <a:spAutoFit/>
              </a:bodyPr>
              <a:lstStyle/>
              <a:p>
                <a:r>
                  <a:rPr lang="en-US" dirty="0">
                    <a:solidFill>
                      <a:srgbClr val="00B0F0"/>
                    </a:solidFill>
                  </a:rPr>
                  <a:t>0</a:t>
                </a:r>
              </a:p>
            </p:txBody>
          </p:sp>
          <p:sp>
            <p:nvSpPr>
              <p:cNvPr id="19" name="TextBox 18">
                <a:extLst>
                  <a:ext uri="{FF2B5EF4-FFF2-40B4-BE49-F238E27FC236}">
                    <a16:creationId xmlns:a16="http://schemas.microsoft.com/office/drawing/2014/main" id="{3A03C7A4-8015-47A0-ACF9-912BEF05E1AC}"/>
                  </a:ext>
                </a:extLst>
              </p:cNvPr>
              <p:cNvSpPr txBox="1"/>
              <p:nvPr/>
            </p:nvSpPr>
            <p:spPr>
              <a:xfrm>
                <a:off x="11079147" y="4225126"/>
                <a:ext cx="393405" cy="369332"/>
              </a:xfrm>
              <a:prstGeom prst="rect">
                <a:avLst/>
              </a:prstGeom>
              <a:noFill/>
            </p:spPr>
            <p:txBody>
              <a:bodyPr wrap="square" rtlCol="0">
                <a:spAutoFit/>
              </a:bodyPr>
              <a:lstStyle/>
              <a:p>
                <a:r>
                  <a:rPr lang="en-US" dirty="0">
                    <a:solidFill>
                      <a:srgbClr val="00B0F0"/>
                    </a:solidFill>
                  </a:rPr>
                  <a:t>4</a:t>
                </a:r>
              </a:p>
            </p:txBody>
          </p:sp>
        </p:grpSp>
        <p:sp>
          <p:nvSpPr>
            <p:cNvPr id="22" name="Oval 21">
              <a:extLst>
                <a:ext uri="{FF2B5EF4-FFF2-40B4-BE49-F238E27FC236}">
                  <a16:creationId xmlns:a16="http://schemas.microsoft.com/office/drawing/2014/main" id="{91CE5221-47D4-4D7A-A8DE-5525484F1105}"/>
                </a:ext>
              </a:extLst>
            </p:cNvPr>
            <p:cNvSpPr/>
            <p:nvPr/>
          </p:nvSpPr>
          <p:spPr>
            <a:xfrm>
              <a:off x="1190847" y="5071730"/>
              <a:ext cx="1435395" cy="73228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67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71826" y="823182"/>
            <a:ext cx="554324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परिवारमूलीको पुरा नाम थर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p:cNvSpPr txBox="1"/>
          <p:nvPr/>
        </p:nvSpPr>
        <p:spPr>
          <a:xfrm>
            <a:off x="-1" y="1367192"/>
            <a:ext cx="8399491" cy="4431983"/>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परिवारमूलीको पूरा नाम थर उतार फारामबाट उतार गर्नु पर्दछ। </a:t>
            </a:r>
          </a:p>
          <a:p>
            <a:pPr marL="345509" lvl="1" indent="-172755" algn="just">
              <a:lnSpc>
                <a:spcPct val="150000"/>
              </a:lnSpc>
              <a:buFont typeface="Arial"/>
              <a:buChar char="•"/>
            </a:pPr>
            <a:r>
              <a:rPr lang="ne-NP" sz="2400" dirty="0">
                <a:cs typeface="Kalimati" pitchFamily="2"/>
              </a:rPr>
              <a:t>उतार फाराममा उल्लेख भएको परिवारमूली (हाल अनुपस्थित सदस्यको रुपमा रहेकोले वा अन्य कुनै कारणले) को सटृामा हाल अर्को व्यक्ति परिवारमूली भएमा हालको परिवारमूलीको नाम थर लेखी उतार फाराममा समेत सच्याउनु पर्नेछ।</a:t>
            </a:r>
          </a:p>
          <a:p>
            <a:pPr marL="345509" lvl="1" indent="-172755" algn="just">
              <a:lnSpc>
                <a:spcPct val="150000"/>
              </a:lnSpc>
              <a:buFont typeface="Arial"/>
              <a:buChar char="•"/>
            </a:pPr>
            <a:r>
              <a:rPr lang="ne-NP" sz="2400">
                <a:cs typeface="Kalimati" pitchFamily="2"/>
              </a:rPr>
              <a:t>यहाँ लेखिने परिवारमूलीको </a:t>
            </a:r>
            <a:r>
              <a:rPr lang="ne-NP" sz="2400" dirty="0">
                <a:cs typeface="Kalimati" pitchFamily="2"/>
              </a:rPr>
              <a:t>पुरा नाम थर र व्यक्तिगत खण्डको महल २ को क्र.सं. १ मा उल्लेख गरिने व्यक्तिको नाम थर एउटै हुनुपर्दछ।</a:t>
            </a:r>
          </a:p>
        </p:txBody>
      </p:sp>
      <p:sp>
        <p:nvSpPr>
          <p:cNvPr id="10" name="Slide Number Placeholder 19"/>
          <p:cNvSpPr txBox="1">
            <a:spLocks/>
          </p:cNvSpPr>
          <p:nvPr/>
        </p:nvSpPr>
        <p:spPr>
          <a:xfrm>
            <a:off x="11685186" y="6528390"/>
            <a:ext cx="478420" cy="30400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2" name="Picture 11">
            <a:extLst>
              <a:ext uri="{FF2B5EF4-FFF2-40B4-BE49-F238E27FC236}">
                <a16:creationId xmlns:a16="http://schemas.microsoft.com/office/drawing/2014/main" id="{FAFC884E-DCEF-47F0-986E-C1443861896E}"/>
              </a:ext>
            </a:extLst>
          </p:cNvPr>
          <p:cNvPicPr>
            <a:picLocks noChangeAspect="1"/>
          </p:cNvPicPr>
          <p:nvPr/>
        </p:nvPicPr>
        <p:blipFill rotWithShape="1">
          <a:blip r:embed="rId2"/>
          <a:srcRect l="44799" t="51689" r="16716" b="36497"/>
          <a:stretch/>
        </p:blipFill>
        <p:spPr>
          <a:xfrm>
            <a:off x="1584252" y="5402320"/>
            <a:ext cx="6549654" cy="1430083"/>
          </a:xfrm>
          <a:prstGeom prst="rect">
            <a:avLst/>
          </a:prstGeom>
        </p:spPr>
      </p:pic>
      <p:pic>
        <p:nvPicPr>
          <p:cNvPr id="15" name="Picture 14">
            <a:extLst>
              <a:ext uri="{FF2B5EF4-FFF2-40B4-BE49-F238E27FC236}">
                <a16:creationId xmlns:a16="http://schemas.microsoft.com/office/drawing/2014/main" id="{C5B7AFC7-D506-4BC8-9E37-96C754D8DF70}"/>
              </a:ext>
            </a:extLst>
          </p:cNvPr>
          <p:cNvPicPr>
            <a:picLocks noChangeAspect="1"/>
          </p:cNvPicPr>
          <p:nvPr/>
        </p:nvPicPr>
        <p:blipFill rotWithShape="1">
          <a:blip r:embed="rId3"/>
          <a:srcRect l="10523" t="33505" r="56047" b="21226"/>
          <a:stretch/>
        </p:blipFill>
        <p:spPr>
          <a:xfrm>
            <a:off x="8633264" y="3823179"/>
            <a:ext cx="3551561" cy="2705211"/>
          </a:xfrm>
          <a:prstGeom prst="rect">
            <a:avLst/>
          </a:prstGeom>
        </p:spPr>
      </p:pic>
      <p:sp>
        <p:nvSpPr>
          <p:cNvPr id="16" name="TextBox 15">
            <a:extLst>
              <a:ext uri="{FF2B5EF4-FFF2-40B4-BE49-F238E27FC236}">
                <a16:creationId xmlns:a16="http://schemas.microsoft.com/office/drawing/2014/main" id="{346CC0AE-324B-4052-85DB-A1D8929E24DC}"/>
              </a:ext>
            </a:extLst>
          </p:cNvPr>
          <p:cNvSpPr txBox="1"/>
          <p:nvPr/>
        </p:nvSpPr>
        <p:spPr>
          <a:xfrm>
            <a:off x="9207635" y="5801194"/>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17" name="TextBox 16">
            <a:extLst>
              <a:ext uri="{FF2B5EF4-FFF2-40B4-BE49-F238E27FC236}">
                <a16:creationId xmlns:a16="http://schemas.microsoft.com/office/drawing/2014/main" id="{0BA2F0D3-EA3C-4280-AEA3-629E8F0F7B51}"/>
              </a:ext>
            </a:extLst>
          </p:cNvPr>
          <p:cNvSpPr txBox="1"/>
          <p:nvPr/>
        </p:nvSpPr>
        <p:spPr>
          <a:xfrm>
            <a:off x="5915075" y="6070557"/>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pic>
        <p:nvPicPr>
          <p:cNvPr id="7" name="Picture 6">
            <a:extLst>
              <a:ext uri="{FF2B5EF4-FFF2-40B4-BE49-F238E27FC236}">
                <a16:creationId xmlns:a16="http://schemas.microsoft.com/office/drawing/2014/main" id="{27CFDE24-7FD2-4AF0-BB44-21CCAC945569}"/>
              </a:ext>
            </a:extLst>
          </p:cNvPr>
          <p:cNvPicPr>
            <a:picLocks noChangeAspect="1"/>
          </p:cNvPicPr>
          <p:nvPr/>
        </p:nvPicPr>
        <p:blipFill>
          <a:blip r:embed="rId4"/>
          <a:stretch>
            <a:fillRect/>
          </a:stretch>
        </p:blipFill>
        <p:spPr>
          <a:xfrm>
            <a:off x="8654530" y="992005"/>
            <a:ext cx="3438875" cy="2789842"/>
          </a:xfrm>
          <a:prstGeom prst="rect">
            <a:avLst/>
          </a:prstGeom>
        </p:spPr>
      </p:pic>
      <p:sp>
        <p:nvSpPr>
          <p:cNvPr id="8" name="Oval 7">
            <a:extLst>
              <a:ext uri="{FF2B5EF4-FFF2-40B4-BE49-F238E27FC236}">
                <a16:creationId xmlns:a16="http://schemas.microsoft.com/office/drawing/2014/main" id="{664FC352-7499-432F-B0A6-38C34AE470F3}"/>
              </a:ext>
            </a:extLst>
          </p:cNvPr>
          <p:cNvSpPr/>
          <p:nvPr/>
        </p:nvSpPr>
        <p:spPr>
          <a:xfrm>
            <a:off x="5539563" y="5985860"/>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D4674461-1E9A-4ADA-97C8-59DB59AB8616}"/>
              </a:ext>
            </a:extLst>
          </p:cNvPr>
          <p:cNvSpPr/>
          <p:nvPr/>
        </p:nvSpPr>
        <p:spPr>
          <a:xfrm>
            <a:off x="8764412" y="5711203"/>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4AFC2BE8-0970-42C0-BC6B-8C2C1B77AC7B}"/>
              </a:ext>
            </a:extLst>
          </p:cNvPr>
          <p:cNvSpPr/>
          <p:nvPr/>
        </p:nvSpPr>
        <p:spPr>
          <a:xfrm>
            <a:off x="9601203" y="2977113"/>
            <a:ext cx="1339702" cy="280407"/>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189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894" y="1785575"/>
            <a:ext cx="7251407" cy="4805162"/>
          </a:xfrm>
          <a:prstGeom prst="rect">
            <a:avLst/>
          </a:prstGeom>
        </p:spPr>
        <p:txBody>
          <a:bodyPr wrap="square" lIns="0" tIns="0" rIns="0" bIns="0" rtlCol="0" anchor="t">
            <a:spAutoFit/>
          </a:bodyPr>
          <a:lstStyle/>
          <a:p>
            <a:pPr marL="342900" indent="-342900" algn="just">
              <a:lnSpc>
                <a:spcPts val="4224"/>
              </a:lnSpc>
              <a:buFont typeface="Arial" panose="020B0604020202020204" pitchFamily="34" charset="0"/>
              <a:buChar char="•"/>
            </a:pPr>
            <a:r>
              <a:rPr lang="ne-NP" sz="2400">
                <a:cs typeface="Kalimati" pitchFamily="2"/>
              </a:rPr>
              <a:t>गणना गर्न लागेको परिवारसँग कुनै पनि प्रकारको टेलिफोन/मोबाइल फोन छ भने उक्त टेलिफोन/मोबाइल नम्बर अनिवार्य रूपमा लेख्नुपर्दछ । </a:t>
            </a:r>
          </a:p>
          <a:p>
            <a:pPr marL="342900" indent="-342900" algn="just">
              <a:lnSpc>
                <a:spcPts val="4224"/>
              </a:lnSpc>
              <a:buFont typeface="Arial" panose="020B0604020202020204" pitchFamily="34" charset="0"/>
              <a:buChar char="•"/>
            </a:pPr>
            <a:r>
              <a:rPr lang="ne-NP" sz="2400">
                <a:cs typeface="Kalimati" pitchFamily="2"/>
              </a:rPr>
              <a:t>तथ्याङ्क </a:t>
            </a:r>
            <a:r>
              <a:rPr lang="ne-NP" sz="2400" dirty="0">
                <a:cs typeface="Kalimati" pitchFamily="2"/>
              </a:rPr>
              <a:t>सम्पादन </a:t>
            </a:r>
            <a:r>
              <a:rPr lang="en-US" sz="2400" dirty="0">
                <a:cs typeface="Kalimati" pitchFamily="2"/>
              </a:rPr>
              <a:t>(editing)</a:t>
            </a:r>
            <a:r>
              <a:rPr lang="ne-NP" sz="2400" dirty="0">
                <a:cs typeface="Kalimati" pitchFamily="2"/>
              </a:rPr>
              <a:t> को क्रममा कुनै विवरण स्पष्ट नपाइएमा वा कुनै विवरण अपूरो भरिएको पाइएमा सम्बन्धित परिवारमा सम्पर्क राखी सही विवरण लेख्न सम्पर्क टेलिफोन नम्बर महत्वपूर्ण हुन्छ । </a:t>
            </a:r>
            <a:endParaRPr lang="en-US" sz="2400" dirty="0">
              <a:cs typeface="Kalimati" pitchFamily="2"/>
            </a:endParaRPr>
          </a:p>
          <a:p>
            <a:pPr marL="342900" indent="-342900" algn="just">
              <a:lnSpc>
                <a:spcPts val="4224"/>
              </a:lnSpc>
              <a:buFont typeface="Arial" panose="020B0604020202020204" pitchFamily="34" charset="0"/>
              <a:buChar char="•"/>
            </a:pPr>
            <a:r>
              <a:rPr lang="ne-NP" sz="2400" dirty="0">
                <a:cs typeface="Kalimati" pitchFamily="2"/>
              </a:rPr>
              <a:t>टेलिफोन/मोबाइल नम्बर नितान्त जनगणना प्रयोजनको लागि मात्र प्रयोग </a:t>
            </a:r>
            <a:r>
              <a:rPr lang="ne-NP" sz="2400">
                <a:cs typeface="Kalimati" pitchFamily="2"/>
              </a:rPr>
              <a:t>गरिनेछ ।</a:t>
            </a:r>
            <a:endParaRPr lang="en-US" sz="2400" dirty="0">
              <a:cs typeface="Kalimati" pitchFamily="2"/>
            </a:endParaRPr>
          </a:p>
        </p:txBody>
      </p:sp>
      <p:sp>
        <p:nvSpPr>
          <p:cNvPr id="5" name="TextBox 4"/>
          <p:cNvSpPr txBox="1"/>
          <p:nvPr/>
        </p:nvSpPr>
        <p:spPr>
          <a:xfrm>
            <a:off x="1952433" y="899638"/>
            <a:ext cx="630473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सम्पर्क टेलिफोन वा मोबाइल फोन नं.</a:t>
            </a:r>
          </a:p>
        </p:txBody>
      </p:sp>
      <p:sp>
        <p:nvSpPr>
          <p:cNvPr id="6" name="Slide Number Placeholder 19"/>
          <p:cNvSpPr txBox="1">
            <a:spLocks/>
          </p:cNvSpPr>
          <p:nvPr/>
        </p:nvSpPr>
        <p:spPr>
          <a:xfrm>
            <a:off x="11685181" y="6477734"/>
            <a:ext cx="499688" cy="37593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8" name="Picture 7">
            <a:extLst>
              <a:ext uri="{FF2B5EF4-FFF2-40B4-BE49-F238E27FC236}">
                <a16:creationId xmlns:a16="http://schemas.microsoft.com/office/drawing/2014/main" id="{7ABE3A0F-F284-46FE-A0EE-8A3C2015D63A}"/>
              </a:ext>
            </a:extLst>
          </p:cNvPr>
          <p:cNvPicPr>
            <a:picLocks noChangeAspect="1"/>
          </p:cNvPicPr>
          <p:nvPr/>
        </p:nvPicPr>
        <p:blipFill rotWithShape="1">
          <a:blip r:embed="rId2"/>
          <a:srcRect l="54855" t="41395" r="9682" b="48837"/>
          <a:stretch/>
        </p:blipFill>
        <p:spPr>
          <a:xfrm>
            <a:off x="7536426" y="4013794"/>
            <a:ext cx="4581148" cy="1719291"/>
          </a:xfrm>
          <a:prstGeom prst="rect">
            <a:avLst/>
          </a:prstGeom>
        </p:spPr>
      </p:pic>
      <p:grpSp>
        <p:nvGrpSpPr>
          <p:cNvPr id="9" name="Group 8">
            <a:extLst>
              <a:ext uri="{FF2B5EF4-FFF2-40B4-BE49-F238E27FC236}">
                <a16:creationId xmlns:a16="http://schemas.microsoft.com/office/drawing/2014/main" id="{665BA5BB-8F1A-4EC2-8E30-2AA3EB3A7BC5}"/>
              </a:ext>
            </a:extLst>
          </p:cNvPr>
          <p:cNvGrpSpPr/>
          <p:nvPr/>
        </p:nvGrpSpPr>
        <p:grpSpPr>
          <a:xfrm>
            <a:off x="8952271" y="1169581"/>
            <a:ext cx="3069608" cy="1561436"/>
            <a:chOff x="9856382" y="1679944"/>
            <a:chExt cx="2075722" cy="1084521"/>
          </a:xfrm>
        </p:grpSpPr>
        <p:pic>
          <p:nvPicPr>
            <p:cNvPr id="1026" name="Picture 2" descr="Best 500+ Phone Pictures [HD] | Download Free Images on Unsplash">
              <a:extLst>
                <a:ext uri="{FF2B5EF4-FFF2-40B4-BE49-F238E27FC236}">
                  <a16:creationId xmlns:a16="http://schemas.microsoft.com/office/drawing/2014/main" id="{46116893-0F03-4CEF-8DCE-0411393135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6135" y="1679944"/>
              <a:ext cx="1625969" cy="10845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are the types of cell phones? - Quora">
              <a:extLst>
                <a:ext uri="{FF2B5EF4-FFF2-40B4-BE49-F238E27FC236}">
                  <a16:creationId xmlns:a16="http://schemas.microsoft.com/office/drawing/2014/main" id="{2EFC45B1-7876-4559-97A1-CB5150BC737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450" r="31939"/>
            <a:stretch/>
          </p:blipFill>
          <p:spPr bwMode="auto">
            <a:xfrm>
              <a:off x="9856382" y="1679944"/>
              <a:ext cx="489099" cy="108451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BC7326EC-5F19-46D2-9482-42C3BED3B535}"/>
              </a:ext>
            </a:extLst>
          </p:cNvPr>
          <p:cNvSpPr txBox="1"/>
          <p:nvPr/>
        </p:nvSpPr>
        <p:spPr>
          <a:xfrm>
            <a:off x="8160488" y="314157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0" name="TextBox 9">
            <a:extLst>
              <a:ext uri="{FF2B5EF4-FFF2-40B4-BE49-F238E27FC236}">
                <a16:creationId xmlns:a16="http://schemas.microsoft.com/office/drawing/2014/main" id="{C57B3D87-33F7-4B2C-B7F0-BFD7FE5767B9}"/>
              </a:ext>
            </a:extLst>
          </p:cNvPr>
          <p:cNvSpPr txBox="1"/>
          <p:nvPr/>
        </p:nvSpPr>
        <p:spPr>
          <a:xfrm>
            <a:off x="10047767" y="5061098"/>
            <a:ext cx="1974112" cy="369332"/>
          </a:xfrm>
          <a:prstGeom prst="rect">
            <a:avLst/>
          </a:prstGeom>
          <a:noFill/>
        </p:spPr>
        <p:txBody>
          <a:bodyPr wrap="square" rtlCol="0">
            <a:spAutoFit/>
          </a:bodyPr>
          <a:lstStyle/>
          <a:p>
            <a:r>
              <a:rPr lang="en-US" dirty="0">
                <a:solidFill>
                  <a:srgbClr val="00B0F0"/>
                </a:solidFill>
              </a:rPr>
              <a:t>9846226180</a:t>
            </a:r>
          </a:p>
        </p:txBody>
      </p:sp>
      <p:sp>
        <p:nvSpPr>
          <p:cNvPr id="4" name="Oval 3">
            <a:extLst>
              <a:ext uri="{FF2B5EF4-FFF2-40B4-BE49-F238E27FC236}">
                <a16:creationId xmlns:a16="http://schemas.microsoft.com/office/drawing/2014/main" id="{B61E2410-7139-4864-9E47-18FEF88DC0D8}"/>
              </a:ext>
            </a:extLst>
          </p:cNvPr>
          <p:cNvSpPr/>
          <p:nvPr/>
        </p:nvSpPr>
        <p:spPr>
          <a:xfrm>
            <a:off x="9946157" y="5061098"/>
            <a:ext cx="1643331"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624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05563" y="1403780"/>
            <a:ext cx="11780874" cy="4103688"/>
          </a:xfrm>
          <a:prstGeom prst="rect">
            <a:avLst/>
          </a:prstGeom>
        </p:spPr>
        <p:txBody>
          <a:bodyPr wrap="square" lIns="0" tIns="0" rIns="0" bIns="0" rtlCol="0" anchor="t">
            <a:spAutoFit/>
          </a:bodyPr>
          <a:lstStyle/>
          <a:p>
            <a:pPr marL="404813" lvl="1" indent="-287338">
              <a:lnSpc>
                <a:spcPts val="3201"/>
              </a:lnSpc>
              <a:buFont typeface="Arial"/>
              <a:buChar char="•"/>
            </a:pPr>
            <a:r>
              <a:rPr lang="ne-NP" sz="2400" dirty="0">
                <a:cs typeface="Kalimati" pitchFamily="2"/>
              </a:rPr>
              <a:t>यो विवरण </a:t>
            </a:r>
            <a:r>
              <a:rPr lang="ne-NP" sz="2400">
                <a:cs typeface="Kalimati" pitchFamily="2"/>
              </a:rPr>
              <a:t>प्रत्येक मुख्य प्रश्नावली बुकका आवश्यक सबै </a:t>
            </a:r>
            <a:r>
              <a:rPr lang="ne-NP" sz="2400" dirty="0">
                <a:cs typeface="Kalimati" pitchFamily="2"/>
              </a:rPr>
              <a:t>पाना भरी सकेपछि मात्र भर्नुपर्दछ।</a:t>
            </a:r>
          </a:p>
          <a:p>
            <a:pPr marL="404813" lvl="1" indent="-287338">
              <a:lnSpc>
                <a:spcPts val="3201"/>
              </a:lnSpc>
              <a:buFont typeface="Arial"/>
              <a:buChar char="•"/>
            </a:pPr>
            <a:r>
              <a:rPr lang="ne-NP" sz="2400">
                <a:cs typeface="Kalimati" pitchFamily="2"/>
              </a:rPr>
              <a:t>प्रश्नावलीको </a:t>
            </a:r>
            <a:r>
              <a:rPr lang="ne-NP" sz="2400" dirty="0">
                <a:cs typeface="Kalimati" pitchFamily="2"/>
              </a:rPr>
              <a:t>अन्तिम बुकमा सबै पाना नभरिएको भएमा भरिएका पानाहरुको लागि मात्र पाना नं. उल्लेख गर्नु पर्दछ । </a:t>
            </a:r>
          </a:p>
          <a:p>
            <a:pPr marL="404813" lvl="1" indent="-287338">
              <a:lnSpc>
                <a:spcPts val="3201"/>
              </a:lnSpc>
              <a:buFont typeface="Arial"/>
              <a:buChar char="•"/>
            </a:pPr>
            <a:r>
              <a:rPr lang="ne-NP" sz="2400" dirty="0">
                <a:cs typeface="Kalimati" pitchFamily="2"/>
              </a:rPr>
              <a:t>कुनै पानामा प्राविधिक </a:t>
            </a:r>
            <a:r>
              <a:rPr lang="ne-NP" sz="2400">
                <a:cs typeface="Kalimati" pitchFamily="2"/>
              </a:rPr>
              <a:t>त्रुटि भई विवरण नभरिएको भएमा त्यस्ता पानाहरुलाई गन्ती </a:t>
            </a:r>
            <a:r>
              <a:rPr lang="ne-NP" sz="2400" dirty="0">
                <a:cs typeface="Kalimati" pitchFamily="2"/>
              </a:rPr>
              <a:t>गर्नुहुँदैन ।</a:t>
            </a:r>
          </a:p>
          <a:p>
            <a:pPr marL="404813" lvl="1" indent="-287338">
              <a:lnSpc>
                <a:spcPts val="3201"/>
              </a:lnSpc>
              <a:buFont typeface="Arial"/>
              <a:buChar char="•"/>
            </a:pPr>
            <a:endParaRPr lang="ne-NP" sz="2400" dirty="0">
              <a:cs typeface="Kalimati" pitchFamily="2"/>
            </a:endParaRPr>
          </a:p>
          <a:p>
            <a:pPr marL="404813" lvl="1" indent="-287338">
              <a:lnSpc>
                <a:spcPts val="3201"/>
              </a:lnSpc>
              <a:buFont typeface="Arial"/>
              <a:buChar char="•"/>
            </a:pPr>
            <a:r>
              <a:rPr lang="ne-NP" sz="2400" dirty="0">
                <a:cs typeface="Kalimati" pitchFamily="2"/>
              </a:rPr>
              <a:t>उदाहरणः एउटा १०० पाने बुकमा ९६ पानामा विवरण भरिएको छ भने यो विवरण भर्नको लागि क्रमशः निम्न बमोजिम लेख्नु पर्दछ ।</a:t>
            </a:r>
          </a:p>
          <a:p>
            <a:pPr marL="796925" lvl="3" indent="-222250">
              <a:lnSpc>
                <a:spcPts val="3201"/>
              </a:lnSpc>
              <a:buFont typeface="Arial"/>
              <a:buChar char="•"/>
            </a:pPr>
            <a:r>
              <a:rPr lang="ne-NP" sz="2400" dirty="0">
                <a:cs typeface="Kalimati" pitchFamily="2"/>
              </a:rPr>
              <a:t>पहिलो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1</a:t>
            </a:r>
            <a:r>
              <a:rPr lang="ne-NP" sz="2400" dirty="0">
                <a:cs typeface="Kalimati" pitchFamily="2"/>
              </a:rPr>
              <a:t>..” हुन्छ ।</a:t>
            </a:r>
          </a:p>
          <a:p>
            <a:pPr marL="802709" lvl="2" indent="-172755">
              <a:lnSpc>
                <a:spcPts val="3201"/>
              </a:lnSpc>
              <a:buFont typeface="Arial"/>
              <a:buChar char="•"/>
            </a:pPr>
            <a:r>
              <a:rPr lang="ne-NP" sz="2400" dirty="0">
                <a:cs typeface="Kalimati" pitchFamily="2"/>
              </a:rPr>
              <a:t>दोश्रो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2</a:t>
            </a:r>
            <a:r>
              <a:rPr lang="ne-NP" sz="2400" dirty="0">
                <a:cs typeface="Kalimati" pitchFamily="2"/>
              </a:rPr>
              <a:t>..” आदि ।</a:t>
            </a:r>
          </a:p>
          <a:p>
            <a:pPr marL="345509" lvl="1" indent="-172755">
              <a:lnSpc>
                <a:spcPts val="3201"/>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5" name="Picture 4">
            <a:extLst>
              <a:ext uri="{FF2B5EF4-FFF2-40B4-BE49-F238E27FC236}">
                <a16:creationId xmlns:a16="http://schemas.microsoft.com/office/drawing/2014/main" id="{170F5613-9365-4F58-A65D-0EF19D456E61}"/>
              </a:ext>
            </a:extLst>
          </p:cNvPr>
          <p:cNvPicPr>
            <a:picLocks noChangeAspect="1"/>
          </p:cNvPicPr>
          <p:nvPr/>
        </p:nvPicPr>
        <p:blipFill>
          <a:blip r:embed="rId2"/>
          <a:stretch>
            <a:fillRect/>
          </a:stretch>
        </p:blipFill>
        <p:spPr>
          <a:xfrm>
            <a:off x="492599" y="5277936"/>
            <a:ext cx="10841707" cy="1492851"/>
          </a:xfrm>
          <a:prstGeom prst="rect">
            <a:avLst/>
          </a:prstGeom>
        </p:spPr>
      </p:pic>
    </p:spTree>
    <p:extLst>
      <p:ext uri="{BB962C8B-B14F-4D97-AF65-F5344CB8AC3E}">
        <p14:creationId xmlns:p14="http://schemas.microsoft.com/office/powerpoint/2010/main" val="347982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C:\Users\KAN\Downloads\download (2).png"/>
          <p:cNvPicPr>
            <a:picLocks noChangeAspect="1" noChangeArrowheads="1"/>
          </p:cNvPicPr>
          <p:nvPr/>
        </p:nvPicPr>
        <p:blipFill rotWithShape="1">
          <a:blip r:embed="rId2"/>
          <a:srcRect b="23358"/>
          <a:stretch/>
        </p:blipFill>
        <p:spPr bwMode="auto">
          <a:xfrm>
            <a:off x="416901" y="4870722"/>
            <a:ext cx="3615528" cy="1849058"/>
          </a:xfrm>
          <a:prstGeom prst="rect">
            <a:avLst/>
          </a:prstGeom>
          <a:noFill/>
        </p:spPr>
      </p:pic>
      <p:sp>
        <p:nvSpPr>
          <p:cNvPr id="4" name="TextBox 2"/>
          <p:cNvSpPr txBox="1"/>
          <p:nvPr/>
        </p:nvSpPr>
        <p:spPr>
          <a:xfrm>
            <a:off x="416901" y="1812057"/>
            <a:ext cx="4800600" cy="2862320"/>
          </a:xfrm>
          <a:prstGeom prst="rect">
            <a:avLst/>
          </a:prstGeom>
        </p:spPr>
        <p:txBody>
          <a:bodyPr wrap="square" lIns="0" tIns="0" rIns="0" bIns="0" rtlCol="0" anchor="t">
            <a:spAutoFit/>
          </a:bodyPr>
          <a:lstStyle/>
          <a:p>
            <a:pPr marL="345510" lvl="1" indent="-172755" algn="just">
              <a:lnSpc>
                <a:spcPts val="3201"/>
              </a:lnSpc>
              <a:buFont typeface="Arial"/>
              <a:buChar char="•"/>
            </a:pPr>
            <a:r>
              <a:rPr lang="ne-NP" sz="2400" dirty="0">
                <a:cs typeface="Kalimati" pitchFamily="2"/>
              </a:rPr>
              <a:t>जो व्यक्ति जुन परिवारमा अक्सर बसोवास गर्दछन् ती व्यक्तिहरुको सोही परिवारबाट गणना गर्नुपर्दछ। </a:t>
            </a:r>
          </a:p>
          <a:p>
            <a:pPr marL="345510" lvl="1" indent="-172755">
              <a:lnSpc>
                <a:spcPts val="3201"/>
              </a:lnSpc>
              <a:buFont typeface="Arial"/>
              <a:buChar char="•"/>
            </a:pPr>
            <a:endParaRPr lang="ne-NP" sz="2400" dirty="0">
              <a:cs typeface="Kalimati" pitchFamily="2"/>
            </a:endParaRPr>
          </a:p>
          <a:p>
            <a:pPr marL="345510" lvl="1" indent="-172755" algn="just">
              <a:lnSpc>
                <a:spcPts val="3201"/>
              </a:lnSpc>
              <a:buFont typeface="Arial"/>
              <a:buChar char="•"/>
            </a:pPr>
            <a:r>
              <a:rPr lang="ne-NP" sz="2400" dirty="0">
                <a:cs typeface="Kalimati" pitchFamily="2"/>
              </a:rPr>
              <a:t>परिवारको सदस्यको रुपमा गणना गर्न व्यक्ति त्यही परिवारमा  अक्सर बसोबास गरेकै हुनुपर्दछ।</a:t>
            </a:r>
          </a:p>
        </p:txBody>
      </p:sp>
      <p:sp>
        <p:nvSpPr>
          <p:cNvPr id="5" name="TextBox 4"/>
          <p:cNvSpPr txBox="1"/>
          <p:nvPr/>
        </p:nvSpPr>
        <p:spPr>
          <a:xfrm>
            <a:off x="1052624" y="1013032"/>
            <a:ext cx="9409814"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अक्सर बसोबास गर्ने सदस्य संख्या</a:t>
            </a:r>
          </a:p>
        </p:txBody>
      </p:sp>
      <p:sp>
        <p:nvSpPr>
          <p:cNvPr id="6" name="Slide Number Placeholder 19"/>
          <p:cNvSpPr txBox="1">
            <a:spLocks/>
          </p:cNvSpPr>
          <p:nvPr/>
        </p:nvSpPr>
        <p:spPr>
          <a:xfrm>
            <a:off x="11674550" y="6415128"/>
            <a:ext cx="51031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7" name="TextBox 6">
            <a:extLst>
              <a:ext uri="{FF2B5EF4-FFF2-40B4-BE49-F238E27FC236}">
                <a16:creationId xmlns:a16="http://schemas.microsoft.com/office/drawing/2014/main" id="{9068F8C8-3A05-483F-8413-ADE07F9FAC5D}"/>
              </a:ext>
            </a:extLst>
          </p:cNvPr>
          <p:cNvSpPr txBox="1"/>
          <p:nvPr/>
        </p:nvSpPr>
        <p:spPr>
          <a:xfrm>
            <a:off x="6974501" y="1581224"/>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grpSp>
        <p:nvGrpSpPr>
          <p:cNvPr id="20" name="Group 19">
            <a:extLst>
              <a:ext uri="{FF2B5EF4-FFF2-40B4-BE49-F238E27FC236}">
                <a16:creationId xmlns:a16="http://schemas.microsoft.com/office/drawing/2014/main" id="{5271B163-3A07-4128-AC58-945BA815BDB0}"/>
              </a:ext>
            </a:extLst>
          </p:cNvPr>
          <p:cNvGrpSpPr/>
          <p:nvPr/>
        </p:nvGrpSpPr>
        <p:grpSpPr>
          <a:xfrm>
            <a:off x="5571460" y="2955851"/>
            <a:ext cx="6613407" cy="3257256"/>
            <a:chOff x="5571460" y="2955851"/>
            <a:chExt cx="6613407" cy="3257256"/>
          </a:xfrm>
        </p:grpSpPr>
        <p:pic>
          <p:nvPicPr>
            <p:cNvPr id="9" name="Picture 8">
              <a:extLst>
                <a:ext uri="{FF2B5EF4-FFF2-40B4-BE49-F238E27FC236}">
                  <a16:creationId xmlns:a16="http://schemas.microsoft.com/office/drawing/2014/main" id="{990C11D7-C1A6-4208-A03E-70E85E715797}"/>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C0A96A7E-5761-4124-AB86-E9084FBE5B7B}"/>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27BB7354-369B-4B50-B7F8-065D941B3BBE}"/>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9E110A0-C2A8-4E05-9DE8-5770396F92F9}"/>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3476043A-B6E0-46F8-866F-47AB36D1349A}"/>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EB6E423A-F3CA-4D5A-8E32-6357F9486A30}"/>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9BF7DD61-2BEF-44EE-B3F8-A73AC420DBBB}"/>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AF120888-5C5A-41D0-9C99-1CF09D6AB4F1}"/>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E7F9286F-986C-4001-BFB3-9D882B49B6B8}"/>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D4B18661-B9C0-4C8D-ACD3-5952F5D29BAE}"/>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E93F2BFF-84BF-4CCA-A670-57B16C66F570}"/>
              </a:ext>
            </a:extLst>
          </p:cNvPr>
          <p:cNvSpPr/>
          <p:nvPr/>
        </p:nvSpPr>
        <p:spPr>
          <a:xfrm>
            <a:off x="5699051" y="3997841"/>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462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00804" y="1694713"/>
            <a:ext cx="4223777" cy="2862322"/>
          </a:xfrm>
          <a:prstGeom prst="rect">
            <a:avLst/>
          </a:prstGeom>
        </p:spPr>
        <p:txBody>
          <a:bodyPr wrap="square" lIns="0" tIns="0" rIns="0" bIns="0" rtlCol="0" anchor="t">
            <a:spAutoFit/>
          </a:bodyPr>
          <a:lstStyle/>
          <a:p>
            <a:pPr algn="just">
              <a:lnSpc>
                <a:spcPts val="3201"/>
              </a:lnSpc>
            </a:pPr>
            <a:r>
              <a:rPr lang="ne-NP" sz="2400" dirty="0">
                <a:cs typeface="Kalimati" pitchFamily="2"/>
              </a:rPr>
              <a:t>परिवारबाट छुट्टी भिन्‍न नभएका र परिवारमा पुनः फर्किआउने सम्भावना भएका कुनै सदस्य स्वदेशभित्रै अन्यत्र अक्सर बसोवास गरेका भए त्यस्ता व्यक्तिको संख्या महिला पुरुष छुट्याई सम्बन्धित महलमा लेख्‍नुपर्दछ।</a:t>
            </a:r>
          </a:p>
        </p:txBody>
      </p:sp>
      <p:sp>
        <p:nvSpPr>
          <p:cNvPr id="3" name="TextBox 3"/>
          <p:cNvSpPr txBox="1"/>
          <p:nvPr/>
        </p:nvSpPr>
        <p:spPr>
          <a:xfrm>
            <a:off x="2208933" y="805381"/>
            <a:ext cx="828539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अनुपस्थित (स्वदेश भित्र रहेका) सदस्य संख्या </a:t>
            </a:r>
          </a:p>
        </p:txBody>
      </p:sp>
      <p:pic>
        <p:nvPicPr>
          <p:cNvPr id="4" name="Picture 2" descr="C:\Users\KAN\Downloads\clip-coronavirus-balcony-relationship.png"/>
          <p:cNvPicPr>
            <a:picLocks noChangeAspect="1" noChangeArrowheads="1"/>
          </p:cNvPicPr>
          <p:nvPr/>
        </p:nvPicPr>
        <p:blipFill>
          <a:blip r:embed="rId2"/>
          <a:srcRect/>
          <a:stretch>
            <a:fillRect/>
          </a:stretch>
        </p:blipFill>
        <p:spPr bwMode="auto">
          <a:xfrm>
            <a:off x="7500804" y="4654011"/>
            <a:ext cx="4677001" cy="2203988"/>
          </a:xfrm>
          <a:prstGeom prst="rect">
            <a:avLst/>
          </a:prstGeom>
          <a:noFill/>
        </p:spPr>
      </p:pic>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09660" y="6425760"/>
            <a:ext cx="68234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grpSp>
        <p:nvGrpSpPr>
          <p:cNvPr id="8" name="Group 7">
            <a:extLst>
              <a:ext uri="{FF2B5EF4-FFF2-40B4-BE49-F238E27FC236}">
                <a16:creationId xmlns:a16="http://schemas.microsoft.com/office/drawing/2014/main" id="{0FED07F4-F7AC-491C-BB7F-67CE09924C1F}"/>
              </a:ext>
            </a:extLst>
          </p:cNvPr>
          <p:cNvGrpSpPr/>
          <p:nvPr/>
        </p:nvGrpSpPr>
        <p:grpSpPr>
          <a:xfrm>
            <a:off x="169705" y="2462169"/>
            <a:ext cx="6613407" cy="3257256"/>
            <a:chOff x="5571460" y="2955851"/>
            <a:chExt cx="6613407" cy="3257256"/>
          </a:xfrm>
        </p:grpSpPr>
        <p:pic>
          <p:nvPicPr>
            <p:cNvPr id="9" name="Picture 8">
              <a:extLst>
                <a:ext uri="{FF2B5EF4-FFF2-40B4-BE49-F238E27FC236}">
                  <a16:creationId xmlns:a16="http://schemas.microsoft.com/office/drawing/2014/main" id="{56735427-1582-4A84-AF17-782B19931211}"/>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D0657D8E-EB5E-497D-BEB5-3FFAE36391C0}"/>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D57BDC11-C5F4-4793-8CEB-0E2DAEA09A75}"/>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05E724E5-CD9C-4580-B032-4356EC789556}"/>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E3FDA374-669B-4F9A-94C7-E15FB6E25CF4}"/>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D5A512A8-C661-4E0A-9C04-B0CF8CBC5AAC}"/>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B8B1CDD7-9BCF-4931-88C9-BEE9A2141975}"/>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5FC24C65-384C-4CA5-B503-CFA21369C608}"/>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AFD27FC8-2119-41CF-98B9-F1F7E342B59B}"/>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F849FCA5-67F1-48CC-B0D7-CF18482D04FC}"/>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CC044BF6-6B0E-4C02-9A2F-C18FE4A9AE24}"/>
              </a:ext>
            </a:extLst>
          </p:cNvPr>
          <p:cNvSpPr/>
          <p:nvPr/>
        </p:nvSpPr>
        <p:spPr>
          <a:xfrm>
            <a:off x="67800" y="4215005"/>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FA27DE3-1B3E-404B-A5A2-4574F7075C99}"/>
              </a:ext>
            </a:extLst>
          </p:cNvPr>
          <p:cNvSpPr txBox="1"/>
          <p:nvPr/>
        </p:nvSpPr>
        <p:spPr>
          <a:xfrm>
            <a:off x="739501" y="1518782"/>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sp>
        <p:nvSpPr>
          <p:cNvPr id="21" name="TextBox 20">
            <a:extLst>
              <a:ext uri="{FF2B5EF4-FFF2-40B4-BE49-F238E27FC236}">
                <a16:creationId xmlns:a16="http://schemas.microsoft.com/office/drawing/2014/main" id="{D9E5FF61-DDFC-4AD0-BE2B-DB2723057BB5}"/>
              </a:ext>
            </a:extLst>
          </p:cNvPr>
          <p:cNvSpPr txBox="1"/>
          <p:nvPr/>
        </p:nvSpPr>
        <p:spPr>
          <a:xfrm>
            <a:off x="4004" y="5732831"/>
            <a:ext cx="6779108" cy="1107996"/>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200" b="1" spc="-14" dirty="0">
                <a:cs typeface="Kalimati" pitchFamily="2"/>
              </a:rPr>
              <a:t>विदेशस्थित नेपाली कुटनीतिक नियोगमा बस्ने नेपालीहरूको संख्या पनि परिवारबाट अनुपस्थित (स्वदेश भित्र रहेका) अन्तर्गत गणना गर्ने ।</a:t>
            </a:r>
            <a:endParaRPr lang="en-US" sz="2200" b="1" spc="-14" dirty="0">
              <a:cs typeface="Kalimati" pitchFamily="2"/>
            </a:endParaRPr>
          </a:p>
        </p:txBody>
      </p:sp>
    </p:spTree>
    <p:extLst>
      <p:ext uri="{BB962C8B-B14F-4D97-AF65-F5344CB8AC3E}">
        <p14:creationId xmlns:p14="http://schemas.microsoft.com/office/powerpoint/2010/main" val="1513665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8520" y="1527050"/>
            <a:ext cx="5487526" cy="3277820"/>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व्यक्तिको संख्या महिला पुरुष छुट्याई  सम्बन्धित महलमा लेख्‍नुपर्दछ ।</a:t>
            </a:r>
          </a:p>
        </p:txBody>
      </p:sp>
      <p:sp>
        <p:nvSpPr>
          <p:cNvPr id="5" name="TextBox 4"/>
          <p:cNvSpPr txBox="1"/>
          <p:nvPr/>
        </p:nvSpPr>
        <p:spPr>
          <a:xfrm>
            <a:off x="1" y="964611"/>
            <a:ext cx="1218486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अनुपस्थित (विदेश गएका) सदस्य संख्या </a:t>
            </a:r>
          </a:p>
        </p:txBody>
      </p:sp>
      <p:sp>
        <p:nvSpPr>
          <p:cNvPr id="6" name="Slide Number Placeholder 19"/>
          <p:cNvSpPr txBox="1">
            <a:spLocks/>
          </p:cNvSpPr>
          <p:nvPr/>
        </p:nvSpPr>
        <p:spPr>
          <a:xfrm>
            <a:off x="11476446" y="6392958"/>
            <a:ext cx="708421" cy="4402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grpSp>
        <p:nvGrpSpPr>
          <p:cNvPr id="21" name="Group 20">
            <a:extLst>
              <a:ext uri="{FF2B5EF4-FFF2-40B4-BE49-F238E27FC236}">
                <a16:creationId xmlns:a16="http://schemas.microsoft.com/office/drawing/2014/main" id="{4195E086-6D08-4839-B005-A12FB19B7532}"/>
              </a:ext>
            </a:extLst>
          </p:cNvPr>
          <p:cNvGrpSpPr/>
          <p:nvPr/>
        </p:nvGrpSpPr>
        <p:grpSpPr>
          <a:xfrm>
            <a:off x="6209414" y="2896775"/>
            <a:ext cx="5982586" cy="3257256"/>
            <a:chOff x="5443868" y="3029265"/>
            <a:chExt cx="6620290" cy="3257256"/>
          </a:xfrm>
        </p:grpSpPr>
        <p:grpSp>
          <p:nvGrpSpPr>
            <p:cNvPr id="8" name="Group 7">
              <a:extLst>
                <a:ext uri="{FF2B5EF4-FFF2-40B4-BE49-F238E27FC236}">
                  <a16:creationId xmlns:a16="http://schemas.microsoft.com/office/drawing/2014/main" id="{2B12CF52-3FBD-46A7-9FCE-B86B65EFABE3}"/>
                </a:ext>
              </a:extLst>
            </p:cNvPr>
            <p:cNvGrpSpPr/>
            <p:nvPr/>
          </p:nvGrpSpPr>
          <p:grpSpPr>
            <a:xfrm>
              <a:off x="5443868" y="3029265"/>
              <a:ext cx="6613407" cy="3257256"/>
              <a:chOff x="5571460" y="2955851"/>
              <a:chExt cx="6613407" cy="3257256"/>
            </a:xfrm>
          </p:grpSpPr>
          <p:pic>
            <p:nvPicPr>
              <p:cNvPr id="9" name="Picture 8">
                <a:extLst>
                  <a:ext uri="{FF2B5EF4-FFF2-40B4-BE49-F238E27FC236}">
                    <a16:creationId xmlns:a16="http://schemas.microsoft.com/office/drawing/2014/main" id="{8F7116A2-F2E2-4AC4-A5B8-4D583E9204F5}"/>
                  </a:ext>
                </a:extLst>
              </p:cNvPr>
              <p:cNvPicPr>
                <a:picLocks noChangeAspect="1"/>
              </p:cNvPicPr>
              <p:nvPr/>
            </p:nvPicPr>
            <p:blipFill rotWithShape="1">
              <a:blip r:embed="rId2"/>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8802D8D3-47FB-4326-8287-61CDAF679C79}"/>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80AB3E53-A4CF-4EE9-97FC-61DC9C48080C}"/>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3723F38-CF68-49D8-99AA-9E3033747F65}"/>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0C51B1A4-880A-4C0E-AE9C-0434802533BD}"/>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CE4BC3CD-BEAB-41C7-A043-07B6AABF04BA}"/>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A0E4652C-A026-4AA2-9E13-AFD77041DC30}"/>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62A8D53F-A94C-4E5A-B398-006FEB7F1029}"/>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50F2D5AD-9458-4C4B-A76A-8FC1471FB434}"/>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BEF87E7A-5EF9-426B-8254-29485AB6C7F8}"/>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66481C94-7AB3-4C70-850F-CA0FD81CE919}"/>
                </a:ext>
              </a:extLst>
            </p:cNvPr>
            <p:cNvSpPr/>
            <p:nvPr/>
          </p:nvSpPr>
          <p:spPr>
            <a:xfrm>
              <a:off x="5578342" y="5444486"/>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2CAAE9E9-D452-43C2-9D6A-DADB054263CE}"/>
              </a:ext>
            </a:extLst>
          </p:cNvPr>
          <p:cNvSpPr txBox="1"/>
          <p:nvPr/>
        </p:nvSpPr>
        <p:spPr>
          <a:xfrm>
            <a:off x="6783114" y="1764268"/>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pic>
        <p:nvPicPr>
          <p:cNvPr id="2050" name="Picture 2" descr="Govt sets new rule to protect Nepalis working abroad">
            <a:extLst>
              <a:ext uri="{FF2B5EF4-FFF2-40B4-BE49-F238E27FC236}">
                <a16:creationId xmlns:a16="http://schemas.microsoft.com/office/drawing/2014/main" id="{76759129-3939-41C3-9B15-68BAC893A6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82" b="3252"/>
          <a:stretch/>
        </p:blipFill>
        <p:spPr bwMode="auto">
          <a:xfrm>
            <a:off x="87276" y="5233319"/>
            <a:ext cx="2585774" cy="15130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rkers in exile | Nepali Times">
            <a:extLst>
              <a:ext uri="{FF2B5EF4-FFF2-40B4-BE49-F238E27FC236}">
                <a16:creationId xmlns:a16="http://schemas.microsoft.com/office/drawing/2014/main" id="{360A2D09-C2D0-4B18-B67A-80BE419C2C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3432" y="5226466"/>
            <a:ext cx="2143125" cy="151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368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0A6A713-69AE-4B5E-8E5D-CBBBEC98404E}"/>
              </a:ext>
            </a:extLst>
          </p:cNvPr>
          <p:cNvGrpSpPr/>
          <p:nvPr/>
        </p:nvGrpSpPr>
        <p:grpSpPr>
          <a:xfrm>
            <a:off x="4064295" y="3431705"/>
            <a:ext cx="3367873" cy="2667265"/>
            <a:chOff x="6471665" y="2606699"/>
            <a:chExt cx="4910284" cy="3154427"/>
          </a:xfrm>
        </p:grpSpPr>
        <p:pic>
          <p:nvPicPr>
            <p:cNvPr id="3" name="Picture 2"/>
            <p:cNvPicPr>
              <a:picLocks noChangeAspect="1"/>
            </p:cNvPicPr>
            <p:nvPr/>
          </p:nvPicPr>
          <p:blipFill>
            <a:blip r:embed="rId2"/>
            <a:srcRect/>
            <a:stretch>
              <a:fillRect/>
            </a:stretch>
          </p:blipFill>
          <p:spPr>
            <a:xfrm rot="5400000">
              <a:off x="7349593" y="1728771"/>
              <a:ext cx="3154427" cy="4910284"/>
            </a:xfrm>
            <a:prstGeom prst="rect">
              <a:avLst/>
            </a:prstGeom>
          </p:spPr>
        </p:pic>
        <p:sp>
          <p:nvSpPr>
            <p:cNvPr id="4" name="TextBox 3"/>
            <p:cNvSpPr txBox="1"/>
            <p:nvPr/>
          </p:nvSpPr>
          <p:spPr>
            <a:xfrm>
              <a:off x="6581404" y="4003684"/>
              <a:ext cx="4266354" cy="565540"/>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पारिवारिक खण्ड</a:t>
              </a:r>
            </a:p>
          </p:txBody>
        </p:sp>
      </p:grpSp>
      <p:sp>
        <p:nvSpPr>
          <p:cNvPr id="5" name="Slide Number Placeholder 19"/>
          <p:cNvSpPr txBox="1">
            <a:spLocks/>
          </p:cNvSpPr>
          <p:nvPr/>
        </p:nvSpPr>
        <p:spPr>
          <a:xfrm>
            <a:off x="11543459" y="6380624"/>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1" name="TextBox 10">
            <a:extLst>
              <a:ext uri="{FF2B5EF4-FFF2-40B4-BE49-F238E27FC236}">
                <a16:creationId xmlns:a16="http://schemas.microsoft.com/office/drawing/2014/main" id="{46EC50D3-6C09-4FA2-BA3F-912280D03391}"/>
              </a:ext>
            </a:extLst>
          </p:cNvPr>
          <p:cNvSpPr txBox="1"/>
          <p:nvPr/>
        </p:nvSpPr>
        <p:spPr>
          <a:xfrm>
            <a:off x="616685" y="1734802"/>
            <a:ext cx="11205818" cy="1061829"/>
          </a:xfrm>
          <a:prstGeom prst="rect">
            <a:avLst/>
          </a:prstGeom>
        </p:spPr>
        <p:txBody>
          <a:bodyPr wrap="square" lIns="0" tIns="0" rIns="0" bIns="0" rtlCol="0" anchor="t">
            <a:spAutoFit/>
          </a:bodyPr>
          <a:lstStyle/>
          <a:p>
            <a:pPr marL="457200" indent="-457200">
              <a:lnSpc>
                <a:spcPct val="150000"/>
              </a:lnSpc>
              <a:spcBef>
                <a:spcPct val="0"/>
              </a:spcBef>
              <a:buFont typeface="Arial" panose="020B0604020202020204" pitchFamily="34" charset="0"/>
              <a:buChar char="•"/>
            </a:pPr>
            <a:r>
              <a:rPr lang="ne-NP" sz="2400" b="1" dirty="0">
                <a:cs typeface="Kalimati" pitchFamily="2"/>
              </a:rPr>
              <a:t>राष्ट्रिय जनगणना २०७८ मा पारिवारिक खण्ड अन्तर्गत जम्मा १७ वटा प्रश्‍नहरू छन्।</a:t>
            </a:r>
            <a:endParaRPr lang="en-US" sz="2400" b="1" dirty="0">
              <a:cs typeface="Kalimati" pitchFamily="2"/>
            </a:endParaRPr>
          </a:p>
          <a:p>
            <a:pPr marL="457200" indent="-457200">
              <a:lnSpc>
                <a:spcPct val="150000"/>
              </a:lnSpc>
              <a:spcBef>
                <a:spcPct val="0"/>
              </a:spcBef>
              <a:buFont typeface="Arial" panose="020B0604020202020204" pitchFamily="34" charset="0"/>
              <a:buChar char="•"/>
            </a:pPr>
            <a:r>
              <a:rPr lang="ne-NP" sz="2400" b="1" dirty="0">
                <a:cs typeface="Kalimati" pitchFamily="2"/>
              </a:rPr>
              <a:t>यो सेसनमा प्रश्न १ देखि १३ सम्म छलफल गरिन्छ ।</a:t>
            </a:r>
          </a:p>
        </p:txBody>
      </p:sp>
    </p:spTree>
    <p:extLst>
      <p:ext uri="{BB962C8B-B14F-4D97-AF65-F5344CB8AC3E}">
        <p14:creationId xmlns:p14="http://schemas.microsoft.com/office/powerpoint/2010/main" val="2067277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 परिवारले प्रयोग गरेको घरको स्वामित्व कस्तो हो ?</a:t>
            </a:r>
          </a:p>
        </p:txBody>
      </p:sp>
      <p:sp>
        <p:nvSpPr>
          <p:cNvPr id="5" name="TextBox 4"/>
          <p:cNvSpPr txBox="1"/>
          <p:nvPr/>
        </p:nvSpPr>
        <p:spPr>
          <a:xfrm>
            <a:off x="53164" y="1681983"/>
            <a:ext cx="9249511" cy="4801314"/>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यस प्रश्नमा घरको स्वामित्व भन्नाले परिवार बसोबास गर्ने जनगणना घर वा बासस्थान कसको स्वामित्वमा रहेको छ भन्ने बुझ्नुपर्दछ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 भन्नाले कानूनी अधिकारको स्वामित्व बुझ्नुपर्दछ, अर्थात् बसोबास गरेको घर कसको नाममा दर्ता छ, उसकै स्वामित्व जनाउँछ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कतिपय घर कानूनी रुपमा दर्ता नभएका पनि हुनसक्ने भएकाले त्यस्तो अवस्थामा जग्गाको स्वामित्व नै घरको स्वामित्व बुझ्नुपर्दछ । </a:t>
            </a:r>
          </a:p>
          <a:p>
            <a:pPr marL="172754" lvl="1" algn="just"/>
            <a:endParaRPr lang="en-US" sz="2400" dirty="0">
              <a:cs typeface="Kalimati" pitchFamily="2"/>
            </a:endParaRPr>
          </a:p>
          <a:p>
            <a:pPr marL="345509" lvl="1" indent="-172755" algn="just">
              <a:buFont typeface="Arial"/>
              <a:buChar char="•"/>
            </a:pPr>
            <a:r>
              <a:rPr lang="ne-NP" sz="2400" dirty="0">
                <a:cs typeface="Kalimati" pitchFamily="2"/>
              </a:rPr>
              <a:t>उदाहरणः गणना गरिएको परिवार भाडामा बसेको भए कोड </a:t>
            </a:r>
            <a:r>
              <a:rPr lang="en-US" sz="2400" b="1" dirty="0">
                <a:solidFill>
                  <a:srgbClr val="0070C0"/>
                </a:solidFill>
                <a:cs typeface="Kalimati" pitchFamily="2"/>
              </a:rPr>
              <a:t>2</a:t>
            </a:r>
            <a:r>
              <a:rPr lang="ne-NP" sz="2400" dirty="0">
                <a:cs typeface="Kalimati" pitchFamily="2"/>
              </a:rPr>
              <a:t> लेख्नुपर्दछ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स्वामित्वका बारेमा गणना पुस्तिका अनुच्छेद ६.१९ देखि ६.२२ सम्म पढौं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0" name="Picture 9">
            <a:extLst>
              <a:ext uri="{FF2B5EF4-FFF2-40B4-BE49-F238E27FC236}">
                <a16:creationId xmlns:a16="http://schemas.microsoft.com/office/drawing/2014/main" id="{AC43BFE0-9151-4928-ACC7-772BD1DEFE12}"/>
              </a:ext>
            </a:extLst>
          </p:cNvPr>
          <p:cNvPicPr>
            <a:picLocks noChangeAspect="1"/>
          </p:cNvPicPr>
          <p:nvPr/>
        </p:nvPicPr>
        <p:blipFill rotWithShape="1">
          <a:blip r:embed="rId2"/>
          <a:srcRect l="10553" t="37675" r="79593" b="36124"/>
          <a:stretch/>
        </p:blipFill>
        <p:spPr>
          <a:xfrm>
            <a:off x="9457161" y="2110662"/>
            <a:ext cx="2607245" cy="3899330"/>
          </a:xfrm>
          <a:prstGeom prst="rect">
            <a:avLst/>
          </a:prstGeom>
        </p:spPr>
      </p:pic>
      <p:sp>
        <p:nvSpPr>
          <p:cNvPr id="11" name="TextBox 10">
            <a:extLst>
              <a:ext uri="{FF2B5EF4-FFF2-40B4-BE49-F238E27FC236}">
                <a16:creationId xmlns:a16="http://schemas.microsoft.com/office/drawing/2014/main" id="{4E2BF6F7-3DAE-4324-BC2F-52CA02AEB15D}"/>
              </a:ext>
            </a:extLst>
          </p:cNvPr>
          <p:cNvSpPr txBox="1"/>
          <p:nvPr/>
        </p:nvSpPr>
        <p:spPr>
          <a:xfrm>
            <a:off x="11206716" y="5439100"/>
            <a:ext cx="506864" cy="461665"/>
          </a:xfrm>
          <a:prstGeom prst="rect">
            <a:avLst/>
          </a:prstGeom>
          <a:noFill/>
        </p:spPr>
        <p:txBody>
          <a:bodyPr wrap="square" rtlCol="0">
            <a:spAutoFit/>
          </a:bodyPr>
          <a:lstStyle/>
          <a:p>
            <a:pPr algn="ctr"/>
            <a:r>
              <a:rPr lang="en-US" sz="2400" dirty="0">
                <a:solidFill>
                  <a:srgbClr val="00B0F0"/>
                </a:solidFill>
              </a:rPr>
              <a:t>2</a:t>
            </a:r>
          </a:p>
        </p:txBody>
      </p:sp>
    </p:spTree>
    <p:extLst>
      <p:ext uri="{BB962C8B-B14F-4D97-AF65-F5344CB8AC3E}">
        <p14:creationId xmlns:p14="http://schemas.microsoft.com/office/powerpoint/2010/main" val="2155415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स्वामित्व सम्बन्धी कोडहरू</a:t>
            </a:r>
          </a:p>
        </p:txBody>
      </p:sp>
      <p:sp>
        <p:nvSpPr>
          <p:cNvPr id="5" name="TextBox 4"/>
          <p:cNvSpPr txBox="1"/>
          <p:nvPr/>
        </p:nvSpPr>
        <p:spPr>
          <a:xfrm>
            <a:off x="95696" y="1681983"/>
            <a:ext cx="11993523" cy="4893647"/>
          </a:xfrm>
          <a:prstGeom prst="rect">
            <a:avLst/>
          </a:prstGeom>
        </p:spPr>
        <p:txBody>
          <a:bodyPr wrap="square" lIns="0" tIns="0" rIns="0" bIns="0" rtlCol="0" anchor="t">
            <a:spAutoFit/>
          </a:bodyPr>
          <a:lstStyle/>
          <a:p>
            <a:pPr marL="345509" lvl="1" indent="-172755" algn="just">
              <a:buFont typeface="Arial"/>
              <a:buChar char="•"/>
            </a:pPr>
            <a:r>
              <a:rPr lang="ne-NP" sz="2400" b="1" dirty="0">
                <a:cs typeface="Kalimati" pitchFamily="2"/>
              </a:rPr>
              <a:t>आफ्नै (कोड </a:t>
            </a:r>
            <a:r>
              <a:rPr lang="en-US" sz="2400" b="1" dirty="0">
                <a:cs typeface="Kalimati" pitchFamily="2"/>
              </a:rPr>
              <a:t>1</a:t>
            </a:r>
            <a:r>
              <a:rPr lang="ne-NP" sz="2400" b="1" dirty="0">
                <a:cs typeface="Kalimati" pitchFamily="2"/>
              </a:rPr>
              <a:t>)</a:t>
            </a:r>
            <a:r>
              <a:rPr lang="en-US" sz="2400" b="1" dirty="0">
                <a:cs typeface="Kalimati" pitchFamily="2"/>
              </a:rPr>
              <a:t>:</a:t>
            </a:r>
            <a:r>
              <a:rPr lang="ne-NP" sz="2400" b="1" dirty="0">
                <a:cs typeface="Kalimati" pitchFamily="2"/>
              </a:rPr>
              <a:t> </a:t>
            </a:r>
            <a:r>
              <a:rPr lang="ne-NP" sz="2400" dirty="0">
                <a:cs typeface="Kalimati" pitchFamily="2"/>
              </a:rPr>
              <a:t>परिवार बसोबास गरेको घर, घरखण्ड वा फ्ल्याट कानूनीरुपमा परिवारका कुनै सदस्य (स्वदेश वा विदेशमा रहेका) को आफ्नै स्वामित्वको भए वा कानूनीरूपमा नामसारी नभएता पनि परिवारका सदस्यको पुर्खौली हकभोगको भए वा आफ्नो स्वामित्वमा नरहेको जग्गा जमिनमा भएपनि आफैले घर बनाई बसेको हो भने </a:t>
            </a:r>
            <a:r>
              <a:rPr lang="ne-NP" sz="2400" b="1" dirty="0">
                <a:cs typeface="Kalimati" pitchFamily="2"/>
              </a:rPr>
              <a:t>कोड </a:t>
            </a:r>
            <a:r>
              <a:rPr lang="en-US" sz="2400" b="1" dirty="0">
                <a:solidFill>
                  <a:srgbClr val="00B0F0"/>
                </a:solidFill>
                <a:cs typeface="Kalimati" pitchFamily="2"/>
              </a:rPr>
              <a:t>1</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भाडामा (कोड </a:t>
            </a:r>
            <a:r>
              <a:rPr lang="en-US" sz="2400" b="1" dirty="0">
                <a:cs typeface="Kalimati" pitchFamily="2"/>
              </a:rPr>
              <a:t>2</a:t>
            </a:r>
            <a:r>
              <a:rPr lang="ne-NP" sz="2400" b="1" dirty="0">
                <a:cs typeface="Kalimati" pitchFamily="2"/>
              </a:rPr>
              <a:t>)</a:t>
            </a:r>
            <a:r>
              <a:rPr lang="en-US" sz="2400" b="1" dirty="0">
                <a:cs typeface="Kalimati" pitchFamily="2"/>
              </a:rPr>
              <a:t>:</a:t>
            </a:r>
            <a:r>
              <a:rPr lang="ne-NP" sz="2400" dirty="0">
                <a:cs typeface="Kalimati" pitchFamily="2"/>
              </a:rPr>
              <a:t> परिवार बसोबास गरेको घर, घरखण्ड वा फ्ल्याट परिवारका कुनै सदस्यको आफ्नै नभई घरमा बसेवापत भाडा (नगद वा जिन्सी वा दुवै) तिरेको भए </a:t>
            </a:r>
            <a:r>
              <a:rPr lang="ne-NP" sz="2400" b="1" dirty="0">
                <a:cs typeface="Kalimati" pitchFamily="2"/>
              </a:rPr>
              <a:t>कोड </a:t>
            </a:r>
            <a:r>
              <a:rPr lang="en-US" sz="2400" b="1" dirty="0">
                <a:solidFill>
                  <a:srgbClr val="00B0F0"/>
                </a:solidFill>
                <a:cs typeface="Kalimati" pitchFamily="2"/>
              </a:rPr>
              <a:t>2</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संस्थागत</a:t>
            </a:r>
            <a:r>
              <a:rPr lang="ne-NP" sz="2400" dirty="0">
                <a:cs typeface="Kalimati" pitchFamily="2"/>
              </a:rPr>
              <a:t> (</a:t>
            </a:r>
            <a:r>
              <a:rPr lang="ne-NP" sz="2400" b="1" dirty="0">
                <a:cs typeface="Kalimati" pitchFamily="2"/>
              </a:rPr>
              <a:t>कोड </a:t>
            </a:r>
            <a:r>
              <a:rPr lang="en-US" sz="2400" b="1" dirty="0">
                <a:cs typeface="Kalimati" pitchFamily="2"/>
              </a:rPr>
              <a:t>3</a:t>
            </a:r>
            <a:r>
              <a:rPr lang="ne-NP" sz="2400" dirty="0">
                <a:cs typeface="Kalimati" pitchFamily="2"/>
              </a:rPr>
              <a:t>)</a:t>
            </a:r>
            <a:r>
              <a:rPr lang="en-US" sz="2400" b="1" dirty="0">
                <a:cs typeface="Kalimati" pitchFamily="2"/>
              </a:rPr>
              <a:t>:</a:t>
            </a:r>
            <a:r>
              <a:rPr lang="en-US" sz="2400" dirty="0">
                <a:cs typeface="Kalimati" pitchFamily="2"/>
              </a:rPr>
              <a:t> </a:t>
            </a:r>
            <a:r>
              <a:rPr lang="ne-NP" sz="2400" dirty="0">
                <a:cs typeface="Kalimati" pitchFamily="2"/>
              </a:rPr>
              <a:t>परिवारले भाडा नतिरी कुनै संगठित संस्था/कार्यालयको स्वामित्वमा रहेको वा संस्था/कार्यालयले भाडा तिर्ने गरी परिवार बसोबास गरेको भए </a:t>
            </a:r>
            <a:r>
              <a:rPr lang="ne-NP" sz="2400" b="1" dirty="0">
                <a:cs typeface="Kalimati" pitchFamily="2"/>
              </a:rPr>
              <a:t>कोड </a:t>
            </a:r>
            <a:r>
              <a:rPr lang="en-US" sz="2400" b="1" dirty="0">
                <a:solidFill>
                  <a:srgbClr val="00B0F0"/>
                </a:solidFill>
                <a:cs typeface="Kalimati" pitchFamily="2"/>
              </a:rPr>
              <a:t>3</a:t>
            </a:r>
            <a:r>
              <a:rPr lang="en-US"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अन्य (कोड </a:t>
            </a:r>
            <a:r>
              <a:rPr lang="en-US" sz="2400" b="1" dirty="0">
                <a:cs typeface="Kalimati" pitchFamily="2"/>
              </a:rPr>
              <a:t>4</a:t>
            </a:r>
            <a:r>
              <a:rPr lang="ne-NP" sz="2400" b="1" dirty="0">
                <a:cs typeface="Kalimati" pitchFamily="2"/>
              </a:rPr>
              <a:t>)</a:t>
            </a:r>
            <a:r>
              <a:rPr lang="en-US" sz="2400" b="1" dirty="0">
                <a:cs typeface="Kalimati" pitchFamily="2"/>
              </a:rPr>
              <a:t>: </a:t>
            </a:r>
            <a:r>
              <a:rPr lang="ne-NP" sz="2400" dirty="0">
                <a:cs typeface="Kalimati" pitchFamily="2"/>
              </a:rPr>
              <a:t>यदि कुनै परिवार अन्य प्रकृतिका जस्तैः आफ्नो नातेदार</a:t>
            </a:r>
            <a:r>
              <a:rPr lang="en-US" sz="2400" dirty="0">
                <a:cs typeface="Kalimati" pitchFamily="2"/>
              </a:rPr>
              <a:t> </a:t>
            </a:r>
            <a:r>
              <a:rPr lang="ne-NP" sz="2400" dirty="0">
                <a:cs typeface="Kalimati" pitchFamily="2"/>
              </a:rPr>
              <a:t>वा घरधनीले घरभाडा तिर्नु नपर्ने गरी उपलब्ध गराएको घरमा</a:t>
            </a:r>
            <a:r>
              <a:rPr lang="en-US" sz="2400" dirty="0">
                <a:cs typeface="Kalimati" pitchFamily="2"/>
              </a:rPr>
              <a:t> </a:t>
            </a:r>
            <a:r>
              <a:rPr lang="ne-NP" sz="2400" dirty="0">
                <a:cs typeface="Kalimati" pitchFamily="2"/>
              </a:rPr>
              <a:t>बसेका भए </a:t>
            </a:r>
            <a:r>
              <a:rPr lang="ne-NP" sz="2400" b="1" dirty="0">
                <a:cs typeface="Kalimati" pitchFamily="2"/>
              </a:rPr>
              <a:t>कोड </a:t>
            </a:r>
            <a:r>
              <a:rPr lang="en-US" sz="2400" b="1" dirty="0">
                <a:solidFill>
                  <a:srgbClr val="00B0F0"/>
                </a:solidFill>
                <a:cs typeface="Kalimati" pitchFamily="2"/>
              </a:rPr>
              <a:t>4</a:t>
            </a:r>
            <a:r>
              <a:rPr lang="ne-NP" sz="2400" dirty="0">
                <a:cs typeface="Kalimati" pitchFamily="2"/>
              </a:rPr>
              <a:t> लेख्नुपर्दछ । बसोबास गरेको घर आफ्नो पनि होइन र त्यहाँ बस्न कसैसँग इजाजत पनि लिएको छैन भने पनि अन्यमा लेख्नुपर्दछ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Tree>
    <p:extLst>
      <p:ext uri="{BB962C8B-B14F-4D97-AF65-F5344CB8AC3E}">
        <p14:creationId xmlns:p14="http://schemas.microsoft.com/office/powerpoint/2010/main" val="679049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5813" y="1901697"/>
            <a:ext cx="6422282" cy="2169825"/>
          </a:xfrm>
          <a:prstGeom prst="rect">
            <a:avLst/>
          </a:prstGeom>
        </p:spPr>
        <p:txBody>
          <a:bodyPr wrap="square" lIns="0" tIns="0" rIns="0" bIns="0" rtlCol="0" anchor="t">
            <a:spAutoFit/>
          </a:bodyPr>
          <a:lstStyle/>
          <a:p>
            <a:pPr algn="just">
              <a:lnSpc>
                <a:spcPct val="150000"/>
              </a:lnSpc>
              <a:spcBef>
                <a:spcPct val="0"/>
              </a:spcBef>
            </a:pPr>
            <a:r>
              <a:rPr lang="ne-NP" sz="2400" dirty="0">
                <a:cs typeface="Kalimati" pitchFamily="2"/>
              </a:rPr>
              <a:t>घरको जग भन्‍नाले जमिनमुनि खाल्टो खनी विभिन्‍न प्रकारका निर्माण सामग्रीहरु प्रयोग गरेर घरको सम्पूर्ण भारलाई थेग्‍ने गरी बनाइएको जमिनमुनिको संरचना बुझ्नुपर्दछ ।</a:t>
            </a:r>
          </a:p>
        </p:txBody>
      </p:sp>
      <p:sp>
        <p:nvSpPr>
          <p:cNvPr id="3" name="TextBox 4"/>
          <p:cNvSpPr txBox="1"/>
          <p:nvPr/>
        </p:nvSpPr>
        <p:spPr>
          <a:xfrm>
            <a:off x="1297172" y="1057852"/>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२ तपाईंको परिवारले प्रयोग गरेको घरको जग के ले बनेको छ ?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3074" name="Picture 2" descr="How to build a Build Up Nepal house – part 1 - Raleigh International">
            <a:extLst>
              <a:ext uri="{FF2B5EF4-FFF2-40B4-BE49-F238E27FC236}">
                <a16:creationId xmlns:a16="http://schemas.microsoft.com/office/drawing/2014/main" id="{040960A7-6368-464C-8B59-B7B11171D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0160" y="1626048"/>
            <a:ext cx="3601840" cy="240294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0160" y="4041938"/>
            <a:ext cx="3601840" cy="24101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2B19BB-382D-459A-AC37-DC7DCD8321B2}"/>
              </a:ext>
            </a:extLst>
          </p:cNvPr>
          <p:cNvPicPr>
            <a:picLocks noChangeAspect="1"/>
          </p:cNvPicPr>
          <p:nvPr/>
        </p:nvPicPr>
        <p:blipFill rotWithShape="1">
          <a:blip r:embed="rId4"/>
          <a:srcRect l="19535" t="40034" r="61017" b="35230"/>
          <a:stretch/>
        </p:blipFill>
        <p:spPr>
          <a:xfrm>
            <a:off x="3009498" y="3817088"/>
            <a:ext cx="4284219" cy="3065190"/>
          </a:xfrm>
          <a:prstGeom prst="rect">
            <a:avLst/>
          </a:prstGeom>
        </p:spPr>
      </p:pic>
      <p:sp>
        <p:nvSpPr>
          <p:cNvPr id="9" name="TextBox 8">
            <a:extLst>
              <a:ext uri="{FF2B5EF4-FFF2-40B4-BE49-F238E27FC236}">
                <a16:creationId xmlns:a16="http://schemas.microsoft.com/office/drawing/2014/main" id="{E4E21280-3B5F-4D7C-8F4D-20531ED27F29}"/>
              </a:ext>
            </a:extLst>
          </p:cNvPr>
          <p:cNvSpPr txBox="1"/>
          <p:nvPr/>
        </p:nvSpPr>
        <p:spPr>
          <a:xfrm>
            <a:off x="6539023" y="6255639"/>
            <a:ext cx="552893" cy="369332"/>
          </a:xfrm>
          <a:prstGeom prst="rect">
            <a:avLst/>
          </a:prstGeom>
          <a:noFill/>
        </p:spPr>
        <p:txBody>
          <a:bodyPr wrap="square" rtlCol="0">
            <a:spAutoFit/>
          </a:bodyPr>
          <a:lstStyle/>
          <a:p>
            <a:pPr algn="ctr"/>
            <a:r>
              <a:rPr lang="en-US" b="1" dirty="0">
                <a:solidFill>
                  <a:srgbClr val="00B0F0"/>
                </a:solidFill>
              </a:rPr>
              <a:t>3</a:t>
            </a:r>
          </a:p>
        </p:txBody>
      </p:sp>
      <p:cxnSp>
        <p:nvCxnSpPr>
          <p:cNvPr id="7" name="Straight Arrow Connector 6">
            <a:extLst>
              <a:ext uri="{FF2B5EF4-FFF2-40B4-BE49-F238E27FC236}">
                <a16:creationId xmlns:a16="http://schemas.microsoft.com/office/drawing/2014/main" id="{F516F331-F40D-43C2-9459-F5702420979E}"/>
              </a:ext>
            </a:extLst>
          </p:cNvPr>
          <p:cNvCxnSpPr/>
          <p:nvPr/>
        </p:nvCxnSpPr>
        <p:spPr>
          <a:xfrm flipH="1">
            <a:off x="7208874" y="5486400"/>
            <a:ext cx="3040912" cy="85060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528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1297172" y="728241"/>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जग सम्बन्धी कोडहरू</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7527" y="1359838"/>
            <a:ext cx="3601840" cy="206915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ouse Construction - How to Building a Brick House Foundation - Building  the Foundation Step by Step - YouTube">
            <a:extLst>
              <a:ext uri="{FF2B5EF4-FFF2-40B4-BE49-F238E27FC236}">
                <a16:creationId xmlns:a16="http://schemas.microsoft.com/office/drawing/2014/main" id="{BB82169A-164E-41DB-95FB-035ADE4FA3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743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3 a-women-and-girl-plastering-mud-in-side-of-house_0 - Barbara Foundation">
            <a:extLst>
              <a:ext uri="{FF2B5EF4-FFF2-40B4-BE49-F238E27FC236}">
                <a16:creationId xmlns:a16="http://schemas.microsoft.com/office/drawing/2014/main" id="{64244316-FF3F-42C2-B861-6DBFF515E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0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75 DESIGNS OF HOUSES MADE OF WOOD, BAMBOO AND OTHER INDIGENOUS MATERIALS |  House on stilts, Hut house, Countryside house">
            <a:extLst>
              <a:ext uri="{FF2B5EF4-FFF2-40B4-BE49-F238E27FC236}">
                <a16:creationId xmlns:a16="http://schemas.microsoft.com/office/drawing/2014/main" id="{E3DAB580-48C7-4B80-A6B5-D519686C1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542" y="4128639"/>
            <a:ext cx="3578103" cy="215079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ypical agricultural field house made of bamboo and thatch . | Download  Scientific Diagram">
            <a:extLst>
              <a:ext uri="{FF2B5EF4-FFF2-40B4-BE49-F238E27FC236}">
                <a16:creationId xmlns:a16="http://schemas.microsoft.com/office/drawing/2014/main" id="{F1741A99-4F8B-40A7-B18E-39E2056E22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7436" y="4143936"/>
            <a:ext cx="3578103" cy="21637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75616F-04A0-4094-8AF2-E5BA29CA7219}"/>
              </a:ext>
            </a:extLst>
          </p:cNvPr>
          <p:cNvSpPr txBox="1"/>
          <p:nvPr/>
        </p:nvSpPr>
        <p:spPr>
          <a:xfrm>
            <a:off x="0" y="3591344"/>
            <a:ext cx="4061637" cy="369309"/>
          </a:xfrm>
          <a:prstGeom prst="rect">
            <a:avLst/>
          </a:prstGeom>
          <a:noFill/>
        </p:spPr>
        <p:txBody>
          <a:bodyPr wrap="square" rtlCol="0">
            <a:spAutoFit/>
          </a:bodyPr>
          <a:lstStyle/>
          <a:p>
            <a:r>
              <a:rPr lang="ne-NP" dirty="0">
                <a:cs typeface="Kalimati" panose="00000400000000000000" pitchFamily="2"/>
              </a:rPr>
              <a:t>माटोको जोडाइ भएको इँटा/ढुङ्गा (कोड </a:t>
            </a:r>
            <a:r>
              <a:rPr lang="en-US" dirty="0">
                <a:cs typeface="Kalimati" panose="00000400000000000000" pitchFamily="2"/>
              </a:rPr>
              <a:t>1</a:t>
            </a:r>
            <a:r>
              <a:rPr lang="ne-NP" dirty="0">
                <a:cs typeface="Kalimati" panose="00000400000000000000" pitchFamily="2"/>
              </a:rPr>
              <a:t>)</a:t>
            </a:r>
            <a:endParaRPr lang="en-US" dirty="0">
              <a:cs typeface="Kalimati" panose="00000400000000000000" pitchFamily="2"/>
            </a:endParaRPr>
          </a:p>
        </p:txBody>
      </p:sp>
      <p:sp>
        <p:nvSpPr>
          <p:cNvPr id="15" name="TextBox 14">
            <a:extLst>
              <a:ext uri="{FF2B5EF4-FFF2-40B4-BE49-F238E27FC236}">
                <a16:creationId xmlns:a16="http://schemas.microsoft.com/office/drawing/2014/main" id="{C9FCB422-7FEB-4BF7-AB35-64B57629A5BE}"/>
              </a:ext>
            </a:extLst>
          </p:cNvPr>
          <p:cNvSpPr txBox="1"/>
          <p:nvPr/>
        </p:nvSpPr>
        <p:spPr>
          <a:xfrm>
            <a:off x="3973460" y="3587789"/>
            <a:ext cx="4383731" cy="369332"/>
          </a:xfrm>
          <a:prstGeom prst="rect">
            <a:avLst/>
          </a:prstGeom>
          <a:noFill/>
        </p:spPr>
        <p:txBody>
          <a:bodyPr wrap="square" rtlCol="0">
            <a:spAutoFit/>
          </a:bodyPr>
          <a:lstStyle/>
          <a:p>
            <a:r>
              <a:rPr lang="ne-NP" dirty="0">
                <a:cs typeface="Kalimati" panose="00000400000000000000" pitchFamily="2"/>
              </a:rPr>
              <a:t> सिमेन्टको जोडाइ भएको इँटा/ढुङ्गा (कोड </a:t>
            </a:r>
            <a:r>
              <a:rPr lang="en-US" dirty="0">
                <a:cs typeface="Kalimati" panose="00000400000000000000" pitchFamily="2"/>
              </a:rPr>
              <a:t>2</a:t>
            </a:r>
            <a:r>
              <a:rPr lang="ne-NP" dirty="0">
                <a:cs typeface="Kalimati" panose="00000400000000000000" pitchFamily="2"/>
              </a:rPr>
              <a:t>)</a:t>
            </a:r>
            <a:endParaRPr lang="en-US" dirty="0">
              <a:cs typeface="Kalimati" panose="00000400000000000000" pitchFamily="2"/>
            </a:endParaRPr>
          </a:p>
        </p:txBody>
      </p:sp>
      <p:sp>
        <p:nvSpPr>
          <p:cNvPr id="16" name="TextBox 15">
            <a:extLst>
              <a:ext uri="{FF2B5EF4-FFF2-40B4-BE49-F238E27FC236}">
                <a16:creationId xmlns:a16="http://schemas.microsoft.com/office/drawing/2014/main" id="{260B7ABC-755A-43C4-A314-90B7F9158746}"/>
              </a:ext>
            </a:extLst>
          </p:cNvPr>
          <p:cNvSpPr txBox="1"/>
          <p:nvPr/>
        </p:nvSpPr>
        <p:spPr>
          <a:xfrm>
            <a:off x="8229174" y="3523633"/>
            <a:ext cx="4061637" cy="369309"/>
          </a:xfrm>
          <a:prstGeom prst="rect">
            <a:avLst/>
          </a:prstGeom>
          <a:noFill/>
        </p:spPr>
        <p:txBody>
          <a:bodyPr wrap="square" rtlCol="0">
            <a:spAutoFit/>
          </a:bodyPr>
          <a:lstStyle/>
          <a:p>
            <a:pPr algn="ctr"/>
            <a:r>
              <a:rPr lang="ne-NP" dirty="0">
                <a:cs typeface="Kalimati" panose="00000400000000000000" pitchFamily="2"/>
              </a:rPr>
              <a:t>ढलान पिलर सहितको (कोड </a:t>
            </a:r>
            <a:r>
              <a:rPr lang="en-US" dirty="0">
                <a:cs typeface="Kalimati" panose="00000400000000000000" pitchFamily="2"/>
              </a:rPr>
              <a:t>3</a:t>
            </a:r>
            <a:r>
              <a:rPr lang="ne-NP" dirty="0">
                <a:cs typeface="Kalimati" panose="00000400000000000000" pitchFamily="2"/>
              </a:rPr>
              <a:t>)</a:t>
            </a:r>
            <a:endParaRPr lang="en-US" dirty="0">
              <a:cs typeface="Kalimati" panose="00000400000000000000" pitchFamily="2"/>
            </a:endParaRPr>
          </a:p>
        </p:txBody>
      </p:sp>
      <p:sp>
        <p:nvSpPr>
          <p:cNvPr id="17" name="TextBox 16">
            <a:extLst>
              <a:ext uri="{FF2B5EF4-FFF2-40B4-BE49-F238E27FC236}">
                <a16:creationId xmlns:a16="http://schemas.microsoft.com/office/drawing/2014/main" id="{1187525B-F4F8-4806-87C3-8BC39DA940F7}"/>
              </a:ext>
            </a:extLst>
          </p:cNvPr>
          <p:cNvSpPr txBox="1"/>
          <p:nvPr/>
        </p:nvSpPr>
        <p:spPr>
          <a:xfrm>
            <a:off x="-13761" y="6418974"/>
            <a:ext cx="4061637" cy="369309"/>
          </a:xfrm>
          <a:prstGeom prst="rect">
            <a:avLst/>
          </a:prstGeom>
          <a:noFill/>
        </p:spPr>
        <p:txBody>
          <a:bodyPr wrap="square" rtlCol="0">
            <a:spAutoFit/>
          </a:bodyPr>
          <a:lstStyle/>
          <a:p>
            <a:r>
              <a:rPr lang="ne-NP" dirty="0">
                <a:cs typeface="Kalimati" panose="00000400000000000000" pitchFamily="2"/>
              </a:rPr>
              <a:t>काठ/बाँसको खम्बा गाडेको (कोड </a:t>
            </a:r>
            <a:r>
              <a:rPr lang="en-US" dirty="0">
                <a:cs typeface="Kalimati" panose="00000400000000000000" pitchFamily="2"/>
              </a:rPr>
              <a:t>4</a:t>
            </a:r>
            <a:r>
              <a:rPr lang="ne-NP" dirty="0">
                <a:cs typeface="Kalimati" panose="00000400000000000000" pitchFamily="2"/>
              </a:rPr>
              <a:t>)</a:t>
            </a:r>
            <a:endParaRPr lang="en-US" dirty="0">
              <a:cs typeface="Kalimati" panose="00000400000000000000" pitchFamily="2"/>
            </a:endParaRPr>
          </a:p>
        </p:txBody>
      </p:sp>
      <p:sp>
        <p:nvSpPr>
          <p:cNvPr id="18" name="TextBox 17">
            <a:extLst>
              <a:ext uri="{FF2B5EF4-FFF2-40B4-BE49-F238E27FC236}">
                <a16:creationId xmlns:a16="http://schemas.microsoft.com/office/drawing/2014/main" id="{2FA4770A-E0D5-47E0-8CA3-85AF11B74B91}"/>
              </a:ext>
            </a:extLst>
          </p:cNvPr>
          <p:cNvSpPr txBox="1"/>
          <p:nvPr/>
        </p:nvSpPr>
        <p:spPr>
          <a:xfrm>
            <a:off x="4060266" y="6440067"/>
            <a:ext cx="4061637" cy="369309"/>
          </a:xfrm>
          <a:prstGeom prst="rect">
            <a:avLst/>
          </a:prstGeom>
          <a:noFill/>
        </p:spPr>
        <p:txBody>
          <a:bodyPr wrap="square" rtlCol="0">
            <a:spAutoFit/>
          </a:bodyPr>
          <a:lstStyle/>
          <a:p>
            <a:pPr algn="ctr"/>
            <a:r>
              <a:rPr lang="ne-NP" dirty="0">
                <a:cs typeface="Kalimati" panose="00000400000000000000" pitchFamily="2"/>
              </a:rPr>
              <a:t>अन्य (कोड </a:t>
            </a:r>
            <a:r>
              <a:rPr lang="en-US" dirty="0">
                <a:cs typeface="Kalimati" panose="00000400000000000000" pitchFamily="2"/>
              </a:rPr>
              <a:t>5</a:t>
            </a:r>
            <a:r>
              <a:rPr lang="ne-NP" dirty="0">
                <a:cs typeface="Kalimati" panose="00000400000000000000" pitchFamily="2"/>
              </a:rPr>
              <a:t>)</a:t>
            </a:r>
            <a:endParaRPr lang="en-US" dirty="0">
              <a:cs typeface="Kalimati" panose="00000400000000000000" pitchFamily="2"/>
            </a:endParaRPr>
          </a:p>
        </p:txBody>
      </p:sp>
      <p:sp>
        <p:nvSpPr>
          <p:cNvPr id="7" name="TextBox 6">
            <a:extLst>
              <a:ext uri="{FF2B5EF4-FFF2-40B4-BE49-F238E27FC236}">
                <a16:creationId xmlns:a16="http://schemas.microsoft.com/office/drawing/2014/main" id="{AE287390-E077-491C-ACBD-ADBB23499484}"/>
              </a:ext>
            </a:extLst>
          </p:cNvPr>
          <p:cNvSpPr txBox="1"/>
          <p:nvPr/>
        </p:nvSpPr>
        <p:spPr>
          <a:xfrm>
            <a:off x="8537527" y="4912245"/>
            <a:ext cx="3370938" cy="1200329"/>
          </a:xfrm>
          <a:prstGeom prst="rect">
            <a:avLst/>
          </a:prstGeom>
          <a:noFill/>
          <a:ln w="38100">
            <a:solidFill>
              <a:srgbClr val="00B050"/>
            </a:solidFill>
          </a:ln>
        </p:spPr>
        <p:txBody>
          <a:bodyPr wrap="square" rtlCol="0">
            <a:spAutoFit/>
          </a:bodyPr>
          <a:lstStyle/>
          <a:p>
            <a:pPr algn="just"/>
            <a:r>
              <a:rPr lang="ne-NP" dirty="0">
                <a:cs typeface="Kalimati" panose="00000400000000000000" pitchFamily="2"/>
              </a:rPr>
              <a:t>घरको जग सम्बन्धी कोडहरूको विस्तृत विवरणका लागि गणना पुस्तिकाको अनुच्छेद ६.२४ देखि ६.२८ सम्म अध्ययन गरौं ।</a:t>
            </a:r>
            <a:endParaRPr lang="en-US" dirty="0">
              <a:cs typeface="Kalimati" panose="00000400000000000000" pitchFamily="2"/>
            </a:endParaRPr>
          </a:p>
        </p:txBody>
      </p:sp>
    </p:spTree>
    <p:extLst>
      <p:ext uri="{BB962C8B-B14F-4D97-AF65-F5344CB8AC3E}">
        <p14:creationId xmlns:p14="http://schemas.microsoft.com/office/powerpoint/2010/main" val="2646120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३ तपाईंको परिवारले प्रयोग गरेको घरको बाहिरी गारो के ले बनेको छ ?</a:t>
            </a:r>
          </a:p>
        </p:txBody>
      </p:sp>
      <p:sp>
        <p:nvSpPr>
          <p:cNvPr id="4" name="TextBox 3"/>
          <p:cNvSpPr txBox="1"/>
          <p:nvPr/>
        </p:nvSpPr>
        <p:spPr>
          <a:xfrm>
            <a:off x="50358" y="1894662"/>
            <a:ext cx="5799116"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बाहिरी गारो बनाउँदा प्रयोग गरिएको निर्माण सामग्रीको आधारमा त्यसको प्रकार निर्धारण गर्नुपर्दछ । </a:t>
            </a:r>
            <a:endParaRPr lang="en-US" sz="2400" dirty="0">
              <a:cs typeface="Kalimati" pitchFamily="2"/>
            </a:endParaRP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यदि एकभन्दा बढी सामग्रीको प्रयोग भएको भए सवैभन्दा धेरै मात्रामा प्रयोग भएको निर्माण सामग्रीलाई आधार मानी कोड लेख्नुपर्दछ।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8" name="Picture 7">
            <a:extLst>
              <a:ext uri="{FF2B5EF4-FFF2-40B4-BE49-F238E27FC236}">
                <a16:creationId xmlns:a16="http://schemas.microsoft.com/office/drawing/2014/main" id="{EBD2A3D2-9F6B-46D4-98D9-84FFB5686B0F}"/>
              </a:ext>
            </a:extLst>
          </p:cNvPr>
          <p:cNvPicPr>
            <a:picLocks noChangeAspect="1"/>
          </p:cNvPicPr>
          <p:nvPr/>
        </p:nvPicPr>
        <p:blipFill rotWithShape="1">
          <a:blip r:embed="rId2"/>
          <a:srcRect l="38372" t="40775" r="41919" b="34574"/>
          <a:stretch/>
        </p:blipFill>
        <p:spPr>
          <a:xfrm>
            <a:off x="7399282" y="1927437"/>
            <a:ext cx="4469252" cy="3325052"/>
          </a:xfrm>
          <a:prstGeom prst="rect">
            <a:avLst/>
          </a:prstGeom>
        </p:spPr>
      </p:pic>
      <p:pic>
        <p:nvPicPr>
          <p:cNvPr id="5124" name="Picture 4" descr="Nepalese Women Take Lead in Home Building | CRS">
            <a:extLst>
              <a:ext uri="{FF2B5EF4-FFF2-40B4-BE49-F238E27FC236}">
                <a16:creationId xmlns:a16="http://schemas.microsoft.com/office/drawing/2014/main" id="{A1D0BF3E-EAF2-4B85-99FB-4E70745BA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483" y="5306168"/>
            <a:ext cx="2743200" cy="15518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epal Real Estates">
            <a:extLst>
              <a:ext uri="{FF2B5EF4-FFF2-40B4-BE49-F238E27FC236}">
                <a16:creationId xmlns:a16="http://schemas.microsoft.com/office/drawing/2014/main" id="{12DDF02A-BA6C-4B21-973E-627A4417E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70" y="5306168"/>
            <a:ext cx="2695575" cy="1551832"/>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E90C525C-857C-4EE7-9E41-11C34E382BD3}"/>
              </a:ext>
            </a:extLst>
          </p:cNvPr>
          <p:cNvSpPr/>
          <p:nvPr/>
        </p:nvSpPr>
        <p:spPr>
          <a:xfrm>
            <a:off x="8013258" y="5071731"/>
            <a:ext cx="3767616" cy="155183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9CDB0C-60BD-4DA8-BFB3-868FBD1052CB}"/>
              </a:ext>
            </a:extLst>
          </p:cNvPr>
          <p:cNvSpPr txBox="1"/>
          <p:nvPr/>
        </p:nvSpPr>
        <p:spPr>
          <a:xfrm>
            <a:off x="11079125" y="4513251"/>
            <a:ext cx="552893" cy="377726"/>
          </a:xfrm>
          <a:prstGeom prst="rect">
            <a:avLst/>
          </a:prstGeom>
          <a:noFill/>
        </p:spPr>
        <p:txBody>
          <a:bodyPr wrap="square" rtlCol="0">
            <a:spAutoFit/>
          </a:bodyPr>
          <a:lstStyle/>
          <a:p>
            <a:pPr algn="ctr"/>
            <a:r>
              <a:rPr lang="en-US" dirty="0">
                <a:solidFill>
                  <a:srgbClr val="00B0F0"/>
                </a:solidFill>
              </a:rPr>
              <a:t>2</a:t>
            </a:r>
          </a:p>
        </p:txBody>
      </p:sp>
      <p:grpSp>
        <p:nvGrpSpPr>
          <p:cNvPr id="9" name="Group 8">
            <a:extLst>
              <a:ext uri="{FF2B5EF4-FFF2-40B4-BE49-F238E27FC236}">
                <a16:creationId xmlns:a16="http://schemas.microsoft.com/office/drawing/2014/main" id="{E77CA209-77F0-4EA9-8033-5FB110919330}"/>
              </a:ext>
            </a:extLst>
          </p:cNvPr>
          <p:cNvGrpSpPr/>
          <p:nvPr/>
        </p:nvGrpSpPr>
        <p:grpSpPr>
          <a:xfrm>
            <a:off x="0" y="5313620"/>
            <a:ext cx="2574483" cy="1574140"/>
            <a:chOff x="0" y="5313620"/>
            <a:chExt cx="2574483" cy="1574140"/>
          </a:xfrm>
        </p:grpSpPr>
        <p:pic>
          <p:nvPicPr>
            <p:cNvPr id="13" name="Picture 22" descr="Pee all and end all: Nepal posits new approach to the compost question |  Environmental sustainability | The Guardian">
              <a:extLst>
                <a:ext uri="{FF2B5EF4-FFF2-40B4-BE49-F238E27FC236}">
                  <a16:creationId xmlns:a16="http://schemas.microsoft.com/office/drawing/2014/main" id="{5AA97B78-2CA9-4237-B71D-5CB1AF5B2B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6111"/>
            <a:stretch/>
          </p:blipFill>
          <p:spPr bwMode="auto">
            <a:xfrm>
              <a:off x="0" y="5313620"/>
              <a:ext cx="2574483" cy="15443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 Thinking Emoji Meaning with Pictures: from A to Z">
              <a:extLst>
                <a:ext uri="{FF2B5EF4-FFF2-40B4-BE49-F238E27FC236}">
                  <a16:creationId xmlns:a16="http://schemas.microsoft.com/office/drawing/2014/main" id="{EC09C98B-4A37-4C00-A569-EC03CF8B7A6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8924" y="6175379"/>
              <a:ext cx="712381" cy="7123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92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725922" y="811732"/>
            <a:ext cx="542925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बाहिरी गारोका कोडहरु</a:t>
            </a:r>
          </a:p>
        </p:txBody>
      </p:sp>
      <p:sp>
        <p:nvSpPr>
          <p:cNvPr id="6" name="Slide Number Placeholder 19"/>
          <p:cNvSpPr txBox="1">
            <a:spLocks/>
          </p:cNvSpPr>
          <p:nvPr/>
        </p:nvSpPr>
        <p:spPr>
          <a:xfrm>
            <a:off x="11604291" y="6384490"/>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6148" name="Picture 4" descr="Fragment of a brick wall bricks and cement Stock Photo - Alamy">
            <a:extLst>
              <a:ext uri="{FF2B5EF4-FFF2-40B4-BE49-F238E27FC236}">
                <a16:creationId xmlns:a16="http://schemas.microsoft.com/office/drawing/2014/main" id="{EE7F6AB4-E11F-4B74-B54F-F0A1C7B8BD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404"/>
          <a:stretch/>
        </p:blipFill>
        <p:spPr bwMode="auto">
          <a:xfrm>
            <a:off x="3361010" y="1291301"/>
            <a:ext cx="2572753" cy="183333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n Easy and Cheap Way to Update Wood Wall Paneling - YouTube">
            <a:extLst>
              <a:ext uri="{FF2B5EF4-FFF2-40B4-BE49-F238E27FC236}">
                <a16:creationId xmlns:a16="http://schemas.microsoft.com/office/drawing/2014/main" id="{25E9D0A1-FF37-4D87-AE93-BFADB03E92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6113" y="1291301"/>
            <a:ext cx="2502194" cy="185006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28,257 Bamboo Wall Photos - Free &amp; Royalty-Free Stock Photos from Dreamstime">
            <a:extLst>
              <a:ext uri="{FF2B5EF4-FFF2-40B4-BE49-F238E27FC236}">
                <a16:creationId xmlns:a16="http://schemas.microsoft.com/office/drawing/2014/main" id="{C4E7B45C-1B72-4E1C-B4CB-12C380AB0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0073" y="1291301"/>
            <a:ext cx="2619375" cy="18333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EDB50B9-B667-48D0-8581-3133D2B53510}"/>
              </a:ext>
            </a:extLst>
          </p:cNvPr>
          <p:cNvSpPr txBox="1"/>
          <p:nvPr/>
        </p:nvSpPr>
        <p:spPr>
          <a:xfrm>
            <a:off x="0" y="3237236"/>
            <a:ext cx="2748660" cy="507831"/>
          </a:xfrm>
          <a:prstGeom prst="rect">
            <a:avLst/>
          </a:prstGeom>
        </p:spPr>
        <p:txBody>
          <a:bodyPr wrap="square" lIns="0" tIns="0" rIns="0" bIns="0" rtlCol="0" anchor="t">
            <a:spAutoFit/>
          </a:bodyPr>
          <a:lstStyle/>
          <a:p>
            <a:pPr marL="172754" lvl="1">
              <a:spcAft>
                <a:spcPts val="600"/>
              </a:spcAft>
            </a:pPr>
            <a:r>
              <a:rPr lang="ne-NP" sz="1400" dirty="0">
                <a:cs typeface="Kalimati" pitchFamily="2"/>
              </a:rPr>
              <a:t>माटोको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1</a:t>
            </a:r>
            <a:r>
              <a:rPr lang="ne-NP" sz="1400" dirty="0">
                <a:cs typeface="Kalimati" pitchFamily="2"/>
              </a:rPr>
              <a:t>)</a:t>
            </a:r>
          </a:p>
        </p:txBody>
      </p:sp>
      <p:sp>
        <p:nvSpPr>
          <p:cNvPr id="14" name="TextBox 13">
            <a:extLst>
              <a:ext uri="{FF2B5EF4-FFF2-40B4-BE49-F238E27FC236}">
                <a16:creationId xmlns:a16="http://schemas.microsoft.com/office/drawing/2014/main" id="{F457D824-8A8F-48A1-A811-28CD6FA46D17}"/>
              </a:ext>
            </a:extLst>
          </p:cNvPr>
          <p:cNvSpPr txBox="1"/>
          <p:nvPr/>
        </p:nvSpPr>
        <p:spPr>
          <a:xfrm>
            <a:off x="3094076" y="3196213"/>
            <a:ext cx="2882219" cy="600164"/>
          </a:xfrm>
          <a:prstGeom prst="rect">
            <a:avLst/>
          </a:prstGeom>
          <a:noFill/>
        </p:spPr>
        <p:txBody>
          <a:bodyPr wrap="square">
            <a:spAutoFit/>
          </a:bodyPr>
          <a:lstStyle/>
          <a:p>
            <a:pPr marL="172754" lvl="1">
              <a:spcAft>
                <a:spcPts val="600"/>
              </a:spcAft>
            </a:pPr>
            <a:r>
              <a:rPr lang="ne-NP" sz="1400" dirty="0">
                <a:cs typeface="Kalimati" pitchFamily="2"/>
              </a:rPr>
              <a:t>सिमेन्टको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2</a:t>
            </a:r>
            <a:r>
              <a:rPr lang="ne-NP" sz="1400" dirty="0">
                <a:cs typeface="Kalimati" pitchFamily="2"/>
              </a:rPr>
              <a:t>)</a:t>
            </a:r>
          </a:p>
        </p:txBody>
      </p:sp>
      <p:sp>
        <p:nvSpPr>
          <p:cNvPr id="16" name="TextBox 15">
            <a:extLst>
              <a:ext uri="{FF2B5EF4-FFF2-40B4-BE49-F238E27FC236}">
                <a16:creationId xmlns:a16="http://schemas.microsoft.com/office/drawing/2014/main" id="{02B04AAE-504B-4162-999F-E25AF330ABFC}"/>
              </a:ext>
            </a:extLst>
          </p:cNvPr>
          <p:cNvSpPr txBox="1"/>
          <p:nvPr/>
        </p:nvSpPr>
        <p:spPr>
          <a:xfrm>
            <a:off x="6396141" y="3238983"/>
            <a:ext cx="2864821" cy="600164"/>
          </a:xfrm>
          <a:prstGeom prst="rect">
            <a:avLst/>
          </a:prstGeom>
          <a:noFill/>
        </p:spPr>
        <p:txBody>
          <a:bodyPr wrap="square">
            <a:spAutoFit/>
          </a:bodyPr>
          <a:lstStyle/>
          <a:p>
            <a:pPr marL="172754" lvl="1">
              <a:spcAft>
                <a:spcPts val="600"/>
              </a:spcAft>
            </a:pPr>
            <a:r>
              <a:rPr lang="ne-NP" sz="1400" dirty="0">
                <a:cs typeface="Kalimati" pitchFamily="2"/>
              </a:rPr>
              <a:t>काठ र फल्याक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3</a:t>
            </a:r>
            <a:r>
              <a:rPr lang="ne-NP" sz="1400" dirty="0">
                <a:cs typeface="Kalimati" pitchFamily="2"/>
              </a:rPr>
              <a:t>) </a:t>
            </a:r>
          </a:p>
        </p:txBody>
      </p:sp>
      <p:sp>
        <p:nvSpPr>
          <p:cNvPr id="18" name="TextBox 17">
            <a:extLst>
              <a:ext uri="{FF2B5EF4-FFF2-40B4-BE49-F238E27FC236}">
                <a16:creationId xmlns:a16="http://schemas.microsoft.com/office/drawing/2014/main" id="{E61412C3-A7CD-4384-BEFB-945488692BF3}"/>
              </a:ext>
            </a:extLst>
          </p:cNvPr>
          <p:cNvSpPr txBox="1"/>
          <p:nvPr/>
        </p:nvSpPr>
        <p:spPr>
          <a:xfrm>
            <a:off x="9494878" y="3229262"/>
            <a:ext cx="2530549" cy="600164"/>
          </a:xfrm>
          <a:prstGeom prst="rect">
            <a:avLst/>
          </a:prstGeom>
          <a:noFill/>
        </p:spPr>
        <p:txBody>
          <a:bodyPr wrap="square">
            <a:spAutoFit/>
          </a:bodyPr>
          <a:lstStyle/>
          <a:p>
            <a:pPr marL="172754" lvl="1">
              <a:spcAft>
                <a:spcPts val="600"/>
              </a:spcAft>
            </a:pPr>
            <a:r>
              <a:rPr lang="ne-NP" sz="1400" dirty="0">
                <a:cs typeface="Kalimati" pitchFamily="2"/>
              </a:rPr>
              <a:t>बाँसजन्य सामग्रीको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4</a:t>
            </a:r>
            <a:r>
              <a:rPr lang="ne-NP" sz="1400" dirty="0">
                <a:cs typeface="Kalimati" pitchFamily="2"/>
              </a:rPr>
              <a:t>) </a:t>
            </a:r>
          </a:p>
        </p:txBody>
      </p:sp>
      <p:pic>
        <p:nvPicPr>
          <p:cNvPr id="6158" name="Picture 14" descr="500+ Brick Wall Pictures &amp; Images [HD] | Download Free Photos on Unsplash">
            <a:extLst>
              <a:ext uri="{FF2B5EF4-FFF2-40B4-BE49-F238E27FC236}">
                <a16:creationId xmlns:a16="http://schemas.microsoft.com/office/drawing/2014/main" id="{80516086-1DBA-463D-85FA-A4D5F94677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61" y="1291300"/>
            <a:ext cx="2892942" cy="183333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4288105-E356-4E34-8DEE-76E107A3A4F9}"/>
              </a:ext>
            </a:extLst>
          </p:cNvPr>
          <p:cNvSpPr txBox="1"/>
          <p:nvPr/>
        </p:nvSpPr>
        <p:spPr>
          <a:xfrm>
            <a:off x="-200903" y="6213107"/>
            <a:ext cx="3413051" cy="307777"/>
          </a:xfrm>
          <a:prstGeom prst="rect">
            <a:avLst/>
          </a:prstGeom>
          <a:noFill/>
        </p:spPr>
        <p:txBody>
          <a:bodyPr wrap="square">
            <a:spAutoFit/>
          </a:bodyPr>
          <a:lstStyle/>
          <a:p>
            <a:pPr marL="172754" lvl="1">
              <a:spcAft>
                <a:spcPts val="600"/>
              </a:spcAft>
            </a:pPr>
            <a:r>
              <a:rPr lang="ne-NP" sz="1400" dirty="0">
                <a:cs typeface="Kalimati" pitchFamily="2"/>
              </a:rPr>
              <a:t>काँचो इँटाको बाहिरी गारो भएको (कोड </a:t>
            </a:r>
            <a:r>
              <a:rPr lang="en-US" sz="1400" dirty="0">
                <a:cs typeface="Kalimati" pitchFamily="2"/>
              </a:rPr>
              <a:t>5</a:t>
            </a:r>
            <a:r>
              <a:rPr lang="ne-NP" sz="1400" dirty="0">
                <a:cs typeface="Kalimati" pitchFamily="2"/>
              </a:rPr>
              <a:t>) </a:t>
            </a:r>
          </a:p>
        </p:txBody>
      </p:sp>
      <p:pic>
        <p:nvPicPr>
          <p:cNvPr id="6160" name="Picture 16" descr="I don't feel safe but life must go on': one year on from the Nepal  earthquake | Global development | The Guardian">
            <a:extLst>
              <a:ext uri="{FF2B5EF4-FFF2-40B4-BE49-F238E27FC236}">
                <a16:creationId xmlns:a16="http://schemas.microsoft.com/office/drawing/2014/main" id="{0CA8850D-2378-4217-A94E-261BF1C3B2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2148" y="4096595"/>
            <a:ext cx="3019737" cy="185907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D07F506-A443-4E3A-ABA1-8705E9AEFC54}"/>
              </a:ext>
            </a:extLst>
          </p:cNvPr>
          <p:cNvSpPr txBox="1"/>
          <p:nvPr/>
        </p:nvSpPr>
        <p:spPr>
          <a:xfrm>
            <a:off x="3056864" y="6205344"/>
            <a:ext cx="3413051" cy="307777"/>
          </a:xfrm>
          <a:prstGeom prst="rect">
            <a:avLst/>
          </a:prstGeom>
          <a:noFill/>
        </p:spPr>
        <p:txBody>
          <a:bodyPr wrap="square">
            <a:spAutoFit/>
          </a:bodyPr>
          <a:lstStyle/>
          <a:p>
            <a:pPr marL="172754" lvl="1">
              <a:spcAft>
                <a:spcPts val="600"/>
              </a:spcAft>
            </a:pPr>
            <a:r>
              <a:rPr lang="ne-NP" sz="1400" dirty="0">
                <a:cs typeface="Kalimati" pitchFamily="2"/>
              </a:rPr>
              <a:t>जस्ता र टिन बाहिरो गारो भएको (कोड </a:t>
            </a:r>
            <a:r>
              <a:rPr lang="en-US" sz="1400" dirty="0">
                <a:cs typeface="Kalimati" pitchFamily="2"/>
              </a:rPr>
              <a:t>6</a:t>
            </a:r>
            <a:r>
              <a:rPr lang="ne-NP" sz="1400" dirty="0">
                <a:cs typeface="Kalimati" pitchFamily="2"/>
              </a:rPr>
              <a:t>) </a:t>
            </a:r>
          </a:p>
        </p:txBody>
      </p:sp>
      <p:pic>
        <p:nvPicPr>
          <p:cNvPr id="6162" name="Picture 18" descr="nepal 70 square meter low cost prefab house professional design for sale – Prefabricated  House manufacturer from china (108090888).">
            <a:extLst>
              <a:ext uri="{FF2B5EF4-FFF2-40B4-BE49-F238E27FC236}">
                <a16:creationId xmlns:a16="http://schemas.microsoft.com/office/drawing/2014/main" id="{6EEEA033-748B-442A-BE54-F2B3AF39046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4093" b="10372"/>
          <a:stretch/>
        </p:blipFill>
        <p:spPr bwMode="auto">
          <a:xfrm>
            <a:off x="6497154" y="4030987"/>
            <a:ext cx="2864821" cy="192468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80735830-8F37-43C7-92BA-F183D0442413}"/>
              </a:ext>
            </a:extLst>
          </p:cNvPr>
          <p:cNvSpPr txBox="1"/>
          <p:nvPr/>
        </p:nvSpPr>
        <p:spPr>
          <a:xfrm>
            <a:off x="6370108" y="6200672"/>
            <a:ext cx="3495797" cy="307777"/>
          </a:xfrm>
          <a:prstGeom prst="rect">
            <a:avLst/>
          </a:prstGeom>
          <a:noFill/>
        </p:spPr>
        <p:txBody>
          <a:bodyPr wrap="square">
            <a:spAutoFit/>
          </a:bodyPr>
          <a:lstStyle/>
          <a:p>
            <a:pPr marL="172754" lvl="1">
              <a:spcAft>
                <a:spcPts val="600"/>
              </a:spcAft>
            </a:pPr>
            <a:r>
              <a:rPr lang="ne-NP" sz="1400" dirty="0">
                <a:cs typeface="Kalimati" pitchFamily="2"/>
              </a:rPr>
              <a:t>प्रि फ्याबको बाहिरी गारो भएको (कोड </a:t>
            </a:r>
            <a:r>
              <a:rPr lang="en-US" sz="1400" dirty="0">
                <a:cs typeface="Kalimati" pitchFamily="2"/>
              </a:rPr>
              <a:t>7</a:t>
            </a:r>
            <a:r>
              <a:rPr lang="ne-NP" sz="1400" dirty="0">
                <a:cs typeface="Kalimati" pitchFamily="2"/>
              </a:rPr>
              <a:t>) </a:t>
            </a:r>
          </a:p>
        </p:txBody>
      </p:sp>
      <p:pic>
        <p:nvPicPr>
          <p:cNvPr id="6164" name="Picture 20" descr="The First Straw Bale House in Nepal | Natural Building Blog">
            <a:extLst>
              <a:ext uri="{FF2B5EF4-FFF2-40B4-BE49-F238E27FC236}">
                <a16:creationId xmlns:a16="http://schemas.microsoft.com/office/drawing/2014/main" id="{7ADE97CA-11FC-4878-B41C-F1C587F8318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8968" t="9808" r="11046" b="11433"/>
          <a:stretch/>
        </p:blipFill>
        <p:spPr bwMode="auto">
          <a:xfrm>
            <a:off x="9653298" y="4030987"/>
            <a:ext cx="2436150" cy="192467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9150810-9A7D-449D-9906-6DCB73EF9EC2}"/>
              </a:ext>
            </a:extLst>
          </p:cNvPr>
          <p:cNvSpPr txBox="1"/>
          <p:nvPr/>
        </p:nvSpPr>
        <p:spPr>
          <a:xfrm>
            <a:off x="9973564" y="6259273"/>
            <a:ext cx="1573176" cy="215444"/>
          </a:xfrm>
          <a:prstGeom prst="rect">
            <a:avLst/>
          </a:prstGeom>
        </p:spPr>
        <p:txBody>
          <a:bodyPr wrap="square" lIns="0" tIns="0" rIns="0" bIns="0" rtlCol="0" anchor="t">
            <a:spAutoFit/>
          </a:bodyPr>
          <a:lstStyle/>
          <a:p>
            <a:pPr marL="172754" lvl="1">
              <a:spcAft>
                <a:spcPts val="600"/>
              </a:spcAft>
            </a:pPr>
            <a:r>
              <a:rPr lang="ne-NP" sz="1400" dirty="0">
                <a:cs typeface="Kalimati" pitchFamily="2"/>
              </a:rPr>
              <a:t>अन्य (कोड </a:t>
            </a:r>
            <a:r>
              <a:rPr lang="en-US" sz="1400" dirty="0">
                <a:cs typeface="Kalimati" pitchFamily="2"/>
              </a:rPr>
              <a:t>8</a:t>
            </a:r>
            <a:r>
              <a:rPr lang="ne-NP" sz="1400" dirty="0">
                <a:cs typeface="Kalimati" pitchFamily="2"/>
              </a:rPr>
              <a:t>) </a:t>
            </a:r>
          </a:p>
        </p:txBody>
      </p:sp>
      <p:pic>
        <p:nvPicPr>
          <p:cNvPr id="6166" name="Picture 22" descr="Pee all and end all: Nepal posits new approach to the compost question |  Environmental sustainability | The Guardian">
            <a:extLst>
              <a:ext uri="{FF2B5EF4-FFF2-40B4-BE49-F238E27FC236}">
                <a16:creationId xmlns:a16="http://schemas.microsoft.com/office/drawing/2014/main" id="{9E389DD4-1119-412E-B47C-F88184895F4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46111"/>
          <a:stretch/>
        </p:blipFill>
        <p:spPr bwMode="auto">
          <a:xfrm>
            <a:off x="73617" y="4096596"/>
            <a:ext cx="2873262" cy="18590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 Thinking Emoji Meaning with Pictures: from A to Z">
            <a:extLst>
              <a:ext uri="{FF2B5EF4-FFF2-40B4-BE49-F238E27FC236}">
                <a16:creationId xmlns:a16="http://schemas.microsoft.com/office/drawing/2014/main" id="{E1D24891-B31C-4ADA-9F75-64EB5FEA882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74330" y="5303434"/>
            <a:ext cx="712381" cy="712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533685"/>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४ तपाईंको परिवारले प्रयोग गरेको घरको छाना के ले बनेको छ ? </a:t>
            </a:r>
          </a:p>
        </p:txBody>
      </p:sp>
      <p:sp>
        <p:nvSpPr>
          <p:cNvPr id="4" name="TextBox 3"/>
          <p:cNvSpPr txBox="1"/>
          <p:nvPr/>
        </p:nvSpPr>
        <p:spPr>
          <a:xfrm>
            <a:off x="252379" y="2107317"/>
            <a:ext cx="5799116" cy="258532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छानामा प्रयोग भएको निर्माण सामग्रीको आधारमा घरको छाना के ले बनेको छ भनी छुट्याउनु पर्दछ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एक भन्दा बढी प्रकारको छाना भएकोमा छानाको अधिकांश भाग के ले ढाकेको छ सोहि समाग्रीको कोड लेख्नु 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7" name="Picture 6">
            <a:extLst>
              <a:ext uri="{FF2B5EF4-FFF2-40B4-BE49-F238E27FC236}">
                <a16:creationId xmlns:a16="http://schemas.microsoft.com/office/drawing/2014/main" id="{1F1CFD9E-B778-4F0D-9199-BD251CC21A10}"/>
              </a:ext>
            </a:extLst>
          </p:cNvPr>
          <p:cNvPicPr>
            <a:picLocks noChangeAspect="1"/>
          </p:cNvPicPr>
          <p:nvPr/>
        </p:nvPicPr>
        <p:blipFill rotWithShape="1">
          <a:blip r:embed="rId2"/>
          <a:srcRect l="57209" t="40310" r="23169" b="34884"/>
          <a:stretch/>
        </p:blipFill>
        <p:spPr>
          <a:xfrm>
            <a:off x="7766366" y="1799841"/>
            <a:ext cx="4350045" cy="3410112"/>
          </a:xfrm>
          <a:prstGeom prst="rect">
            <a:avLst/>
          </a:prstGeom>
        </p:spPr>
      </p:pic>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062" b="9404"/>
          <a:stretch/>
        </p:blipFill>
        <p:spPr bwMode="auto">
          <a:xfrm>
            <a:off x="252379" y="4878031"/>
            <a:ext cx="3209380" cy="1946090"/>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36DE45BC-45CF-4DE3-9C61-E590D3C5D7C2}"/>
              </a:ext>
            </a:extLst>
          </p:cNvPr>
          <p:cNvSpPr/>
          <p:nvPr/>
        </p:nvSpPr>
        <p:spPr>
          <a:xfrm>
            <a:off x="3461759" y="4986666"/>
            <a:ext cx="8321040" cy="44099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3247C0C-01D9-41B9-9449-F81EF3A48E44}"/>
              </a:ext>
            </a:extLst>
          </p:cNvPr>
          <p:cNvSpPr txBox="1"/>
          <p:nvPr/>
        </p:nvSpPr>
        <p:spPr>
          <a:xfrm>
            <a:off x="11376837" y="4471349"/>
            <a:ext cx="562784" cy="369332"/>
          </a:xfrm>
          <a:prstGeom prst="rect">
            <a:avLst/>
          </a:prstGeom>
          <a:noFill/>
        </p:spPr>
        <p:txBody>
          <a:bodyPr wrap="square" rtlCol="0">
            <a:spAutoFit/>
          </a:bodyPr>
          <a:lstStyle/>
          <a:p>
            <a:pPr algn="ctr"/>
            <a:r>
              <a:rPr lang="en-US" dirty="0">
                <a:solidFill>
                  <a:srgbClr val="00B0F0"/>
                </a:solidFill>
              </a:rPr>
              <a:t>5</a:t>
            </a:r>
          </a:p>
        </p:txBody>
      </p:sp>
    </p:spTree>
    <p:extLst>
      <p:ext uri="{BB962C8B-B14F-4D97-AF65-F5344CB8AC3E}">
        <p14:creationId xmlns:p14="http://schemas.microsoft.com/office/powerpoint/2010/main" val="2707673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छानाको कोड सम्बन्धी कोडहरू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062" b="9404"/>
          <a:stretch/>
        </p:blipFill>
        <p:spPr bwMode="auto">
          <a:xfrm>
            <a:off x="173525"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angalore Pattern Roofing Tile and our imagination - The Hindu BusinessLine">
            <a:extLst>
              <a:ext uri="{FF2B5EF4-FFF2-40B4-BE49-F238E27FC236}">
                <a16:creationId xmlns:a16="http://schemas.microsoft.com/office/drawing/2014/main" id="{A5AA814D-A106-4D8A-A5FD-69CAFCC66E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871" r="6030" b="6365"/>
          <a:stretch/>
        </p:blipFill>
        <p:spPr bwMode="auto">
          <a:xfrm>
            <a:off x="9329446" y="1615578"/>
            <a:ext cx="2610174" cy="169220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in Roof House High Resolution Stock Photography and Images - Alamy">
            <a:extLst>
              <a:ext uri="{FF2B5EF4-FFF2-40B4-BE49-F238E27FC236}">
                <a16:creationId xmlns:a16="http://schemas.microsoft.com/office/drawing/2014/main" id="{F3C10E0D-169C-4A87-9B73-A09AB51289F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997" t="38604" r="26526" b="13023"/>
          <a:stretch/>
        </p:blipFill>
        <p:spPr bwMode="auto">
          <a:xfrm>
            <a:off x="252380" y="1573619"/>
            <a:ext cx="252271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property Nepal | Beautiful House for Sale at Chauthe, Pokhara">
            <a:extLst>
              <a:ext uri="{FF2B5EF4-FFF2-40B4-BE49-F238E27FC236}">
                <a16:creationId xmlns:a16="http://schemas.microsoft.com/office/drawing/2014/main" id="{30029305-9F24-4CB7-9C6F-F17607ECF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8751" y="1529335"/>
            <a:ext cx="2705341"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Wood Roof Images, Stock Photos &amp; Vectors | Shutterstock">
            <a:extLst>
              <a:ext uri="{FF2B5EF4-FFF2-40B4-BE49-F238E27FC236}">
                <a16:creationId xmlns:a16="http://schemas.microsoft.com/office/drawing/2014/main" id="{C45A0BAD-F490-4FCE-AFC5-76CB80573C9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75" b="7512"/>
          <a:stretch/>
        </p:blipFill>
        <p:spPr bwMode="auto">
          <a:xfrm>
            <a:off x="3098751"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2,337 House Mud Roof Photos - Free &amp; Royalty-Free Stock Photos from  Dreamstime">
            <a:extLst>
              <a:ext uri="{FF2B5EF4-FFF2-40B4-BE49-F238E27FC236}">
                <a16:creationId xmlns:a16="http://schemas.microsoft.com/office/drawing/2014/main" id="{EC02BDE4-DC1F-4FC9-A692-4106F84AD4F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0000" b="6395"/>
          <a:stretch/>
        </p:blipFill>
        <p:spPr bwMode="auto">
          <a:xfrm>
            <a:off x="6096000" y="4377675"/>
            <a:ext cx="2711248"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myclimate analyses the environmental impact of ecotourism for the &quot;Madi  Eco-Village&quot; in Nepal">
            <a:extLst>
              <a:ext uri="{FF2B5EF4-FFF2-40B4-BE49-F238E27FC236}">
                <a16:creationId xmlns:a16="http://schemas.microsoft.com/office/drawing/2014/main" id="{C9FD72BE-FB18-4F3E-81B8-5091DBFB71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2582" y="1538911"/>
            <a:ext cx="271124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Tar Drum Roof House | afritekt">
            <a:extLst>
              <a:ext uri="{FF2B5EF4-FFF2-40B4-BE49-F238E27FC236}">
                <a16:creationId xmlns:a16="http://schemas.microsoft.com/office/drawing/2014/main" id="{535534F1-E609-4EA4-8C15-B45A25D2BF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4153" y="4187272"/>
            <a:ext cx="2880759" cy="175031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DE3AABA-1FB0-4C57-A315-BD23A03EC767}"/>
              </a:ext>
            </a:extLst>
          </p:cNvPr>
          <p:cNvSpPr txBox="1"/>
          <p:nvPr/>
        </p:nvSpPr>
        <p:spPr>
          <a:xfrm>
            <a:off x="0"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जस्ता/टिन/च्यादर</a:t>
            </a:r>
            <a:r>
              <a:rPr lang="en-US" sz="1400" dirty="0">
                <a:cs typeface="Kalimati" pitchFamily="2"/>
              </a:rPr>
              <a:t> </a:t>
            </a:r>
            <a:r>
              <a:rPr lang="ne-NP" sz="1400" dirty="0">
                <a:cs typeface="Kalimati" pitchFamily="2"/>
              </a:rPr>
              <a:t>(कोड </a:t>
            </a:r>
            <a:r>
              <a:rPr lang="en-US" sz="1400" dirty="0">
                <a:cs typeface="Kalimati" pitchFamily="2"/>
              </a:rPr>
              <a:t>1</a:t>
            </a:r>
            <a:r>
              <a:rPr lang="ne-NP" sz="1400" dirty="0">
                <a:cs typeface="Kalimati" pitchFamily="2"/>
              </a:rPr>
              <a:t>)</a:t>
            </a:r>
          </a:p>
        </p:txBody>
      </p:sp>
      <p:sp>
        <p:nvSpPr>
          <p:cNvPr id="17" name="TextBox 16">
            <a:extLst>
              <a:ext uri="{FF2B5EF4-FFF2-40B4-BE49-F238E27FC236}">
                <a16:creationId xmlns:a16="http://schemas.microsoft.com/office/drawing/2014/main" id="{C5E32D58-ED7A-4DDF-ADA8-102B8EA4B570}"/>
              </a:ext>
            </a:extLst>
          </p:cNvPr>
          <p:cNvSpPr txBox="1"/>
          <p:nvPr/>
        </p:nvSpPr>
        <p:spPr>
          <a:xfrm>
            <a:off x="2775098"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सिमेन्ट/ढलान</a:t>
            </a:r>
            <a:r>
              <a:rPr lang="en-US" sz="1400" dirty="0">
                <a:cs typeface="Kalimati" pitchFamily="2"/>
              </a:rPr>
              <a:t> </a:t>
            </a:r>
            <a:r>
              <a:rPr lang="ne-NP" sz="1400" dirty="0">
                <a:cs typeface="Kalimati" pitchFamily="2"/>
              </a:rPr>
              <a:t>(कोड </a:t>
            </a:r>
            <a:r>
              <a:rPr lang="en-US" sz="1400" dirty="0">
                <a:cs typeface="Kalimati" pitchFamily="2"/>
              </a:rPr>
              <a:t>2</a:t>
            </a:r>
            <a:r>
              <a:rPr lang="ne-NP" sz="1400" dirty="0">
                <a:cs typeface="Kalimati" pitchFamily="2"/>
              </a:rPr>
              <a:t>)</a:t>
            </a:r>
          </a:p>
        </p:txBody>
      </p:sp>
      <p:sp>
        <p:nvSpPr>
          <p:cNvPr id="18" name="TextBox 17">
            <a:extLst>
              <a:ext uri="{FF2B5EF4-FFF2-40B4-BE49-F238E27FC236}">
                <a16:creationId xmlns:a16="http://schemas.microsoft.com/office/drawing/2014/main" id="{B6427540-6704-47B0-8784-6F4F4058FBCC}"/>
              </a:ext>
            </a:extLst>
          </p:cNvPr>
          <p:cNvSpPr txBox="1"/>
          <p:nvPr/>
        </p:nvSpPr>
        <p:spPr>
          <a:xfrm>
            <a:off x="-86832" y="610538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ढुङ्गा/स्लेट</a:t>
            </a:r>
            <a:r>
              <a:rPr lang="en-US" sz="1400" dirty="0">
                <a:cs typeface="Kalimati" pitchFamily="2"/>
              </a:rPr>
              <a:t> </a:t>
            </a:r>
            <a:r>
              <a:rPr lang="ne-NP" sz="1400" dirty="0">
                <a:cs typeface="Kalimati" pitchFamily="2"/>
              </a:rPr>
              <a:t>(कोड </a:t>
            </a:r>
            <a:r>
              <a:rPr lang="en-US" sz="1400" dirty="0">
                <a:cs typeface="Kalimati" pitchFamily="2"/>
              </a:rPr>
              <a:t>5</a:t>
            </a:r>
            <a:r>
              <a:rPr lang="ne-NP" sz="1400" dirty="0">
                <a:cs typeface="Kalimati" pitchFamily="2"/>
              </a:rPr>
              <a:t>)</a:t>
            </a:r>
          </a:p>
        </p:txBody>
      </p:sp>
      <p:sp>
        <p:nvSpPr>
          <p:cNvPr id="19" name="TextBox 18">
            <a:extLst>
              <a:ext uri="{FF2B5EF4-FFF2-40B4-BE49-F238E27FC236}">
                <a16:creationId xmlns:a16="http://schemas.microsoft.com/office/drawing/2014/main" id="{61545BEE-F464-424D-8165-98388A6657CD}"/>
              </a:ext>
            </a:extLst>
          </p:cNvPr>
          <p:cNvSpPr txBox="1"/>
          <p:nvPr/>
        </p:nvSpPr>
        <p:spPr>
          <a:xfrm>
            <a:off x="5921904" y="347027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खर/पराल/छ्वाली</a:t>
            </a:r>
            <a:r>
              <a:rPr lang="en-US" sz="1400" dirty="0">
                <a:cs typeface="Kalimati" pitchFamily="2"/>
              </a:rPr>
              <a:t> </a:t>
            </a:r>
            <a:r>
              <a:rPr lang="ne-NP" sz="1400" dirty="0">
                <a:cs typeface="Kalimati" pitchFamily="2"/>
              </a:rPr>
              <a:t>(कोड </a:t>
            </a:r>
            <a:r>
              <a:rPr lang="en-US" sz="1400" dirty="0">
                <a:cs typeface="Kalimati" pitchFamily="2"/>
              </a:rPr>
              <a:t>3</a:t>
            </a:r>
            <a:r>
              <a:rPr lang="ne-NP" sz="1400" dirty="0">
                <a:cs typeface="Kalimati" pitchFamily="2"/>
              </a:rPr>
              <a:t>)</a:t>
            </a:r>
          </a:p>
        </p:txBody>
      </p:sp>
      <p:sp>
        <p:nvSpPr>
          <p:cNvPr id="20" name="TextBox 19">
            <a:extLst>
              <a:ext uri="{FF2B5EF4-FFF2-40B4-BE49-F238E27FC236}">
                <a16:creationId xmlns:a16="http://schemas.microsoft.com/office/drawing/2014/main" id="{0DAB628F-A804-4D86-BDBD-1695EA319252}"/>
              </a:ext>
            </a:extLst>
          </p:cNvPr>
          <p:cNvSpPr txBox="1"/>
          <p:nvPr/>
        </p:nvSpPr>
        <p:spPr>
          <a:xfrm>
            <a:off x="9049744"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टायल/खपडा/झिँगटी</a:t>
            </a:r>
            <a:r>
              <a:rPr lang="en-US" sz="1400" dirty="0">
                <a:cs typeface="Kalimati" pitchFamily="2"/>
              </a:rPr>
              <a:t> </a:t>
            </a:r>
            <a:r>
              <a:rPr lang="ne-NP" sz="1400" dirty="0">
                <a:cs typeface="Kalimati" pitchFamily="2"/>
              </a:rPr>
              <a:t>(कोड </a:t>
            </a:r>
            <a:r>
              <a:rPr lang="en-US" sz="1400" dirty="0">
                <a:cs typeface="Kalimati" pitchFamily="2"/>
              </a:rPr>
              <a:t>4</a:t>
            </a:r>
            <a:r>
              <a:rPr lang="ne-NP" sz="1400" dirty="0">
                <a:cs typeface="Kalimati" pitchFamily="2"/>
              </a:rPr>
              <a:t>)</a:t>
            </a:r>
          </a:p>
        </p:txBody>
      </p:sp>
      <p:sp>
        <p:nvSpPr>
          <p:cNvPr id="21" name="TextBox 20">
            <a:extLst>
              <a:ext uri="{FF2B5EF4-FFF2-40B4-BE49-F238E27FC236}">
                <a16:creationId xmlns:a16="http://schemas.microsoft.com/office/drawing/2014/main" id="{7B58395F-8FF3-40FD-8D07-73133561B687}"/>
              </a:ext>
            </a:extLst>
          </p:cNvPr>
          <p:cNvSpPr txBox="1"/>
          <p:nvPr/>
        </p:nvSpPr>
        <p:spPr>
          <a:xfrm>
            <a:off x="2661828" y="613992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काठ/फल्याक</a:t>
            </a:r>
            <a:r>
              <a:rPr lang="en-US" sz="1400" dirty="0">
                <a:cs typeface="Kalimati" pitchFamily="2"/>
              </a:rPr>
              <a:t> </a:t>
            </a:r>
            <a:r>
              <a:rPr lang="ne-NP" sz="1400" dirty="0">
                <a:cs typeface="Kalimati" pitchFamily="2"/>
              </a:rPr>
              <a:t>(कोड </a:t>
            </a:r>
            <a:r>
              <a:rPr lang="en-US" sz="1400" dirty="0">
                <a:cs typeface="Kalimati" pitchFamily="2"/>
              </a:rPr>
              <a:t>6</a:t>
            </a:r>
            <a:r>
              <a:rPr lang="ne-NP" sz="1400" dirty="0">
                <a:cs typeface="Kalimati" pitchFamily="2"/>
              </a:rPr>
              <a:t>)</a:t>
            </a:r>
          </a:p>
        </p:txBody>
      </p:sp>
      <p:sp>
        <p:nvSpPr>
          <p:cNvPr id="22" name="TextBox 21">
            <a:extLst>
              <a:ext uri="{FF2B5EF4-FFF2-40B4-BE49-F238E27FC236}">
                <a16:creationId xmlns:a16="http://schemas.microsoft.com/office/drawing/2014/main" id="{336BFFF1-0C0D-4DC5-8C0A-9340428C5127}"/>
              </a:ext>
            </a:extLst>
          </p:cNvPr>
          <p:cNvSpPr txBox="1"/>
          <p:nvPr/>
        </p:nvSpPr>
        <p:spPr>
          <a:xfrm>
            <a:off x="5804092" y="6131740"/>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माटो</a:t>
            </a:r>
            <a:r>
              <a:rPr lang="en-US" sz="1400" dirty="0">
                <a:cs typeface="Kalimati" pitchFamily="2"/>
              </a:rPr>
              <a:t> </a:t>
            </a:r>
            <a:r>
              <a:rPr lang="ne-NP" sz="1400" dirty="0">
                <a:cs typeface="Kalimati" pitchFamily="2"/>
              </a:rPr>
              <a:t>(कोड </a:t>
            </a:r>
            <a:r>
              <a:rPr lang="en-US" sz="1400" dirty="0">
                <a:cs typeface="Kalimati" pitchFamily="2"/>
              </a:rPr>
              <a:t>7</a:t>
            </a:r>
            <a:r>
              <a:rPr lang="ne-NP" sz="1400" dirty="0">
                <a:cs typeface="Kalimati" pitchFamily="2"/>
              </a:rPr>
              <a:t>)</a:t>
            </a:r>
          </a:p>
        </p:txBody>
      </p:sp>
      <p:sp>
        <p:nvSpPr>
          <p:cNvPr id="23" name="TextBox 22">
            <a:extLst>
              <a:ext uri="{FF2B5EF4-FFF2-40B4-BE49-F238E27FC236}">
                <a16:creationId xmlns:a16="http://schemas.microsoft.com/office/drawing/2014/main" id="{D4E0F3A9-77A4-4304-9422-B242DC9BA7A0}"/>
              </a:ext>
            </a:extLst>
          </p:cNvPr>
          <p:cNvSpPr txBox="1"/>
          <p:nvPr/>
        </p:nvSpPr>
        <p:spPr>
          <a:xfrm>
            <a:off x="9068711" y="610963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अन्य</a:t>
            </a:r>
            <a:r>
              <a:rPr lang="en-US" sz="1400" dirty="0">
                <a:cs typeface="Kalimati" pitchFamily="2"/>
              </a:rPr>
              <a:t> </a:t>
            </a:r>
            <a:r>
              <a:rPr lang="ne-NP" sz="1400" dirty="0">
                <a:cs typeface="Kalimati" pitchFamily="2"/>
              </a:rPr>
              <a:t>(कोड </a:t>
            </a:r>
            <a:r>
              <a:rPr lang="en-US" sz="1400" dirty="0">
                <a:cs typeface="Kalimati" pitchFamily="2"/>
              </a:rPr>
              <a:t>8</a:t>
            </a:r>
            <a:r>
              <a:rPr lang="ne-NP" sz="1400" dirty="0">
                <a:cs typeface="Kalimati" pitchFamily="2"/>
              </a:rPr>
              <a:t>)</a:t>
            </a:r>
          </a:p>
        </p:txBody>
      </p:sp>
    </p:spTree>
    <p:extLst>
      <p:ext uri="{BB962C8B-B14F-4D97-AF65-F5344CB8AC3E}">
        <p14:creationId xmlns:p14="http://schemas.microsoft.com/office/powerpoint/2010/main" val="2544036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५ तपाईंको परिवारले प्रयोग गरेको घरको भुईं कस्तो छ ? </a:t>
            </a:r>
          </a:p>
        </p:txBody>
      </p:sp>
      <p:sp>
        <p:nvSpPr>
          <p:cNvPr id="4" name="TextBox 3"/>
          <p:cNvSpPr txBox="1"/>
          <p:nvPr/>
        </p:nvSpPr>
        <p:spPr>
          <a:xfrm>
            <a:off x="252379" y="1852133"/>
            <a:ext cx="7453346" cy="1107996"/>
          </a:xfrm>
          <a:prstGeom prst="rect">
            <a:avLst/>
          </a:prstGeom>
        </p:spPr>
        <p:txBody>
          <a:bodyPr wrap="square" lIns="0" tIns="0" rIns="0" bIns="0" rtlCol="0" anchor="t">
            <a:spAutoFit/>
          </a:bodyPr>
          <a:lstStyle/>
          <a:p>
            <a:pPr marL="172754" lvl="1" algn="just"/>
            <a:r>
              <a:rPr lang="ne-NP" sz="2400" dirty="0">
                <a:cs typeface="Kalimati" pitchFamily="2"/>
              </a:rPr>
              <a:t>परिवारले प्रयोग गरेको घर वा आवासको भुईंमा मुख्य रुपमा कस्तो निर्माण सामग्री प्रयोग भएको छ सो को आधारमा भूईंको प्रकार छुट्याउनु पर्दछ ।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8" name="Picture 7">
            <a:extLst>
              <a:ext uri="{FF2B5EF4-FFF2-40B4-BE49-F238E27FC236}">
                <a16:creationId xmlns:a16="http://schemas.microsoft.com/office/drawing/2014/main" id="{44A90A5B-DFB3-4AE1-8286-D001787350A2}"/>
              </a:ext>
            </a:extLst>
          </p:cNvPr>
          <p:cNvPicPr>
            <a:picLocks noChangeAspect="1"/>
          </p:cNvPicPr>
          <p:nvPr/>
        </p:nvPicPr>
        <p:blipFill rotWithShape="1">
          <a:blip r:embed="rId2"/>
          <a:srcRect l="76134" t="39690" r="9826" b="35659"/>
          <a:stretch/>
        </p:blipFill>
        <p:spPr>
          <a:xfrm>
            <a:off x="8194826" y="1676101"/>
            <a:ext cx="3865101" cy="3817088"/>
          </a:xfrm>
          <a:prstGeom prst="rect">
            <a:avLst/>
          </a:prstGeom>
        </p:spPr>
      </p:pic>
      <p:pic>
        <p:nvPicPr>
          <p:cNvPr id="9220" name="Picture 4" descr="Where there's fire, there's smoke: How Nepal is combating house smoke  inhalation – Mojo Correspondent">
            <a:extLst>
              <a:ext uri="{FF2B5EF4-FFF2-40B4-BE49-F238E27FC236}">
                <a16:creationId xmlns:a16="http://schemas.microsoft.com/office/drawing/2014/main" id="{520FDCDE-3347-4507-B662-3D92805281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771" y="3221665"/>
            <a:ext cx="7322955" cy="3538039"/>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2B5EFFA4-7E61-49B6-A0BA-E4670C7C2017}"/>
              </a:ext>
            </a:extLst>
          </p:cNvPr>
          <p:cNvSpPr/>
          <p:nvPr/>
        </p:nvSpPr>
        <p:spPr>
          <a:xfrm>
            <a:off x="7705725" y="5380073"/>
            <a:ext cx="3885889" cy="103938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EB9897-438A-46F4-AE5F-6D199F404850}"/>
              </a:ext>
            </a:extLst>
          </p:cNvPr>
          <p:cNvSpPr txBox="1"/>
          <p:nvPr/>
        </p:nvSpPr>
        <p:spPr>
          <a:xfrm>
            <a:off x="11025965" y="4880346"/>
            <a:ext cx="634410" cy="461665"/>
          </a:xfrm>
          <a:prstGeom prst="rect">
            <a:avLst/>
          </a:prstGeom>
          <a:noFill/>
        </p:spPr>
        <p:txBody>
          <a:bodyPr wrap="square" rtlCol="0">
            <a:spAutoFit/>
          </a:bodyPr>
          <a:lstStyle/>
          <a:p>
            <a:pPr algn="ctr"/>
            <a:r>
              <a:rPr lang="en-US" sz="2400" dirty="0">
                <a:solidFill>
                  <a:srgbClr val="00B0F0"/>
                </a:solidFill>
              </a:rPr>
              <a:t>1</a:t>
            </a:r>
          </a:p>
        </p:txBody>
      </p:sp>
    </p:spTree>
    <p:extLst>
      <p:ext uri="{BB962C8B-B14F-4D97-AF65-F5344CB8AC3E}">
        <p14:creationId xmlns:p14="http://schemas.microsoft.com/office/powerpoint/2010/main" val="674032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847432"/>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भुईं सम्बन्धी कोडहरू</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7" name="Picture 4" descr="Where there's fire, there's smoke: How Nepal is combating house smoke  inhalation – Mojo Correspondent">
            <a:extLst>
              <a:ext uri="{FF2B5EF4-FFF2-40B4-BE49-F238E27FC236}">
                <a16:creationId xmlns:a16="http://schemas.microsoft.com/office/drawing/2014/main" id="{32A94A1A-44AB-4EB4-BC8A-AC0958AE48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10" t="18183" r="39824"/>
          <a:stretch/>
        </p:blipFill>
        <p:spPr bwMode="auto">
          <a:xfrm>
            <a:off x="21265" y="1416545"/>
            <a:ext cx="3338623" cy="18582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6F67600-DE0A-488D-AD2D-8D4553E354DB}"/>
              </a:ext>
            </a:extLst>
          </p:cNvPr>
          <p:cNvSpPr txBox="1"/>
          <p:nvPr/>
        </p:nvSpPr>
        <p:spPr>
          <a:xfrm>
            <a:off x="53163" y="3382561"/>
            <a:ext cx="3423683" cy="461665"/>
          </a:xfrm>
          <a:prstGeom prst="rect">
            <a:avLst/>
          </a:prstGeom>
          <a:noFill/>
        </p:spPr>
        <p:txBody>
          <a:bodyPr wrap="square">
            <a:spAutoFit/>
          </a:bodyPr>
          <a:lstStyle/>
          <a:p>
            <a:pPr algn="ctr"/>
            <a:r>
              <a:rPr lang="ne-NP" sz="2400" b="1" dirty="0">
                <a:cs typeface="Kalimati" pitchFamily="2"/>
              </a:rPr>
              <a:t>माटो</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a:t>
            </a:r>
            <a:r>
              <a:rPr lang="ne-NP" sz="2400" b="1" dirty="0">
                <a:cs typeface="Kalimati" pitchFamily="2"/>
              </a:rPr>
              <a:t>)</a:t>
            </a:r>
            <a:endParaRPr lang="en-US" sz="2400" dirty="0"/>
          </a:p>
        </p:txBody>
      </p:sp>
      <p:sp>
        <p:nvSpPr>
          <p:cNvPr id="10" name="TextBox 9">
            <a:extLst>
              <a:ext uri="{FF2B5EF4-FFF2-40B4-BE49-F238E27FC236}">
                <a16:creationId xmlns:a16="http://schemas.microsoft.com/office/drawing/2014/main" id="{12BFD98C-CAA9-4EDB-83DF-04AB9038E7E6}"/>
              </a:ext>
            </a:extLst>
          </p:cNvPr>
          <p:cNvSpPr txBox="1"/>
          <p:nvPr/>
        </p:nvSpPr>
        <p:spPr>
          <a:xfrm>
            <a:off x="3955311" y="3336844"/>
            <a:ext cx="4104167" cy="461665"/>
          </a:xfrm>
          <a:prstGeom prst="rect">
            <a:avLst/>
          </a:prstGeom>
          <a:noFill/>
        </p:spPr>
        <p:txBody>
          <a:bodyPr wrap="square">
            <a:spAutoFit/>
          </a:bodyPr>
          <a:lstStyle/>
          <a:p>
            <a:pPr algn="ctr"/>
            <a:r>
              <a:rPr lang="ne-NP" sz="2400" b="1" dirty="0">
                <a:cs typeface="Kalimati" pitchFamily="2"/>
              </a:rPr>
              <a:t>काठको फल्याक/बाँस</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a:t>
            </a:r>
            <a:endParaRPr lang="en-US" sz="2400" dirty="0"/>
          </a:p>
        </p:txBody>
      </p:sp>
      <p:pic>
        <p:nvPicPr>
          <p:cNvPr id="1026" name="Picture 2" descr="500+ [HQ] Wood Floor Pictures | Download Free Images on Unsplash">
            <a:extLst>
              <a:ext uri="{FF2B5EF4-FFF2-40B4-BE49-F238E27FC236}">
                <a16:creationId xmlns:a16="http://schemas.microsoft.com/office/drawing/2014/main" id="{CBCE0EA2-DBB1-49B4-B3BF-AC538DC205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7963" y="1405795"/>
            <a:ext cx="3709765" cy="18506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5265D04-01B9-47B6-A7F5-18034EADC4EF}"/>
              </a:ext>
            </a:extLst>
          </p:cNvPr>
          <p:cNvSpPr txBox="1"/>
          <p:nvPr/>
        </p:nvSpPr>
        <p:spPr>
          <a:xfrm>
            <a:off x="8715156" y="3365206"/>
            <a:ext cx="3320900" cy="461665"/>
          </a:xfrm>
          <a:prstGeom prst="rect">
            <a:avLst/>
          </a:prstGeom>
          <a:noFill/>
        </p:spPr>
        <p:txBody>
          <a:bodyPr wrap="square">
            <a:spAutoFit/>
          </a:bodyPr>
          <a:lstStyle/>
          <a:p>
            <a:pPr algn="ctr"/>
            <a:r>
              <a:rPr lang="ne-NP" sz="2400" b="1" dirty="0">
                <a:cs typeface="Kalimati" pitchFamily="2"/>
              </a:rPr>
              <a:t>इँटा/ढुङ्गा (कोड </a:t>
            </a:r>
            <a:r>
              <a:rPr lang="en-US" sz="2400" b="1" dirty="0">
                <a:solidFill>
                  <a:srgbClr val="00B0F0"/>
                </a:solidFill>
                <a:cs typeface="Kalimati" pitchFamily="2"/>
              </a:rPr>
              <a:t>3</a:t>
            </a:r>
            <a:r>
              <a:rPr lang="ne-NP" sz="2400" b="1" dirty="0">
                <a:cs typeface="Kalimati" pitchFamily="2"/>
              </a:rPr>
              <a:t>)</a:t>
            </a:r>
            <a:endParaRPr lang="en-US" sz="2400" dirty="0"/>
          </a:p>
        </p:txBody>
      </p:sp>
      <p:pic>
        <p:nvPicPr>
          <p:cNvPr id="1028" name="Picture 4" descr="How to take care of a brick kitchen floor - The Washington Post">
            <a:extLst>
              <a:ext uri="{FF2B5EF4-FFF2-40B4-BE49-F238E27FC236}">
                <a16:creationId xmlns:a16="http://schemas.microsoft.com/office/drawing/2014/main" id="{DBA0633E-9EFE-4000-B76E-42DEB6DF1E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9331" y="1405796"/>
            <a:ext cx="3220448" cy="185828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898D180-5F93-4898-B24F-EFFBAC05FB7F}"/>
              </a:ext>
            </a:extLst>
          </p:cNvPr>
          <p:cNvSpPr txBox="1"/>
          <p:nvPr/>
        </p:nvSpPr>
        <p:spPr>
          <a:xfrm>
            <a:off x="21265" y="6315522"/>
            <a:ext cx="3561907" cy="461665"/>
          </a:xfrm>
          <a:prstGeom prst="rect">
            <a:avLst/>
          </a:prstGeom>
          <a:noFill/>
        </p:spPr>
        <p:txBody>
          <a:bodyPr wrap="square">
            <a:spAutoFit/>
          </a:bodyPr>
          <a:lstStyle/>
          <a:p>
            <a:pPr algn="ctr"/>
            <a:r>
              <a:rPr lang="ne-NP" sz="2400" b="1" dirty="0">
                <a:cs typeface="Kalimati" pitchFamily="2"/>
              </a:rPr>
              <a:t>सेरामिक टायल</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4</a:t>
            </a:r>
            <a:r>
              <a:rPr lang="ne-NP" sz="2400" b="1" dirty="0">
                <a:cs typeface="Kalimati" pitchFamily="2"/>
              </a:rPr>
              <a:t>)</a:t>
            </a:r>
            <a:endParaRPr lang="en-US" sz="2400" dirty="0"/>
          </a:p>
        </p:txBody>
      </p:sp>
      <p:pic>
        <p:nvPicPr>
          <p:cNvPr id="1030" name="Picture 6" descr="The Latest Trends in Ceramic Floor Tiles">
            <a:extLst>
              <a:ext uri="{FF2B5EF4-FFF2-40B4-BE49-F238E27FC236}">
                <a16:creationId xmlns:a16="http://schemas.microsoft.com/office/drawing/2014/main" id="{54BD7EBF-0EEE-4440-A527-489E1DB045A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524" y="4138657"/>
            <a:ext cx="2912103" cy="20346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18507B2-7C72-484A-A28A-2B87FEE56B49}"/>
              </a:ext>
            </a:extLst>
          </p:cNvPr>
          <p:cNvSpPr txBox="1"/>
          <p:nvPr/>
        </p:nvSpPr>
        <p:spPr>
          <a:xfrm>
            <a:off x="3778906" y="6301297"/>
            <a:ext cx="3705444" cy="461665"/>
          </a:xfrm>
          <a:prstGeom prst="rect">
            <a:avLst/>
          </a:prstGeom>
          <a:noFill/>
        </p:spPr>
        <p:txBody>
          <a:bodyPr wrap="square">
            <a:spAutoFit/>
          </a:bodyPr>
          <a:lstStyle/>
          <a:p>
            <a:pPr algn="ctr"/>
            <a:r>
              <a:rPr lang="ne-NP" sz="2400" b="1" dirty="0">
                <a:cs typeface="Kalimati" pitchFamily="2"/>
              </a:rPr>
              <a:t>सिमेन्ट ढलान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5</a:t>
            </a:r>
            <a:r>
              <a:rPr lang="ne-NP" sz="2400" b="1" dirty="0">
                <a:cs typeface="Kalimati" pitchFamily="2"/>
              </a:rPr>
              <a:t>)</a:t>
            </a:r>
            <a:endParaRPr lang="en-US" sz="2400" dirty="0"/>
          </a:p>
        </p:txBody>
      </p:sp>
      <p:pic>
        <p:nvPicPr>
          <p:cNvPr id="1032" name="Picture 8" descr="How to easily resurface a concrete floor | Watco - YouTube">
            <a:extLst>
              <a:ext uri="{FF2B5EF4-FFF2-40B4-BE49-F238E27FC236}">
                <a16:creationId xmlns:a16="http://schemas.microsoft.com/office/drawing/2014/main" id="{AD5EBB06-7EEC-42A3-A72B-D4A2AA9734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67963" y="4138657"/>
            <a:ext cx="3228226" cy="203465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B85383E-71D0-4A35-B67C-90E3E711C0FE}"/>
              </a:ext>
            </a:extLst>
          </p:cNvPr>
          <p:cNvSpPr txBox="1"/>
          <p:nvPr/>
        </p:nvSpPr>
        <p:spPr>
          <a:xfrm>
            <a:off x="7591923" y="4338252"/>
            <a:ext cx="4444133" cy="2262158"/>
          </a:xfrm>
          <a:prstGeom prst="rect">
            <a:avLst/>
          </a:prstGeom>
          <a:noFill/>
        </p:spPr>
        <p:txBody>
          <a:bodyPr wrap="square">
            <a:spAutoFit/>
          </a:bodyPr>
          <a:lstStyle/>
          <a:p>
            <a:pPr marL="172754" lvl="1" algn="just">
              <a:lnSpc>
                <a:spcPct val="150000"/>
              </a:lnSpc>
              <a:spcAft>
                <a:spcPts val="600"/>
              </a:spcAft>
            </a:pPr>
            <a:r>
              <a:rPr lang="ne-NP" sz="2400" b="1" dirty="0">
                <a:cs typeface="Kalimati" pitchFamily="2"/>
              </a:rPr>
              <a:t>अन्य</a:t>
            </a:r>
            <a:r>
              <a:rPr lang="en-US" sz="2400" b="1" dirty="0">
                <a:cs typeface="Kalimati" pitchFamily="2"/>
              </a:rPr>
              <a:t> </a:t>
            </a:r>
            <a:r>
              <a:rPr lang="ne-NP" sz="2400" b="1" dirty="0">
                <a:cs typeface="Kalimati" pitchFamily="2"/>
              </a:rPr>
              <a:t>(कोड </a:t>
            </a:r>
            <a:r>
              <a:rPr lang="en-US" sz="2400" b="1" dirty="0">
                <a:cs typeface="Kalimati" pitchFamily="2"/>
              </a:rPr>
              <a:t>6</a:t>
            </a:r>
            <a:r>
              <a:rPr lang="ne-NP" sz="2400" b="1" dirty="0">
                <a:cs typeface="Kalimati" pitchFamily="2"/>
              </a:rPr>
              <a:t>)</a:t>
            </a:r>
            <a:r>
              <a:rPr lang="en-US" sz="2400" b="1" dirty="0">
                <a:cs typeface="Kalimati" pitchFamily="2"/>
              </a:rPr>
              <a:t>: </a:t>
            </a:r>
            <a:r>
              <a:rPr lang="ne-NP" sz="2400" dirty="0">
                <a:cs typeface="Kalimati" pitchFamily="2"/>
              </a:rPr>
              <a:t>घरको भुईंमा माथि उल्लेख गरिएका बाहेक अन्य सामग्री प्रयोग गरिएको रहेछ भने </a:t>
            </a:r>
            <a:r>
              <a:rPr lang="ne-NP" sz="2400" b="1" dirty="0">
                <a:cs typeface="Kalimati" pitchFamily="2"/>
              </a:rPr>
              <a:t>कोड </a:t>
            </a:r>
            <a:r>
              <a:rPr lang="en-US" sz="2400" b="1" dirty="0">
                <a:solidFill>
                  <a:srgbClr val="00B0F0"/>
                </a:solidFill>
                <a:cs typeface="Kalimati" pitchFamily="2"/>
              </a:rPr>
              <a:t>6</a:t>
            </a:r>
            <a:r>
              <a:rPr lang="en-US" sz="2400" b="1" dirty="0">
                <a:cs typeface="Kalimati" pitchFamily="2"/>
              </a:rPr>
              <a:t> </a:t>
            </a:r>
            <a:r>
              <a:rPr lang="ne-NP" sz="2400" dirty="0">
                <a:cs typeface="Kalimati" pitchFamily="2"/>
              </a:rPr>
              <a:t>लेख्नु पर्दछ ।</a:t>
            </a:r>
          </a:p>
        </p:txBody>
      </p:sp>
    </p:spTree>
    <p:extLst>
      <p:ext uri="{BB962C8B-B14F-4D97-AF65-F5344CB8AC3E}">
        <p14:creationId xmlns:p14="http://schemas.microsoft.com/office/powerpoint/2010/main" val="2098494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45581" y="833541"/>
            <a:ext cx="87829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६ तपाईंको परिवारको खानेपानीको मुख्य स्रोत कुन हो ?</a:t>
            </a:r>
          </a:p>
        </p:txBody>
      </p:sp>
      <p:sp>
        <p:nvSpPr>
          <p:cNvPr id="4" name="TextBox 3"/>
          <p:cNvSpPr txBox="1"/>
          <p:nvPr/>
        </p:nvSpPr>
        <p:spPr>
          <a:xfrm>
            <a:off x="59803" y="1648749"/>
            <a:ext cx="8180430" cy="4939814"/>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परिवारको खानेपानीको मुख्य स्रोत भन्नाले परिवारले खाना पकाउन र पिउनको लागि पानी ल्याउने गरेको स्रोतलाई जनाउँदछ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स्रोत जनाउँदा खाना पकाउन र पिउने पानी धेरैजसो कुन स्रोतबाट ल्याउने गरेको छ, त्यही स्रोतलाई जनाउनुपर्दछ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कुनै घरमा खाना बनाउन र पिउनको लागि अलग अलग स्रोतको पानी प्रयोग गरेको भए बढी परिमाणमा प्रयोग भएको पानीको स्रोत उल्लेख </a:t>
            </a:r>
            <a:r>
              <a:rPr lang="ne-NP" sz="2400">
                <a:cs typeface="Kalimati" pitchFamily="2"/>
              </a:rPr>
              <a:t>गर्नुपर्दछ</a:t>
            </a:r>
            <a:r>
              <a:rPr lang="en-US" sz="2400">
                <a:cs typeface="Kalimati" pitchFamily="2"/>
              </a:rPr>
              <a:t> </a:t>
            </a:r>
            <a:r>
              <a:rPr lang="ne-NP" sz="2400">
                <a:cs typeface="Kalimati" pitchFamily="2"/>
              </a:rPr>
              <a:t>।</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खाना पकाउन र पिउन बाहेक अन्य प्रयोजनको लागि प्रयोग गरेको पानीको स्रोत यहाँ उल्लेख गर्नु हँदैन ।</a:t>
            </a:r>
          </a:p>
        </p:txBody>
      </p:sp>
      <p:pic>
        <p:nvPicPr>
          <p:cNvPr id="5" name="Picture 3" descr="C:\Users\KAN\Downloads\download (5).png"/>
          <p:cNvPicPr>
            <a:picLocks noChangeAspect="1" noChangeArrowheads="1"/>
          </p:cNvPicPr>
          <p:nvPr/>
        </p:nvPicPr>
        <p:blipFill>
          <a:blip r:embed="rId2"/>
          <a:srcRect l="41333" t="20000" r="42667" b="19000"/>
          <a:stretch>
            <a:fillRect/>
          </a:stretch>
        </p:blipFill>
        <p:spPr bwMode="auto">
          <a:xfrm>
            <a:off x="10586926" y="717999"/>
            <a:ext cx="1506512" cy="2790740"/>
          </a:xfrm>
          <a:prstGeom prst="rect">
            <a:avLst/>
          </a:prstGeom>
          <a:noFill/>
        </p:spPr>
      </p:pic>
      <p:sp>
        <p:nvSpPr>
          <p:cNvPr id="6" name="Slide Number Placeholder 19"/>
          <p:cNvSpPr txBox="1">
            <a:spLocks/>
          </p:cNvSpPr>
          <p:nvPr/>
        </p:nvSpPr>
        <p:spPr>
          <a:xfrm>
            <a:off x="11685182" y="6485863"/>
            <a:ext cx="520950" cy="3615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8" name="Picture 7">
            <a:extLst>
              <a:ext uri="{FF2B5EF4-FFF2-40B4-BE49-F238E27FC236}">
                <a16:creationId xmlns:a16="http://schemas.microsoft.com/office/drawing/2014/main" id="{4CBE93CE-E6E8-49CC-8BDB-9ABA8A6FEA61}"/>
              </a:ext>
            </a:extLst>
          </p:cNvPr>
          <p:cNvPicPr>
            <a:picLocks noChangeAspect="1"/>
          </p:cNvPicPr>
          <p:nvPr/>
        </p:nvPicPr>
        <p:blipFill rotWithShape="1">
          <a:blip r:embed="rId3"/>
          <a:srcRect l="11685" t="48682" r="62762" b="26922"/>
          <a:stretch/>
        </p:blipFill>
        <p:spPr>
          <a:xfrm>
            <a:off x="8396288" y="3422676"/>
            <a:ext cx="3795712" cy="2829272"/>
          </a:xfrm>
          <a:prstGeom prst="rect">
            <a:avLst/>
          </a:prstGeom>
        </p:spPr>
      </p:pic>
    </p:spTree>
    <p:extLst>
      <p:ext uri="{BB962C8B-B14F-4D97-AF65-F5344CB8AC3E}">
        <p14:creationId xmlns:p14="http://schemas.microsoft.com/office/powerpoint/2010/main" val="208173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26342" y="1648746"/>
            <a:ext cx="11120497" cy="4755148"/>
          </a:xfrm>
          <a:prstGeom prst="rect">
            <a:avLst/>
          </a:prstGeom>
        </p:spPr>
        <p:txBody>
          <a:bodyPr wrap="square" lIns="0" tIns="0" rIns="0" bIns="0" rtlCol="0" anchor="t">
            <a:spAutoFit/>
          </a:bodyPr>
          <a:lstStyle/>
          <a:p>
            <a:pPr marL="172754" lvl="1">
              <a:spcAft>
                <a:spcPts val="600"/>
              </a:spcAft>
            </a:pPr>
            <a:r>
              <a:rPr lang="ne-NP" sz="2400" dirty="0">
                <a:cs typeface="Kalimati" pitchFamily="2"/>
              </a:rPr>
              <a:t>खाना पकाउन वा पिउनको लागि मुख्यरूपमाः</a:t>
            </a:r>
            <a:endParaRPr lang="en-US" sz="2400" dirty="0">
              <a:cs typeface="Kalimati" pitchFamily="2"/>
            </a:endParaRPr>
          </a:p>
          <a:p>
            <a:pPr marL="345509" lvl="1" indent="-172755">
              <a:spcAft>
                <a:spcPts val="600"/>
              </a:spcAft>
              <a:buFont typeface="Arial"/>
              <a:buChar char="•"/>
            </a:pPr>
            <a:r>
              <a:rPr lang="ne-NP" sz="2400" dirty="0">
                <a:cs typeface="Kalimati" pitchFamily="2"/>
              </a:rPr>
              <a:t>धारा वा पाइप घरपरिसर भित्र नै प्रयोग गरिएको छ भने कोड </a:t>
            </a:r>
            <a:r>
              <a:rPr lang="en-US" sz="2400" b="1" dirty="0">
                <a:solidFill>
                  <a:srgbClr val="00B0F0"/>
                </a:solidFill>
                <a:cs typeface="Kalimati" pitchFamily="2"/>
              </a:rPr>
              <a:t>1</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धारा वा पाइप घरपरिसर बाहिर प्रयोग गरिएको छ भने कोड </a:t>
            </a:r>
            <a:r>
              <a:rPr lang="en-US" sz="2400" b="1" dirty="0">
                <a:solidFill>
                  <a:srgbClr val="00B0F0"/>
                </a:solidFill>
                <a:cs typeface="Kalimati" pitchFamily="2"/>
              </a:rPr>
              <a:t>2</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ट्युबवेल वा हातेपम्पको प्रयोग गरिएको छ भने कोड </a:t>
            </a:r>
            <a:r>
              <a:rPr lang="en-US" sz="2400" b="1" dirty="0">
                <a:solidFill>
                  <a:srgbClr val="00B0F0"/>
                </a:solidFill>
                <a:cs typeface="Kalimati" pitchFamily="2"/>
              </a:rPr>
              <a:t>3</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ढाकिएको इनार वा ढाकिएको कुवाको पानी प्रयोग गरिएको छ भने कोड </a:t>
            </a:r>
            <a:r>
              <a:rPr lang="en-US" sz="2400" b="1" dirty="0">
                <a:solidFill>
                  <a:srgbClr val="00B0F0"/>
                </a:solidFill>
                <a:cs typeface="Kalimati" pitchFamily="2"/>
              </a:rPr>
              <a:t>4</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खुला इनार वा कुवाको पानी प्रयोग गरिएको छ भने कोड </a:t>
            </a:r>
            <a:r>
              <a:rPr lang="en-US" sz="2400" b="1" dirty="0">
                <a:solidFill>
                  <a:srgbClr val="00B0F0"/>
                </a:solidFill>
                <a:cs typeface="Kalimati" pitchFamily="2"/>
              </a:rPr>
              <a:t>5</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मूल धाराको पानी प्रयोग गरिएको छ भने कोड </a:t>
            </a:r>
            <a:r>
              <a:rPr lang="en-US" sz="2400" b="1" dirty="0">
                <a:solidFill>
                  <a:srgbClr val="00B0F0"/>
                </a:solidFill>
                <a:cs typeface="Kalimati" pitchFamily="2"/>
              </a:rPr>
              <a:t>6</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नदी वा खोलाको पानी प्रयोग गरिएको छ भने कोड </a:t>
            </a:r>
            <a:r>
              <a:rPr lang="en-US" sz="2400" b="1" dirty="0">
                <a:solidFill>
                  <a:srgbClr val="00B0F0"/>
                </a:solidFill>
                <a:cs typeface="Kalimati" pitchFamily="2"/>
              </a:rPr>
              <a:t>7</a:t>
            </a:r>
            <a:r>
              <a:rPr lang="ne-NP" sz="2400" dirty="0">
                <a:cs typeface="Kalimati" pitchFamily="2"/>
              </a:rPr>
              <a:t> लेख्नुपर्दछ, </a:t>
            </a:r>
          </a:p>
          <a:p>
            <a:pPr marL="345509" lvl="1" indent="-172755">
              <a:spcAft>
                <a:spcPts val="600"/>
              </a:spcAft>
              <a:buFont typeface="Arial"/>
              <a:buChar char="•"/>
            </a:pPr>
            <a:r>
              <a:rPr lang="ne-NP" sz="2400" dirty="0">
                <a:cs typeface="Kalimati" pitchFamily="2"/>
              </a:rPr>
              <a:t>जार वा बोतलको पानी प्रयोग गरिएको छ भने कोड </a:t>
            </a:r>
            <a:r>
              <a:rPr lang="en-US" sz="2400" b="1" dirty="0">
                <a:solidFill>
                  <a:srgbClr val="00B0F0"/>
                </a:solidFill>
                <a:cs typeface="Kalimati" pitchFamily="2"/>
              </a:rPr>
              <a:t>8</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माथि उल्लेख गरिएका बाहेक अन्य श्रोत जस्तैः तलाउ, पोखरी वा ट्याङ्करको पानी आदि प्रयोग गरिएको छ भने कोड </a:t>
            </a:r>
            <a:r>
              <a:rPr lang="en-US" sz="2400" b="1" dirty="0">
                <a:solidFill>
                  <a:srgbClr val="00B0F0"/>
                </a:solidFill>
                <a:cs typeface="Kalimati" pitchFamily="2"/>
              </a:rPr>
              <a:t>9</a:t>
            </a:r>
            <a:r>
              <a:rPr lang="ne-NP" sz="2400" dirty="0">
                <a:cs typeface="Kalimati" pitchFamily="2"/>
              </a:rPr>
              <a:t> लेख्नुपर्दछ ।</a:t>
            </a:r>
          </a:p>
        </p:txBody>
      </p:sp>
      <p:sp>
        <p:nvSpPr>
          <p:cNvPr id="5" name="TextBox 4"/>
          <p:cNvSpPr txBox="1"/>
          <p:nvPr/>
        </p:nvSpPr>
        <p:spPr>
          <a:xfrm>
            <a:off x="3524250" y="856486"/>
            <a:ext cx="51435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पानीका श्रोत सम्बन्धी कोडहरु </a:t>
            </a:r>
          </a:p>
        </p:txBody>
      </p:sp>
      <p:sp>
        <p:nvSpPr>
          <p:cNvPr id="6" name="Slide Number Placeholder 19"/>
          <p:cNvSpPr txBox="1">
            <a:spLocks/>
          </p:cNvSpPr>
          <p:nvPr/>
        </p:nvSpPr>
        <p:spPr>
          <a:xfrm>
            <a:off x="11653290" y="6425757"/>
            <a:ext cx="53158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spTree>
    <p:extLst>
      <p:ext uri="{BB962C8B-B14F-4D97-AF65-F5344CB8AC3E}">
        <p14:creationId xmlns:p14="http://schemas.microsoft.com/office/powerpoint/2010/main" val="1288196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572294" y="2364659"/>
            <a:ext cx="6474394" cy="3600986"/>
          </a:xfrm>
          <a:prstGeom prst="rect">
            <a:avLst/>
          </a:prstGeom>
        </p:spPr>
        <p:txBody>
          <a:bodyPr wrap="square" lIns="0" tIns="0" rIns="0" bIns="0" rtlCol="0" anchor="t">
            <a:spAutoFit/>
          </a:bodyPr>
          <a:lstStyle/>
          <a:p>
            <a:pPr marL="345509" lvl="1" indent="-172755" algn="just">
              <a:lnSpc>
                <a:spcPct val="200000"/>
              </a:lnSpc>
              <a:buFont typeface="Arial"/>
              <a:buChar char="•"/>
            </a:pPr>
            <a:r>
              <a:rPr lang="ne-NP" sz="2400" dirty="0">
                <a:cs typeface="Kalimati" pitchFamily="2"/>
              </a:rPr>
              <a:t>परिवारले खाना पकाउन विभिन्न प्रकारका इन्धनहरु प्रयोग गर्ने गरेको हुनसक्दछ ।</a:t>
            </a:r>
          </a:p>
          <a:p>
            <a:pPr marL="345509" lvl="1" indent="-172755" algn="just">
              <a:lnSpc>
                <a:spcPct val="200000"/>
              </a:lnSpc>
              <a:buFont typeface="Arial"/>
              <a:buChar char="•"/>
            </a:pPr>
            <a:r>
              <a:rPr lang="ne-NP" sz="2400" dirty="0">
                <a:cs typeface="Kalimati" pitchFamily="2"/>
              </a:rPr>
              <a:t>परिवारका लागि खाना पकाउन कुन इन्धन प्रयोग गरिएको छ सोधी धेरैजसो प्रयोग गर्ने गरेको इन्धनको कोड लेख्नुपर्दछ ।</a:t>
            </a:r>
          </a:p>
        </p:txBody>
      </p:sp>
      <p:sp>
        <p:nvSpPr>
          <p:cNvPr id="5" name="TextBox 4"/>
          <p:cNvSpPr txBox="1"/>
          <p:nvPr/>
        </p:nvSpPr>
        <p:spPr>
          <a:xfrm>
            <a:off x="42529" y="795094"/>
            <a:ext cx="12117572" cy="861774"/>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७ तपाईंको परिवारमा खाना पकाउन अक्सर (मुख्य रुपमा) कुन इन्धन प्रयोग गर्नुहुन्छ ?  </a:t>
            </a:r>
          </a:p>
        </p:txBody>
      </p:sp>
      <p:sp>
        <p:nvSpPr>
          <p:cNvPr id="6" name="Slide Number Placeholder 19"/>
          <p:cNvSpPr txBox="1">
            <a:spLocks/>
          </p:cNvSpPr>
          <p:nvPr/>
        </p:nvSpPr>
        <p:spPr>
          <a:xfrm>
            <a:off x="11695822" y="6517761"/>
            <a:ext cx="489052" cy="33590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grpSp>
        <p:nvGrpSpPr>
          <p:cNvPr id="12" name="Group 11">
            <a:extLst>
              <a:ext uri="{FF2B5EF4-FFF2-40B4-BE49-F238E27FC236}">
                <a16:creationId xmlns:a16="http://schemas.microsoft.com/office/drawing/2014/main" id="{6A8EE711-CE5C-40E2-BFDA-149AB65C63EC}"/>
              </a:ext>
            </a:extLst>
          </p:cNvPr>
          <p:cNvGrpSpPr/>
          <p:nvPr/>
        </p:nvGrpSpPr>
        <p:grpSpPr>
          <a:xfrm>
            <a:off x="42529" y="1656868"/>
            <a:ext cx="5363945" cy="4949217"/>
            <a:chOff x="42529" y="1656868"/>
            <a:chExt cx="5363945" cy="4949217"/>
          </a:xfrm>
        </p:grpSpPr>
        <p:pic>
          <p:nvPicPr>
            <p:cNvPr id="8" name="Picture 7">
              <a:extLst>
                <a:ext uri="{FF2B5EF4-FFF2-40B4-BE49-F238E27FC236}">
                  <a16:creationId xmlns:a16="http://schemas.microsoft.com/office/drawing/2014/main" id="{849FCBC3-DA2C-42F5-9735-B316928573FD}"/>
                </a:ext>
              </a:extLst>
            </p:cNvPr>
            <p:cNvPicPr>
              <a:picLocks noChangeAspect="1"/>
            </p:cNvPicPr>
            <p:nvPr/>
          </p:nvPicPr>
          <p:blipFill rotWithShape="1">
            <a:blip r:embed="rId3"/>
            <a:srcRect l="36679" t="50000" r="42180" b="26977"/>
            <a:stretch/>
          </p:blipFill>
          <p:spPr>
            <a:xfrm>
              <a:off x="42529" y="3968345"/>
              <a:ext cx="4061642" cy="2488018"/>
            </a:xfrm>
            <a:prstGeom prst="rect">
              <a:avLst/>
            </a:prstGeom>
          </p:spPr>
        </p:pic>
        <p:pic>
          <p:nvPicPr>
            <p:cNvPr id="9" name="Picture 5" descr="C:\Users\KAN\Downloads\gas-bottle-vector-clipart_800.png">
              <a:extLst>
                <a:ext uri="{FF2B5EF4-FFF2-40B4-BE49-F238E27FC236}">
                  <a16:creationId xmlns:a16="http://schemas.microsoft.com/office/drawing/2014/main" id="{06922535-CD13-4D56-B690-5856F0613AEE}"/>
                </a:ext>
              </a:extLst>
            </p:cNvPr>
            <p:cNvPicPr>
              <a:picLocks noChangeAspect="1" noChangeArrowheads="1"/>
            </p:cNvPicPr>
            <p:nvPr/>
          </p:nvPicPr>
          <p:blipFill>
            <a:blip r:embed="rId4"/>
            <a:srcRect/>
            <a:stretch>
              <a:fillRect/>
            </a:stretch>
          </p:blipFill>
          <p:spPr bwMode="auto">
            <a:xfrm>
              <a:off x="2042284" y="1656868"/>
              <a:ext cx="1125396" cy="2221670"/>
            </a:xfrm>
            <a:prstGeom prst="rect">
              <a:avLst/>
            </a:prstGeom>
            <a:noFill/>
          </p:spPr>
        </p:pic>
        <p:sp>
          <p:nvSpPr>
            <p:cNvPr id="10" name="Arrow: Curved Left 9">
              <a:extLst>
                <a:ext uri="{FF2B5EF4-FFF2-40B4-BE49-F238E27FC236}">
                  <a16:creationId xmlns:a16="http://schemas.microsoft.com/office/drawing/2014/main" id="{CEF23D35-691C-4E6F-B9AD-1FE69FF69B30}"/>
                </a:ext>
              </a:extLst>
            </p:cNvPr>
            <p:cNvSpPr/>
            <p:nvPr/>
          </p:nvSpPr>
          <p:spPr>
            <a:xfrm rot="21313285">
              <a:off x="3725306" y="2613073"/>
              <a:ext cx="1681168" cy="39930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a:extLst>
                <a:ext uri="{FF2B5EF4-FFF2-40B4-BE49-F238E27FC236}">
                  <a16:creationId xmlns:a16="http://schemas.microsoft.com/office/drawing/2014/main" id="{1FB0EDE7-B7AE-4D35-9136-9CEAE1912819}"/>
                </a:ext>
              </a:extLst>
            </p:cNvPr>
            <p:cNvSpPr txBox="1"/>
            <p:nvPr/>
          </p:nvSpPr>
          <p:spPr>
            <a:xfrm>
              <a:off x="3474425" y="5965645"/>
              <a:ext cx="374561" cy="461665"/>
            </a:xfrm>
            <a:prstGeom prst="rect">
              <a:avLst/>
            </a:prstGeom>
            <a:noFill/>
          </p:spPr>
          <p:txBody>
            <a:bodyPr wrap="square" rtlCol="0">
              <a:spAutoFit/>
            </a:bodyPr>
            <a:lstStyle/>
            <a:p>
              <a:r>
                <a:rPr lang="en-US" sz="2400" dirty="0">
                  <a:solidFill>
                    <a:srgbClr val="00B0F0"/>
                  </a:solidFill>
                </a:rPr>
                <a:t>2</a:t>
              </a:r>
            </a:p>
          </p:txBody>
        </p:sp>
      </p:grpSp>
    </p:spTree>
    <p:extLst>
      <p:ext uri="{BB962C8B-B14F-4D97-AF65-F5344CB8AC3E}">
        <p14:creationId xmlns:p14="http://schemas.microsoft.com/office/powerpoint/2010/main" val="1435950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529" y="795094"/>
            <a:ext cx="12117572"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खाना पकाउने इन्धन सम्बन्धी कोडहरू  </a:t>
            </a:r>
          </a:p>
        </p:txBody>
      </p:sp>
      <p:sp>
        <p:nvSpPr>
          <p:cNvPr id="6" name="Slide Number Placeholder 19"/>
          <p:cNvSpPr txBox="1">
            <a:spLocks/>
          </p:cNvSpPr>
          <p:nvPr/>
        </p:nvSpPr>
        <p:spPr>
          <a:xfrm>
            <a:off x="11610758" y="6404497"/>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2050" name="Picture 2" descr="cooking using firewood by Pansfun Images - Kitchen, Fire - Stocksy United">
            <a:extLst>
              <a:ext uri="{FF2B5EF4-FFF2-40B4-BE49-F238E27FC236}">
                <a16:creationId xmlns:a16="http://schemas.microsoft.com/office/drawing/2014/main" id="{1D5B340D-6C30-4DA3-8141-9A8C61985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9" y="1376181"/>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wer to the kitchen: Govt to promote electricity as cooking fuel - The  Financial Express">
            <a:extLst>
              <a:ext uri="{FF2B5EF4-FFF2-40B4-BE49-F238E27FC236}">
                <a16:creationId xmlns:a16="http://schemas.microsoft.com/office/drawing/2014/main" id="{67DEB79B-FC8D-4CE6-B498-1BE17D6E5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2164" y="1376181"/>
            <a:ext cx="2804006"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a:extLst>
              <a:ext uri="{FF2B5EF4-FFF2-40B4-BE49-F238E27FC236}">
                <a16:creationId xmlns:a16="http://schemas.microsoft.com/office/drawing/2014/main" id="{0D2F46D9-A193-49B8-8400-8C8CF17AD5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2414" y="1376181"/>
            <a:ext cx="3155138" cy="1839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ogas Plants Increase Health of 7500 Families">
            <a:extLst>
              <a:ext uri="{FF2B5EF4-FFF2-40B4-BE49-F238E27FC236}">
                <a16:creationId xmlns:a16="http://schemas.microsoft.com/office/drawing/2014/main" id="{6048199F-AC9C-459A-8D58-89D8E66C627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29" y="3921746"/>
            <a:ext cx="3617125" cy="214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oking With (Bio)Gas | Magazine Articles | WWF">
            <a:extLst>
              <a:ext uri="{FF2B5EF4-FFF2-40B4-BE49-F238E27FC236}">
                <a16:creationId xmlns:a16="http://schemas.microsoft.com/office/drawing/2014/main" id="{1279BA4B-FC6F-4D03-825D-D42643D95F1B}"/>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32"/>
                    </a14:imgEffect>
                    <a14:imgEffect>
                      <a14:saturation sat="0"/>
                    </a14:imgEffect>
                  </a14:imgLayer>
                </a14:imgProps>
              </a:ext>
              <a:ext uri="{28A0092B-C50C-407E-A947-70E740481C1C}">
                <a14:useLocalDpi xmlns:a14="http://schemas.microsoft.com/office/drawing/2010/main" val="0"/>
              </a:ext>
            </a:extLst>
          </a:blip>
          <a:srcRect r="24693"/>
          <a:stretch/>
        </p:blipFill>
        <p:spPr bwMode="auto">
          <a:xfrm>
            <a:off x="63794" y="3906495"/>
            <a:ext cx="1031359" cy="1027160"/>
          </a:xfrm>
          <a:prstGeom prst="rect">
            <a:avLst/>
          </a:prstGeom>
          <a:solidFill>
            <a:srgbClr val="FFFFFF"/>
          </a:solidFill>
        </p:spPr>
      </p:pic>
      <p:pic>
        <p:nvPicPr>
          <p:cNvPr id="1032" name="Picture 8" descr="Prepping 101: Cooking With Diesel/Home Heating Oil/Kerosene - GunsAmerica  Digest">
            <a:extLst>
              <a:ext uri="{FF2B5EF4-FFF2-40B4-BE49-F238E27FC236}">
                <a16:creationId xmlns:a16="http://schemas.microsoft.com/office/drawing/2014/main" id="{FD2760B7-FC6F-4B0F-9697-0722800456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6422" y="3934226"/>
            <a:ext cx="3198834" cy="21286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228C005-6A3F-4D6B-8BA1-74FBC6CD9A88}"/>
              </a:ext>
            </a:extLst>
          </p:cNvPr>
          <p:cNvSpPr txBox="1"/>
          <p:nvPr/>
        </p:nvSpPr>
        <p:spPr>
          <a:xfrm>
            <a:off x="0" y="3173761"/>
            <a:ext cx="2661904" cy="646331"/>
          </a:xfrm>
          <a:prstGeom prst="rect">
            <a:avLst/>
          </a:prstGeom>
          <a:noFill/>
        </p:spPr>
        <p:txBody>
          <a:bodyPr wrap="square">
            <a:spAutoFit/>
          </a:bodyPr>
          <a:lstStyle/>
          <a:p>
            <a:pPr algn="ctr"/>
            <a:r>
              <a:rPr lang="ne-NP" sz="1800" dirty="0">
                <a:cs typeface="Kalimati" pitchFamily="2"/>
              </a:rPr>
              <a:t>काठ वा दाउरा प्रयोग </a:t>
            </a:r>
            <a:endParaRPr lang="en-US" sz="1800" dirty="0">
              <a:cs typeface="Kalimati" pitchFamily="2"/>
            </a:endParaRPr>
          </a:p>
          <a:p>
            <a:pPr algn="ctr"/>
            <a:r>
              <a:rPr lang="ne-NP" sz="1800" dirty="0">
                <a:cs typeface="Kalimati" pitchFamily="2"/>
              </a:rPr>
              <a:t>गरेको भए कोड </a:t>
            </a:r>
            <a:r>
              <a:rPr lang="en-US" sz="1800" b="1" dirty="0">
                <a:solidFill>
                  <a:srgbClr val="00B0F0"/>
                </a:solidFill>
                <a:cs typeface="Kalimati" pitchFamily="2"/>
              </a:rPr>
              <a:t>1</a:t>
            </a:r>
            <a:endParaRPr lang="en-US" dirty="0"/>
          </a:p>
        </p:txBody>
      </p:sp>
      <p:sp>
        <p:nvSpPr>
          <p:cNvPr id="15" name="TextBox 14">
            <a:extLst>
              <a:ext uri="{FF2B5EF4-FFF2-40B4-BE49-F238E27FC236}">
                <a16:creationId xmlns:a16="http://schemas.microsoft.com/office/drawing/2014/main" id="{D5AE7F54-A9C9-4298-8A03-1D296EC7B627}"/>
              </a:ext>
            </a:extLst>
          </p:cNvPr>
          <p:cNvSpPr txBox="1"/>
          <p:nvPr/>
        </p:nvSpPr>
        <p:spPr>
          <a:xfrm>
            <a:off x="2696238" y="3175213"/>
            <a:ext cx="2685632" cy="646331"/>
          </a:xfrm>
          <a:prstGeom prst="rect">
            <a:avLst/>
          </a:prstGeom>
          <a:noFill/>
        </p:spPr>
        <p:txBody>
          <a:bodyPr wrap="square">
            <a:spAutoFit/>
          </a:bodyPr>
          <a:lstStyle/>
          <a:p>
            <a:pPr algn="ctr"/>
            <a:r>
              <a:rPr lang="ne-NP" sz="1800" dirty="0">
                <a:cs typeface="Kalimati" pitchFamily="2"/>
              </a:rPr>
              <a:t>एल.पी.ग्याँस प्रयोग गरेको भए कोड </a:t>
            </a:r>
            <a:r>
              <a:rPr lang="en-US" sz="1800" b="1" dirty="0">
                <a:solidFill>
                  <a:srgbClr val="00B0F0"/>
                </a:solidFill>
                <a:cs typeface="Kalimati" pitchFamily="2"/>
              </a:rPr>
              <a:t>2</a:t>
            </a:r>
            <a:endParaRPr lang="en-US" dirty="0"/>
          </a:p>
        </p:txBody>
      </p:sp>
      <p:pic>
        <p:nvPicPr>
          <p:cNvPr id="1034" name="Picture 10" descr="Cgas 13Kg (Cylinder+Gas+Regulator+2Mtr Hose Pipe+Elekta Gas Stove With 2  Burner) – Toleyah Online Store">
            <a:extLst>
              <a:ext uri="{FF2B5EF4-FFF2-40B4-BE49-F238E27FC236}">
                <a16:creationId xmlns:a16="http://schemas.microsoft.com/office/drawing/2014/main" id="{86C553E4-F016-4829-BCB3-4F9B548DD5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3939" y="1376181"/>
            <a:ext cx="2804006" cy="169737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134A9B3-A989-43DE-9CA7-AA208426FABA}"/>
              </a:ext>
            </a:extLst>
          </p:cNvPr>
          <p:cNvSpPr txBox="1"/>
          <p:nvPr/>
        </p:nvSpPr>
        <p:spPr>
          <a:xfrm>
            <a:off x="5971058" y="3203576"/>
            <a:ext cx="2366528" cy="646331"/>
          </a:xfrm>
          <a:prstGeom prst="rect">
            <a:avLst/>
          </a:prstGeom>
          <a:noFill/>
        </p:spPr>
        <p:txBody>
          <a:bodyPr wrap="square">
            <a:spAutoFit/>
          </a:bodyPr>
          <a:lstStyle/>
          <a:p>
            <a:pPr algn="ctr"/>
            <a:r>
              <a:rPr lang="ne-NP" sz="1800" dirty="0">
                <a:cs typeface="Kalimati" pitchFamily="2"/>
              </a:rPr>
              <a:t>बिजुलीबाट खाना पकाउने हो भने कोड </a:t>
            </a:r>
            <a:r>
              <a:rPr lang="en-US" sz="1800" b="1" dirty="0">
                <a:solidFill>
                  <a:srgbClr val="00B0F0"/>
                </a:solidFill>
                <a:cs typeface="Kalimati" pitchFamily="2"/>
              </a:rPr>
              <a:t>3</a:t>
            </a:r>
            <a:r>
              <a:rPr lang="ne-NP" sz="1800" b="1" dirty="0">
                <a:solidFill>
                  <a:srgbClr val="00B0F0"/>
                </a:solidFill>
                <a:cs typeface="Kalimati" pitchFamily="2"/>
              </a:rPr>
              <a:t> </a:t>
            </a:r>
            <a:endParaRPr lang="en-US" dirty="0"/>
          </a:p>
        </p:txBody>
      </p:sp>
      <p:sp>
        <p:nvSpPr>
          <p:cNvPr id="20" name="TextBox 19">
            <a:extLst>
              <a:ext uri="{FF2B5EF4-FFF2-40B4-BE49-F238E27FC236}">
                <a16:creationId xmlns:a16="http://schemas.microsoft.com/office/drawing/2014/main" id="{79ACEA22-B519-4EAF-88DE-22F2735A1007}"/>
              </a:ext>
            </a:extLst>
          </p:cNvPr>
          <p:cNvSpPr txBox="1"/>
          <p:nvPr/>
        </p:nvSpPr>
        <p:spPr>
          <a:xfrm>
            <a:off x="8961108" y="3237197"/>
            <a:ext cx="2685632" cy="646331"/>
          </a:xfrm>
          <a:prstGeom prst="rect">
            <a:avLst/>
          </a:prstGeom>
          <a:noFill/>
        </p:spPr>
        <p:txBody>
          <a:bodyPr wrap="square">
            <a:spAutoFit/>
          </a:bodyPr>
          <a:lstStyle/>
          <a:p>
            <a:pPr algn="ctr"/>
            <a:r>
              <a:rPr lang="ne-NP" sz="1800" dirty="0">
                <a:cs typeface="Kalimati" pitchFamily="2"/>
              </a:rPr>
              <a:t>गुइँठा वा गोरहाबाट खाना पकाउने हो भने कोड </a:t>
            </a:r>
            <a:r>
              <a:rPr lang="en-US" sz="1800" b="1" dirty="0">
                <a:solidFill>
                  <a:srgbClr val="00B0F0"/>
                </a:solidFill>
                <a:cs typeface="Kalimati" pitchFamily="2"/>
              </a:rPr>
              <a:t>4</a:t>
            </a:r>
            <a:endParaRPr lang="en-US" dirty="0"/>
          </a:p>
        </p:txBody>
      </p:sp>
      <p:sp>
        <p:nvSpPr>
          <p:cNvPr id="22" name="TextBox 21">
            <a:extLst>
              <a:ext uri="{FF2B5EF4-FFF2-40B4-BE49-F238E27FC236}">
                <a16:creationId xmlns:a16="http://schemas.microsoft.com/office/drawing/2014/main" id="{58F53A68-EBA8-41FC-BA5C-72CD5599DF6D}"/>
              </a:ext>
            </a:extLst>
          </p:cNvPr>
          <p:cNvSpPr txBox="1"/>
          <p:nvPr/>
        </p:nvSpPr>
        <p:spPr>
          <a:xfrm>
            <a:off x="63794" y="6149309"/>
            <a:ext cx="3489533" cy="646331"/>
          </a:xfrm>
          <a:prstGeom prst="rect">
            <a:avLst/>
          </a:prstGeom>
          <a:noFill/>
        </p:spPr>
        <p:txBody>
          <a:bodyPr wrap="square">
            <a:spAutoFit/>
          </a:bodyPr>
          <a:lstStyle/>
          <a:p>
            <a:pPr algn="ctr"/>
            <a:r>
              <a:rPr lang="ne-NP" sz="1800" dirty="0">
                <a:cs typeface="Kalimati" pitchFamily="2"/>
              </a:rPr>
              <a:t>बायोग्याँस वा गोबरग्याँसबाट खाना पकाउने हो भने कोड </a:t>
            </a:r>
            <a:r>
              <a:rPr lang="en-US" sz="1800" b="1" dirty="0">
                <a:solidFill>
                  <a:srgbClr val="00B0F0"/>
                </a:solidFill>
                <a:cs typeface="Kalimati" pitchFamily="2"/>
              </a:rPr>
              <a:t>5</a:t>
            </a:r>
            <a:r>
              <a:rPr lang="ne-NP" sz="1800" dirty="0">
                <a:cs typeface="Kalimati" pitchFamily="2"/>
              </a:rPr>
              <a:t> </a:t>
            </a:r>
            <a:endParaRPr lang="en-US" dirty="0"/>
          </a:p>
        </p:txBody>
      </p:sp>
      <p:sp>
        <p:nvSpPr>
          <p:cNvPr id="24" name="TextBox 23">
            <a:extLst>
              <a:ext uri="{FF2B5EF4-FFF2-40B4-BE49-F238E27FC236}">
                <a16:creationId xmlns:a16="http://schemas.microsoft.com/office/drawing/2014/main" id="{724D1FBC-9CC3-4708-932A-8B1CAB11576D}"/>
              </a:ext>
            </a:extLst>
          </p:cNvPr>
          <p:cNvSpPr txBox="1"/>
          <p:nvPr/>
        </p:nvSpPr>
        <p:spPr>
          <a:xfrm>
            <a:off x="3763928" y="6175587"/>
            <a:ext cx="2685632" cy="646331"/>
          </a:xfrm>
          <a:prstGeom prst="rect">
            <a:avLst/>
          </a:prstGeom>
          <a:noFill/>
        </p:spPr>
        <p:txBody>
          <a:bodyPr wrap="square">
            <a:spAutoFit/>
          </a:bodyPr>
          <a:lstStyle/>
          <a:p>
            <a:pPr algn="ctr"/>
            <a:r>
              <a:rPr lang="ne-NP" sz="1800" dirty="0">
                <a:cs typeface="Kalimati" pitchFamily="2"/>
              </a:rPr>
              <a:t>मट्टीतेलबाट खाना पकाउने हो भने कोड </a:t>
            </a:r>
            <a:r>
              <a:rPr lang="en-US" sz="1800" b="1" dirty="0">
                <a:solidFill>
                  <a:srgbClr val="00B0F0"/>
                </a:solidFill>
                <a:cs typeface="Kalimati" pitchFamily="2"/>
              </a:rPr>
              <a:t>6</a:t>
            </a:r>
            <a:r>
              <a:rPr lang="ne-NP" sz="1800" dirty="0">
                <a:cs typeface="Kalimati" pitchFamily="2"/>
              </a:rPr>
              <a:t> </a:t>
            </a:r>
            <a:endParaRPr lang="en-US" dirty="0"/>
          </a:p>
        </p:txBody>
      </p:sp>
      <p:sp>
        <p:nvSpPr>
          <p:cNvPr id="26" name="TextBox 25">
            <a:extLst>
              <a:ext uri="{FF2B5EF4-FFF2-40B4-BE49-F238E27FC236}">
                <a16:creationId xmlns:a16="http://schemas.microsoft.com/office/drawing/2014/main" id="{AD7780F2-721D-4C25-A273-F14335C532F8}"/>
              </a:ext>
            </a:extLst>
          </p:cNvPr>
          <p:cNvSpPr txBox="1"/>
          <p:nvPr/>
        </p:nvSpPr>
        <p:spPr>
          <a:xfrm>
            <a:off x="7761766" y="4232126"/>
            <a:ext cx="4312379"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अन्य</a:t>
            </a:r>
            <a:r>
              <a:rPr lang="en-US" sz="2000" dirty="0">
                <a:cs typeface="Kalimati" pitchFamily="2"/>
              </a:rPr>
              <a:t> </a:t>
            </a:r>
            <a:r>
              <a:rPr lang="ne-NP" sz="2000" dirty="0">
                <a:cs typeface="Kalimati" pitchFamily="2"/>
              </a:rPr>
              <a:t>इन्धन जस्तैः सोलार, भुस, खर, पराल, छ्वाली, मकैको ढोड, पातपतिंगर, स्याउला आदि प्रयोग गरेको भए कोड </a:t>
            </a:r>
            <a:r>
              <a:rPr lang="en-US" sz="2000" b="1" dirty="0">
                <a:solidFill>
                  <a:srgbClr val="00B0F0"/>
                </a:solidFill>
                <a:cs typeface="Kalimati" pitchFamily="2"/>
              </a:rPr>
              <a:t>7</a:t>
            </a:r>
            <a:r>
              <a:rPr lang="en-US" sz="2000" dirty="0">
                <a:cs typeface="Kalimati" pitchFamily="2"/>
              </a:rPr>
              <a:t> </a:t>
            </a:r>
            <a:r>
              <a:rPr lang="ne-NP" sz="2000" dirty="0">
                <a:cs typeface="Kalimati" pitchFamily="2"/>
              </a:rPr>
              <a:t>लेख्नुपर्दछ</a:t>
            </a:r>
            <a:r>
              <a:rPr lang="en-US" sz="2000" dirty="0">
                <a:cs typeface="Kalimati" pitchFamily="2"/>
              </a:rPr>
              <a:t> </a:t>
            </a:r>
            <a:r>
              <a:rPr lang="ne-NP" sz="2000" dirty="0">
                <a:cs typeface="Kalimati" pitchFamily="2"/>
              </a:rPr>
              <a:t>। </a:t>
            </a:r>
          </a:p>
        </p:txBody>
      </p:sp>
      <p:cxnSp>
        <p:nvCxnSpPr>
          <p:cNvPr id="14" name="Straight Connector 13">
            <a:extLst>
              <a:ext uri="{FF2B5EF4-FFF2-40B4-BE49-F238E27FC236}">
                <a16:creationId xmlns:a16="http://schemas.microsoft.com/office/drawing/2014/main" id="{29FD717D-FF91-4873-992E-DD73F40C1C0F}"/>
              </a:ext>
            </a:extLst>
          </p:cNvPr>
          <p:cNvCxnSpPr/>
          <p:nvPr/>
        </p:nvCxnSpPr>
        <p:spPr>
          <a:xfrm>
            <a:off x="0" y="3820092"/>
            <a:ext cx="12184871"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B484421-52AC-4FB1-8BFA-A700BE8125A2}"/>
              </a:ext>
            </a:extLst>
          </p:cNvPr>
          <p:cNvCxnSpPr/>
          <p:nvPr/>
        </p:nvCxnSpPr>
        <p:spPr>
          <a:xfrm>
            <a:off x="3763928"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5AD455F8-A21D-4CB4-9877-1898B372BDFA}"/>
              </a:ext>
            </a:extLst>
          </p:cNvPr>
          <p:cNvCxnSpPr/>
          <p:nvPr/>
        </p:nvCxnSpPr>
        <p:spPr>
          <a:xfrm>
            <a:off x="7761766"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22542F15-0CC4-49BB-B8D6-4CF456570C54}"/>
              </a:ext>
            </a:extLst>
          </p:cNvPr>
          <p:cNvCxnSpPr/>
          <p:nvPr/>
        </p:nvCxnSpPr>
        <p:spPr>
          <a:xfrm>
            <a:off x="0" y="1225981"/>
            <a:ext cx="121920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AB47B6E1-5B19-49F4-B4CF-70825E38E9C9}"/>
              </a:ext>
            </a:extLst>
          </p:cNvPr>
          <p:cNvCxnSpPr/>
          <p:nvPr/>
        </p:nvCxnSpPr>
        <p:spPr>
          <a:xfrm>
            <a:off x="2749403"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A8C6D703-F60C-4242-ADFB-CC33E8B86E55}"/>
              </a:ext>
            </a:extLst>
          </p:cNvPr>
          <p:cNvCxnSpPr/>
          <p:nvPr/>
        </p:nvCxnSpPr>
        <p:spPr>
          <a:xfrm>
            <a:off x="5645888"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CABF231A-02BA-47F6-83F1-4E71E284358E}"/>
              </a:ext>
            </a:extLst>
          </p:cNvPr>
          <p:cNvCxnSpPr/>
          <p:nvPr/>
        </p:nvCxnSpPr>
        <p:spPr>
          <a:xfrm>
            <a:off x="8761232" y="1225981"/>
            <a:ext cx="0" cy="259411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0722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6330" y="824144"/>
            <a:ext cx="11938610"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८ तपाईंको परिवारमा बत्ती बाल्न अक्सर (मुख्य रुपमा) के प्रयोग गर्नुहुन्छ ?</a:t>
            </a:r>
          </a:p>
        </p:txBody>
      </p:sp>
      <p:sp>
        <p:nvSpPr>
          <p:cNvPr id="4" name="TextBox 3"/>
          <p:cNvSpPr txBox="1"/>
          <p:nvPr/>
        </p:nvSpPr>
        <p:spPr>
          <a:xfrm>
            <a:off x="6916383" y="1817551"/>
            <a:ext cx="4082747" cy="3831818"/>
          </a:xfrm>
          <a:prstGeom prst="rect">
            <a:avLst/>
          </a:prstGeom>
        </p:spPr>
        <p:txBody>
          <a:bodyPr wrap="square" lIns="0" tIns="0" rIns="0" bIns="0" rtlCol="0" anchor="t">
            <a:spAutoFit/>
          </a:bodyPr>
          <a:lstStyle/>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विभिन्न प्रकारका इन्धनहरु प्रयोग गर्ने गरेको हुनसक्दछ । </a:t>
            </a:r>
          </a:p>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मुख्य रुपमा प्रयोग गरेको इन्धन सोधी सम्बन्धित कोड लेख्नुपर्दछ</a:t>
            </a:r>
          </a:p>
        </p:txBody>
      </p:sp>
      <p:pic>
        <p:nvPicPr>
          <p:cNvPr id="5" name="Picture 2" descr="C:\Users\KAN\Downloads\download (7).png"/>
          <p:cNvPicPr>
            <a:picLocks noChangeAspect="1" noChangeArrowheads="1"/>
          </p:cNvPicPr>
          <p:nvPr/>
        </p:nvPicPr>
        <p:blipFill>
          <a:blip r:embed="rId2"/>
          <a:srcRect l="38000" t="20000" r="38000" b="21000"/>
          <a:stretch>
            <a:fillRect/>
          </a:stretch>
        </p:blipFill>
        <p:spPr bwMode="auto">
          <a:xfrm>
            <a:off x="692341" y="1434281"/>
            <a:ext cx="1192870" cy="1607354"/>
          </a:xfrm>
          <a:prstGeom prst="rect">
            <a:avLst/>
          </a:prstGeom>
          <a:noFill/>
        </p:spPr>
      </p:pic>
      <p:sp>
        <p:nvSpPr>
          <p:cNvPr id="6" name="Slide Number Placeholder 19"/>
          <p:cNvSpPr txBox="1">
            <a:spLocks/>
          </p:cNvSpPr>
          <p:nvPr/>
        </p:nvSpPr>
        <p:spPr>
          <a:xfrm>
            <a:off x="11663921" y="6415129"/>
            <a:ext cx="499685" cy="40034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8" name="Picture 7">
            <a:extLst>
              <a:ext uri="{FF2B5EF4-FFF2-40B4-BE49-F238E27FC236}">
                <a16:creationId xmlns:a16="http://schemas.microsoft.com/office/drawing/2014/main" id="{DEFE5D79-CCBC-4D1D-9318-DA0335E089E4}"/>
              </a:ext>
            </a:extLst>
          </p:cNvPr>
          <p:cNvPicPr>
            <a:picLocks noChangeAspect="1"/>
          </p:cNvPicPr>
          <p:nvPr/>
        </p:nvPicPr>
        <p:blipFill rotWithShape="1">
          <a:blip r:embed="rId3"/>
          <a:srcRect l="57296" t="50000" r="24390" b="26047"/>
          <a:stretch/>
        </p:blipFill>
        <p:spPr>
          <a:xfrm>
            <a:off x="102825" y="2940503"/>
            <a:ext cx="4992375" cy="3672946"/>
          </a:xfrm>
          <a:prstGeom prst="rect">
            <a:avLst/>
          </a:prstGeom>
        </p:spPr>
      </p:pic>
      <p:pic>
        <p:nvPicPr>
          <p:cNvPr id="1026" name="Picture 2" descr="Laltin Nepalese Cuisine - Videos | Facebook">
            <a:extLst>
              <a:ext uri="{FF2B5EF4-FFF2-40B4-BE49-F238E27FC236}">
                <a16:creationId xmlns:a16="http://schemas.microsoft.com/office/drawing/2014/main" id="{89203495-91B7-4E24-923F-7DBDA70F5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012" y="1476140"/>
            <a:ext cx="1553126" cy="1560060"/>
          </a:xfrm>
          <a:prstGeom prst="rect">
            <a:avLst/>
          </a:prstGeom>
          <a:noFill/>
          <a:extLst>
            <a:ext uri="{909E8E84-426E-40DD-AFC4-6F175D3DCCD1}">
              <a14:hiddenFill xmlns:a14="http://schemas.microsoft.com/office/drawing/2010/main">
                <a:solidFill>
                  <a:srgbClr val="FFFFFF"/>
                </a:solidFill>
              </a14:hiddenFill>
            </a:ext>
          </a:extLst>
        </p:spPr>
      </p:pic>
      <p:sp>
        <p:nvSpPr>
          <p:cNvPr id="9" name="Arrow: Curved Left 8">
            <a:extLst>
              <a:ext uri="{FF2B5EF4-FFF2-40B4-BE49-F238E27FC236}">
                <a16:creationId xmlns:a16="http://schemas.microsoft.com/office/drawing/2014/main" id="{7AC063C8-F38A-42DB-B05E-A92DFB3226C2}"/>
              </a:ext>
            </a:extLst>
          </p:cNvPr>
          <p:cNvSpPr/>
          <p:nvPr/>
        </p:nvSpPr>
        <p:spPr>
          <a:xfrm rot="20549422">
            <a:off x="4495321" y="1669134"/>
            <a:ext cx="1373469" cy="42567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D5DF2AD0-1162-4E22-B161-B373AF9C300D}"/>
              </a:ext>
            </a:extLst>
          </p:cNvPr>
          <p:cNvSpPr txBox="1"/>
          <p:nvPr/>
        </p:nvSpPr>
        <p:spPr>
          <a:xfrm>
            <a:off x="4152138" y="5869172"/>
            <a:ext cx="781369" cy="461665"/>
          </a:xfrm>
          <a:prstGeom prst="rect">
            <a:avLst/>
          </a:prstGeom>
          <a:noFill/>
        </p:spPr>
        <p:txBody>
          <a:bodyPr wrap="square" rtlCol="0">
            <a:spAutoFit/>
          </a:bodyPr>
          <a:lstStyle/>
          <a:p>
            <a:pPr algn="ctr"/>
            <a:r>
              <a:rPr lang="en-US" sz="2400" dirty="0">
                <a:solidFill>
                  <a:srgbClr val="00B0F0"/>
                </a:solidFill>
              </a:rPr>
              <a:t>3</a:t>
            </a:r>
          </a:p>
        </p:txBody>
      </p:sp>
    </p:spTree>
    <p:extLst>
      <p:ext uri="{BB962C8B-B14F-4D97-AF65-F5344CB8AC3E}">
        <p14:creationId xmlns:p14="http://schemas.microsoft.com/office/powerpoint/2010/main" val="3542411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बत्ति बाल्न प्रयोग गरिने इन्धनका कोडहरु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2652" y="6393864"/>
            <a:ext cx="5422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pic>
        <p:nvPicPr>
          <p:cNvPr id="2050" name="Picture 2" descr="How LED Lighting can Help you Save on your Power Bill | Advantage Air">
            <a:extLst>
              <a:ext uri="{FF2B5EF4-FFF2-40B4-BE49-F238E27FC236}">
                <a16:creationId xmlns:a16="http://schemas.microsoft.com/office/drawing/2014/main" id="{DAEF865A-D119-46ED-B09D-1C4AB48056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99" y="1608676"/>
            <a:ext cx="3646966" cy="22296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A6B7868-E90A-4AA8-8EED-4FE5D27ACF7B}"/>
              </a:ext>
            </a:extLst>
          </p:cNvPr>
          <p:cNvSpPr txBox="1"/>
          <p:nvPr/>
        </p:nvSpPr>
        <p:spPr>
          <a:xfrm>
            <a:off x="0" y="3989869"/>
            <a:ext cx="3838354" cy="369332"/>
          </a:xfrm>
          <a:prstGeom prst="rect">
            <a:avLst/>
          </a:prstGeom>
          <a:noFill/>
        </p:spPr>
        <p:txBody>
          <a:bodyPr wrap="square">
            <a:spAutoFit/>
          </a:bodyPr>
          <a:lstStyle/>
          <a:p>
            <a:r>
              <a:rPr lang="ne-NP" sz="1800" dirty="0">
                <a:cs typeface="Kalimati" pitchFamily="2"/>
              </a:rPr>
              <a:t>बिजुलीबाट बत्ति बालेको छ भने कोड </a:t>
            </a:r>
            <a:r>
              <a:rPr lang="en-US" sz="1800" b="1" dirty="0">
                <a:solidFill>
                  <a:srgbClr val="00B0F0"/>
                </a:solidFill>
                <a:cs typeface="Kalimati" pitchFamily="2"/>
              </a:rPr>
              <a:t>1</a:t>
            </a:r>
            <a:r>
              <a:rPr lang="en-US" sz="1800" dirty="0">
                <a:cs typeface="Kalimati" pitchFamily="2"/>
              </a:rPr>
              <a:t> </a:t>
            </a:r>
            <a:endParaRPr lang="en-US" dirty="0"/>
          </a:p>
        </p:txBody>
      </p:sp>
      <p:sp>
        <p:nvSpPr>
          <p:cNvPr id="10" name="TextBox 9">
            <a:extLst>
              <a:ext uri="{FF2B5EF4-FFF2-40B4-BE49-F238E27FC236}">
                <a16:creationId xmlns:a16="http://schemas.microsoft.com/office/drawing/2014/main" id="{61EEA35E-8716-4EF2-9A87-4B78390C5B8F}"/>
              </a:ext>
            </a:extLst>
          </p:cNvPr>
          <p:cNvSpPr txBox="1"/>
          <p:nvPr/>
        </p:nvSpPr>
        <p:spPr>
          <a:xfrm>
            <a:off x="4710227" y="3908867"/>
            <a:ext cx="3431658" cy="646331"/>
          </a:xfrm>
          <a:prstGeom prst="rect">
            <a:avLst/>
          </a:prstGeom>
          <a:noFill/>
        </p:spPr>
        <p:txBody>
          <a:bodyPr wrap="square">
            <a:spAutoFit/>
          </a:bodyPr>
          <a:lstStyle/>
          <a:p>
            <a:pPr algn="ctr"/>
            <a:r>
              <a:rPr lang="ne-NP" sz="1800" dirty="0">
                <a:cs typeface="Kalimati" pitchFamily="2"/>
              </a:rPr>
              <a:t>सोलार वा सौर्यउर्जाबाट बत्ति बालेको छ भने कोड </a:t>
            </a:r>
            <a:r>
              <a:rPr lang="en-US" sz="1800" b="1" dirty="0">
                <a:solidFill>
                  <a:srgbClr val="00B0F0"/>
                </a:solidFill>
                <a:cs typeface="Kalimati" pitchFamily="2"/>
              </a:rPr>
              <a:t>2 </a:t>
            </a:r>
            <a:endParaRPr lang="en-US" dirty="0"/>
          </a:p>
        </p:txBody>
      </p:sp>
      <p:pic>
        <p:nvPicPr>
          <p:cNvPr id="2052" name="Picture 4" descr="Starlight Solar Home Lighting System, Solar Home Light Set, Home Solar  Lighting System, घर के लिए सोलर लाइट सिस्टम, सोलर होम लाइट सिस्टम - Asansol  Solar And LED House, Asansol | ID: 16140532573">
            <a:extLst>
              <a:ext uri="{FF2B5EF4-FFF2-40B4-BE49-F238E27FC236}">
                <a16:creationId xmlns:a16="http://schemas.microsoft.com/office/drawing/2014/main" id="{5F184E63-7FBA-489D-8C26-8C83FDBA8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217" y="1608676"/>
            <a:ext cx="2379167" cy="237916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3FC54B1-8C2E-47E1-83FD-E75CAD52EADC}"/>
              </a:ext>
            </a:extLst>
          </p:cNvPr>
          <p:cNvSpPr txBox="1"/>
          <p:nvPr/>
        </p:nvSpPr>
        <p:spPr>
          <a:xfrm>
            <a:off x="9112415" y="3910978"/>
            <a:ext cx="3072452" cy="646331"/>
          </a:xfrm>
          <a:prstGeom prst="rect">
            <a:avLst/>
          </a:prstGeom>
          <a:noFill/>
        </p:spPr>
        <p:txBody>
          <a:bodyPr wrap="square">
            <a:spAutoFit/>
          </a:bodyPr>
          <a:lstStyle/>
          <a:p>
            <a:pPr algn="ctr"/>
            <a:r>
              <a:rPr lang="ne-NP" sz="1800" dirty="0">
                <a:cs typeface="Kalimati" pitchFamily="2"/>
              </a:rPr>
              <a:t>मट्टीतेलबाट बत्ति बालेको छ भने कोड</a:t>
            </a:r>
            <a:r>
              <a:rPr lang="en-US" sz="1800" dirty="0">
                <a:cs typeface="Kalimati" pitchFamily="2"/>
              </a:rPr>
              <a:t> </a:t>
            </a:r>
            <a:r>
              <a:rPr lang="en-US" sz="1800" b="1" dirty="0">
                <a:solidFill>
                  <a:srgbClr val="00B0F0"/>
                </a:solidFill>
                <a:cs typeface="Kalimati" pitchFamily="2"/>
              </a:rPr>
              <a:t>3</a:t>
            </a:r>
            <a:r>
              <a:rPr lang="ne-NP" sz="1800" dirty="0">
                <a:cs typeface="Kalimati" pitchFamily="2"/>
              </a:rPr>
              <a:t> </a:t>
            </a:r>
            <a:endParaRPr lang="en-US" dirty="0"/>
          </a:p>
        </p:txBody>
      </p:sp>
      <p:pic>
        <p:nvPicPr>
          <p:cNvPr id="2054" name="Picture 6" descr="Kerosene lantern - Energy Education">
            <a:extLst>
              <a:ext uri="{FF2B5EF4-FFF2-40B4-BE49-F238E27FC236}">
                <a16:creationId xmlns:a16="http://schemas.microsoft.com/office/drawing/2014/main" id="{0C4F3B08-E933-4564-B645-F3BD82ECA2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415" y="1596699"/>
            <a:ext cx="2285689" cy="214596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2BBC5EF-C85C-4B3A-98C1-5F06CC0F26F3}"/>
              </a:ext>
            </a:extLst>
          </p:cNvPr>
          <p:cNvSpPr txBox="1"/>
          <p:nvPr/>
        </p:nvSpPr>
        <p:spPr>
          <a:xfrm>
            <a:off x="108984" y="6371062"/>
            <a:ext cx="6129670" cy="369332"/>
          </a:xfrm>
          <a:prstGeom prst="rect">
            <a:avLst/>
          </a:prstGeom>
          <a:noFill/>
        </p:spPr>
        <p:txBody>
          <a:bodyPr wrap="square">
            <a:spAutoFit/>
          </a:bodyPr>
          <a:lstStyle/>
          <a:p>
            <a:r>
              <a:rPr lang="ne-NP" sz="1800" dirty="0">
                <a:cs typeface="Kalimati" pitchFamily="2"/>
              </a:rPr>
              <a:t>बायोग्याँसबाट बत्ति बालेको छ भने कोड </a:t>
            </a:r>
            <a:r>
              <a:rPr lang="en-US" sz="1800" b="1" dirty="0">
                <a:solidFill>
                  <a:srgbClr val="00B0F0"/>
                </a:solidFill>
                <a:cs typeface="Kalimati" pitchFamily="2"/>
              </a:rPr>
              <a:t>4</a:t>
            </a:r>
            <a:r>
              <a:rPr lang="en-US" sz="1800" dirty="0">
                <a:cs typeface="Kalimati" pitchFamily="2"/>
              </a:rPr>
              <a:t> </a:t>
            </a:r>
            <a:endParaRPr lang="en-US" dirty="0"/>
          </a:p>
        </p:txBody>
      </p:sp>
      <p:pic>
        <p:nvPicPr>
          <p:cNvPr id="2056" name="Picture 8" descr="Biogas Lamp | NIDECO">
            <a:extLst>
              <a:ext uri="{FF2B5EF4-FFF2-40B4-BE49-F238E27FC236}">
                <a16:creationId xmlns:a16="http://schemas.microsoft.com/office/drawing/2014/main" id="{53E22111-9A6F-4EEA-81A3-DACF59FDB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206" y="4438357"/>
            <a:ext cx="1822221" cy="182222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913E4C2-F89A-42FA-B87F-17F477328945}"/>
              </a:ext>
            </a:extLst>
          </p:cNvPr>
          <p:cNvSpPr txBox="1"/>
          <p:nvPr/>
        </p:nvSpPr>
        <p:spPr>
          <a:xfrm>
            <a:off x="4925534" y="4924267"/>
            <a:ext cx="6129670"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माथि उल्लेख गरेको बत्तीको स्रोत बाहेक अक्सर गरेर अरू कुनै व्यवस्था जस्तैः दाउरा, दियालो, एल.पी. ग्याँसको पेट्रोम्याक्स, मैन, टुकीमारा (ब्याट्री) आदि प्रयोग गरेको भए कोड</a:t>
            </a:r>
            <a:r>
              <a:rPr lang="en-US" sz="2000" dirty="0">
                <a:cs typeface="Kalimati" pitchFamily="2"/>
              </a:rPr>
              <a:t> </a:t>
            </a:r>
            <a:r>
              <a:rPr lang="en-US" sz="2000" b="1" dirty="0">
                <a:solidFill>
                  <a:srgbClr val="00B0F0"/>
                </a:solidFill>
                <a:cs typeface="Kalimati" pitchFamily="2"/>
              </a:rPr>
              <a:t>5</a:t>
            </a:r>
            <a:r>
              <a:rPr lang="ne-NP" sz="2000" dirty="0">
                <a:cs typeface="Kalimati" pitchFamily="2"/>
              </a:rPr>
              <a:t> लेख्नुपर्दछ ।</a:t>
            </a:r>
          </a:p>
        </p:txBody>
      </p:sp>
    </p:spTree>
    <p:extLst>
      <p:ext uri="{BB962C8B-B14F-4D97-AF65-F5344CB8AC3E}">
        <p14:creationId xmlns:p14="http://schemas.microsoft.com/office/powerpoint/2010/main" val="3379820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९</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तपाईंको परिवारले प्रयोग गर्ने चर्पी कस्तो छ ? </a:t>
            </a:r>
          </a:p>
        </p:txBody>
      </p:sp>
      <p:sp>
        <p:nvSpPr>
          <p:cNvPr id="5" name="TextBox 4"/>
          <p:cNvSpPr txBox="1"/>
          <p:nvPr/>
        </p:nvSpPr>
        <p:spPr>
          <a:xfrm>
            <a:off x="53165" y="1681983"/>
            <a:ext cx="7623542"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परिवारका सदस्यहरूले दिसा पिसाब गर्ने ठाउँ अर्थात चर्पीलाई पाइखाना, शौचालय, ल्याट्रिन, ट्वाइलेट आदि विभिन्न नाम दिएको पाइन्छ ।</a:t>
            </a:r>
          </a:p>
          <a:p>
            <a:pPr lvl="1" indent="-284163" algn="just">
              <a:lnSpc>
                <a:spcPct val="150000"/>
              </a:lnSpc>
              <a:buFont typeface="Arial"/>
              <a:buChar char="•"/>
            </a:pPr>
            <a:r>
              <a:rPr lang="ne-NP" sz="2400" dirty="0">
                <a:cs typeface="Kalimati" pitchFamily="2"/>
              </a:rPr>
              <a:t>परिवारले प्रयोग गर्ने चर्पी परिवार बसेको घरभित्र वा घरको कम्पाउण्ड क्षेत्रमा वा घर नजिकको कुनै स्थानमा भएको हुनसक्दछ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pic>
        <p:nvPicPr>
          <p:cNvPr id="6" name="Picture 5">
            <a:extLst>
              <a:ext uri="{FF2B5EF4-FFF2-40B4-BE49-F238E27FC236}">
                <a16:creationId xmlns:a16="http://schemas.microsoft.com/office/drawing/2014/main" id="{2D4ACF64-140C-4BEF-AD71-E7344B0FB4B3}"/>
              </a:ext>
            </a:extLst>
          </p:cNvPr>
          <p:cNvPicPr>
            <a:picLocks noChangeAspect="1"/>
          </p:cNvPicPr>
          <p:nvPr/>
        </p:nvPicPr>
        <p:blipFill rotWithShape="1">
          <a:blip r:embed="rId2"/>
          <a:srcRect l="75174" t="44651" r="6511" b="32093"/>
          <a:stretch/>
        </p:blipFill>
        <p:spPr>
          <a:xfrm>
            <a:off x="8123274" y="1754368"/>
            <a:ext cx="4050995" cy="3817087"/>
          </a:xfrm>
          <a:prstGeom prst="rect">
            <a:avLst/>
          </a:prstGeom>
        </p:spPr>
      </p:pic>
      <p:pic>
        <p:nvPicPr>
          <p:cNvPr id="1028" name="Picture 4" descr="Food &amp; accommodation on Trek in Nepal | Adventure Alternative">
            <a:extLst>
              <a:ext uri="{FF2B5EF4-FFF2-40B4-BE49-F238E27FC236}">
                <a16:creationId xmlns:a16="http://schemas.microsoft.com/office/drawing/2014/main" id="{45154D05-E355-4C9D-B65F-3552DFF07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5102" y="4621160"/>
            <a:ext cx="2863259" cy="214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25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 </a:t>
            </a:r>
          </a:p>
        </p:txBody>
      </p:sp>
      <p:sp>
        <p:nvSpPr>
          <p:cNvPr id="5" name="TextBox 4"/>
          <p:cNvSpPr txBox="1"/>
          <p:nvPr/>
        </p:nvSpPr>
        <p:spPr>
          <a:xfrm>
            <a:off x="53164" y="1681983"/>
            <a:ext cx="12025421"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फ्लस भएको (सार्वजनिक ढल)</a:t>
            </a:r>
            <a:r>
              <a:rPr lang="en-US" sz="2400" dirty="0">
                <a:cs typeface="Kalimati" pitchFamily="2"/>
              </a:rPr>
              <a:t> </a:t>
            </a:r>
            <a:endParaRPr lang="ne-NP" sz="2400" dirty="0">
              <a:cs typeface="Kalimati" pitchFamily="2"/>
            </a:endParaRPr>
          </a:p>
          <a:p>
            <a:pPr marL="914400" lvl="1" indent="-52388"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सार्वजनिक ढलसँग जोडिएको आफ्नै घर कम्पाउण्ड भित्र चर्पी भएको भए कोड </a:t>
            </a:r>
            <a:r>
              <a:rPr lang="en-US" sz="2400" b="1" dirty="0">
                <a:solidFill>
                  <a:srgbClr val="00B0F0"/>
                </a:solidFill>
                <a:cs typeface="Kalimati" pitchFamily="2"/>
              </a:rPr>
              <a:t>1</a:t>
            </a:r>
            <a:r>
              <a:rPr lang="ne-NP" sz="2400" dirty="0">
                <a:cs typeface="Kalimati" pitchFamily="2"/>
              </a:rPr>
              <a:t> लेख्नुपर्दछ । </a:t>
            </a:r>
          </a:p>
          <a:p>
            <a:pPr lvl="1" indent="-284163" algn="just">
              <a:lnSpc>
                <a:spcPct val="150000"/>
              </a:lnSpc>
              <a:buFont typeface="Arial"/>
              <a:buChar char="•"/>
            </a:pPr>
            <a:r>
              <a:rPr lang="ne-NP" sz="2400" b="1" dirty="0">
                <a:cs typeface="Kalimati" pitchFamily="2"/>
              </a:rPr>
              <a:t>फ्लस भएको (सेप्टिक ट्याङ्क)</a:t>
            </a:r>
          </a:p>
          <a:p>
            <a:pPr marL="914400" lvl="1"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सेप्टिक ट्याङ्कमा जोडिएको चर्पी आफ्नै घर कम्पाउण्ड भित्र छ भने कोड </a:t>
            </a:r>
            <a:r>
              <a:rPr lang="en-US" sz="2400" b="1" dirty="0">
                <a:solidFill>
                  <a:srgbClr val="00B0F0"/>
                </a:solidFill>
                <a:cs typeface="Kalimati" pitchFamily="2"/>
              </a:rPr>
              <a:t>2</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sp>
        <p:nvSpPr>
          <p:cNvPr id="6" name="TextBox 5">
            <a:extLst>
              <a:ext uri="{FF2B5EF4-FFF2-40B4-BE49-F238E27FC236}">
                <a16:creationId xmlns:a16="http://schemas.microsoft.com/office/drawing/2014/main" id="{86A8AF7A-148A-4F99-86B9-AFC251317373}"/>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752571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a:t>
            </a:r>
          </a:p>
        </p:txBody>
      </p:sp>
      <p:sp>
        <p:nvSpPr>
          <p:cNvPr id="5" name="TextBox 4"/>
          <p:cNvSpPr txBox="1"/>
          <p:nvPr/>
        </p:nvSpPr>
        <p:spPr>
          <a:xfrm>
            <a:off x="53164" y="1331099"/>
            <a:ext cx="12025421" cy="5493812"/>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साधारण</a:t>
            </a:r>
            <a:r>
              <a:rPr lang="ne-NP" sz="2400" dirty="0">
                <a:cs typeface="Kalimati" pitchFamily="2"/>
              </a:rPr>
              <a:t> </a:t>
            </a:r>
          </a:p>
          <a:p>
            <a:pPr marL="914400" lvl="1" algn="just">
              <a:lnSpc>
                <a:spcPct val="150000"/>
              </a:lnSpc>
            </a:pPr>
            <a:r>
              <a:rPr lang="ne-NP" sz="2400" dirty="0">
                <a:cs typeface="Kalimati" pitchFamily="2"/>
              </a:rPr>
              <a:t>दिसा पिसाब गरिसकेपछि पानी खन्याएर बगाउने व्यवस्थित सुविधा नभएको चर्पी आफ्नै घर कम्पाउण्ड भित्र छ भने कोड </a:t>
            </a:r>
            <a:r>
              <a:rPr lang="en-US" sz="2400" b="1" dirty="0">
                <a:solidFill>
                  <a:srgbClr val="00B0F0"/>
                </a:solidFill>
                <a:cs typeface="Kalimati" pitchFamily="2"/>
              </a:rPr>
              <a:t>3</a:t>
            </a:r>
            <a:r>
              <a:rPr lang="ne-NP" sz="2400" dirty="0">
                <a:cs typeface="Kalimati" pitchFamily="2"/>
              </a:rPr>
              <a:t> लेख्नुपर्दछ । यस्ता चर्पीहरूको निकास ढाकिएको खाडल वा अलिक पर लगेर खुलै छोडिएको पनि हुनसक्दछ ।</a:t>
            </a:r>
          </a:p>
          <a:p>
            <a:pPr lvl="1" indent="-284163" algn="just">
              <a:lnSpc>
                <a:spcPct val="150000"/>
              </a:lnSpc>
              <a:buFont typeface="Arial"/>
              <a:buChar char="•"/>
            </a:pPr>
            <a:r>
              <a:rPr lang="ne-NP" sz="2400" b="1" dirty="0">
                <a:cs typeface="Kalimati" pitchFamily="2"/>
              </a:rPr>
              <a:t>सार्वजनिक</a:t>
            </a:r>
            <a:endParaRPr lang="en-US" sz="2400" b="1" dirty="0">
              <a:cs typeface="Kalimati" pitchFamily="2"/>
            </a:endParaRPr>
          </a:p>
          <a:p>
            <a:pPr marL="914400" lvl="1" algn="just">
              <a:lnSpc>
                <a:spcPct val="150000"/>
              </a:lnSpc>
            </a:pPr>
            <a:r>
              <a:rPr lang="ne-NP" sz="2400" dirty="0">
                <a:cs typeface="Kalimati" pitchFamily="2"/>
              </a:rPr>
              <a:t>परिवारको आफ्नो चर्पी नभएर सार्वजनिक  स्थानमा बनाइएको वा सार्वजनिक एवं सामुदायिक</a:t>
            </a:r>
            <a:r>
              <a:rPr lang="en-US" sz="2400" dirty="0">
                <a:cs typeface="Kalimati" pitchFamily="2"/>
              </a:rPr>
              <a:t> </a:t>
            </a:r>
            <a:r>
              <a:rPr lang="ne-NP" sz="2400" dirty="0">
                <a:cs typeface="Kalimati" pitchFamily="2"/>
              </a:rPr>
              <a:t>चर्पी प्रयोग गर्ने गरेको भए कोड </a:t>
            </a:r>
            <a:r>
              <a:rPr lang="en-US" sz="2400" b="1" dirty="0">
                <a:solidFill>
                  <a:srgbClr val="00B0F0"/>
                </a:solidFill>
                <a:cs typeface="Kalimati" pitchFamily="2"/>
              </a:rPr>
              <a:t>4</a:t>
            </a:r>
            <a:r>
              <a:rPr lang="ne-NP" sz="2400" dirty="0">
                <a:cs typeface="Kalimati" pitchFamily="2"/>
              </a:rPr>
              <a:t> लेख्नुपर्दछ ।यस अन्तर्गत सार्वजनिक रुपमा प्रयोगका फ्लस भएका वा फ्लस नभएका वा साधारण सबै किसिमका शौचालय पर्दछन् ।</a:t>
            </a:r>
          </a:p>
          <a:p>
            <a:pPr lvl="1" indent="-284163" algn="just">
              <a:lnSpc>
                <a:spcPct val="150000"/>
              </a:lnSpc>
              <a:buFont typeface="Arial"/>
              <a:buChar char="•"/>
            </a:pPr>
            <a:r>
              <a:rPr lang="ne-NP" sz="2400" b="1" dirty="0">
                <a:cs typeface="Kalimati" pitchFamily="2"/>
              </a:rPr>
              <a:t>चर्पी नभएको</a:t>
            </a:r>
            <a:endParaRPr lang="en-US" sz="2400" b="1" dirty="0">
              <a:cs typeface="Kalimati" pitchFamily="2"/>
            </a:endParaRPr>
          </a:p>
          <a:p>
            <a:pPr marL="171450" lvl="1" indent="742950" algn="just">
              <a:lnSpc>
                <a:spcPct val="150000"/>
              </a:lnSpc>
            </a:pPr>
            <a:r>
              <a:rPr lang="ne-NP" sz="2400" dirty="0">
                <a:cs typeface="Kalimati" pitchFamily="2"/>
              </a:rPr>
              <a:t>परिवारसँग कुनै प्रकारको चर्पी छैन भने कोड </a:t>
            </a:r>
            <a:r>
              <a:rPr lang="en-US" sz="2400" b="1" dirty="0">
                <a:solidFill>
                  <a:srgbClr val="00B0F0"/>
                </a:solidFill>
                <a:cs typeface="Kalimati" pitchFamily="2"/>
              </a:rPr>
              <a:t>5</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525693" y="6358279"/>
            <a:ext cx="666307" cy="4103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Tree>
    <p:extLst>
      <p:ext uri="{BB962C8B-B14F-4D97-AF65-F5344CB8AC3E}">
        <p14:creationId xmlns:p14="http://schemas.microsoft.com/office/powerpoint/2010/main" val="639200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pic>
        <p:nvPicPr>
          <p:cNvPr id="7" name="Picture 6">
            <a:extLst>
              <a:ext uri="{FF2B5EF4-FFF2-40B4-BE49-F238E27FC236}">
                <a16:creationId xmlns:a16="http://schemas.microsoft.com/office/drawing/2014/main" id="{86515722-7C4B-4840-910D-26831394A53A}"/>
              </a:ext>
            </a:extLst>
          </p:cNvPr>
          <p:cNvPicPr>
            <a:picLocks noChangeAspect="1"/>
          </p:cNvPicPr>
          <p:nvPr/>
        </p:nvPicPr>
        <p:blipFill rotWithShape="1">
          <a:blip r:embed="rId2"/>
          <a:srcRect l="10378" t="52403" r="39651" b="31008"/>
          <a:stretch/>
        </p:blipFill>
        <p:spPr>
          <a:xfrm>
            <a:off x="372141" y="4675713"/>
            <a:ext cx="11458400" cy="2139702"/>
          </a:xfrm>
          <a:prstGeom prst="rect">
            <a:avLst/>
          </a:prstGeom>
        </p:spPr>
      </p:pic>
      <p:sp>
        <p:nvSpPr>
          <p:cNvPr id="11" name="TextBox 10">
            <a:extLst>
              <a:ext uri="{FF2B5EF4-FFF2-40B4-BE49-F238E27FC236}">
                <a16:creationId xmlns:a16="http://schemas.microsoft.com/office/drawing/2014/main" id="{E835891E-D730-4F14-927C-E33ABE70D296}"/>
              </a:ext>
            </a:extLst>
          </p:cNvPr>
          <p:cNvSpPr txBox="1"/>
          <p:nvPr/>
        </p:nvSpPr>
        <p:spPr>
          <a:xfrm>
            <a:off x="255180" y="1843939"/>
            <a:ext cx="11681640" cy="2677656"/>
          </a:xfrm>
          <a:prstGeom prst="rect">
            <a:avLst/>
          </a:prstGeom>
          <a:noFill/>
        </p:spPr>
        <p:txBody>
          <a:bodyPr wrap="square">
            <a:spAutoFit/>
          </a:bodyPr>
          <a:lstStyle/>
          <a:p>
            <a:pPr lvl="1" indent="-339725" algn="just">
              <a:buFont typeface="Arial"/>
              <a:buChar char="•"/>
            </a:pPr>
            <a:r>
              <a:rPr lang="ne-NP" sz="2400" dirty="0">
                <a:cs typeface="Kalimati" pitchFamily="2"/>
              </a:rPr>
              <a:t>यस प्रश्नले परिवारसँग आधुनिक सुविधाका साधन तथा सामग्रीहरू प्रयोगमा भए नभएको बारेमा बुझ्न खोजेको 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उक्त साधन निजी तथा व्यवसायिक प्रयोजनको लागि भए पनि परिवारको लागि प्रयोग भएको छ भने परिवारसँग भएको मान्नुपर्दछ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परिवारले प्रयोग गरेका साधन तथा सुविधा आफ्नै स्वामित्वको वा अरूको पनि हुनसक्दछ ।</a:t>
            </a:r>
          </a:p>
        </p:txBody>
      </p:sp>
    </p:spTree>
    <p:extLst>
      <p:ext uri="{BB962C8B-B14F-4D97-AF65-F5344CB8AC3E}">
        <p14:creationId xmlns:p14="http://schemas.microsoft.com/office/powerpoint/2010/main" val="421731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894633"/>
            <a:ext cx="12036054" cy="2215991"/>
          </a:xfrm>
          <a:prstGeom prst="rect">
            <a:avLst/>
          </a:prstGeom>
        </p:spPr>
        <p:txBody>
          <a:bodyPr wrap="square" lIns="0" tIns="0" rIns="0" bIns="0" rtlCol="0" anchor="t">
            <a:spAutoFit/>
          </a:bodyPr>
          <a:lstStyle/>
          <a:p>
            <a:pPr lvl="1" indent="-339725" algn="just">
              <a:buFont typeface="Arial"/>
              <a:buChar char="•"/>
            </a:pPr>
            <a:r>
              <a:rPr lang="ne-NP" sz="2400" dirty="0">
                <a:cs typeface="Kalimati" pitchFamily="2"/>
              </a:rPr>
              <a:t>परिवारमा भएका सामानहरू साधारणतया प्रयोग भइरहेको र गणनाको दिन नबिग्रेको (चालू अवस्थामा रहेको) अथवा सामान्य मर्मत गरेपछि काम दिने खालको हुनुपर्छ ।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प्रश्नावलीमा उल्लेख भएका साधन तथा सुविधा एकएक गरी सोधेर यदि छ भने सम्बन्धित कोठामा ठीक चिन्ह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a:t>
            </a:r>
            <a:r>
              <a:rPr lang="ne-NP" sz="2400" dirty="0">
                <a:cs typeface="Kalimati" pitchFamily="2"/>
              </a:rPr>
              <a:t>लगाउनुपर्दछ र छैन भने सम्बन्धित कोठाहरू खाली छोड्नु पर्दछ । </a:t>
            </a:r>
          </a:p>
          <a:p>
            <a:pPr lvl="1" indent="-339725" algn="just">
              <a:buFont typeface="Arial"/>
              <a:buChar char="•"/>
            </a:pPr>
            <a:endParaRPr lang="ne-NP" sz="2400" dirty="0">
              <a:cs typeface="Kalimati" pitchFamily="2"/>
            </a:endParaRPr>
          </a:p>
        </p:txBody>
      </p:sp>
      <p:sp>
        <p:nvSpPr>
          <p:cNvPr id="8" name="Slide Number Placeholder 19"/>
          <p:cNvSpPr txBox="1">
            <a:spLocks/>
          </p:cNvSpPr>
          <p:nvPr/>
        </p:nvSpPr>
        <p:spPr>
          <a:xfrm>
            <a:off x="11504428" y="6551255"/>
            <a:ext cx="687572" cy="355573"/>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grpSp>
        <p:nvGrpSpPr>
          <p:cNvPr id="18" name="Group 17">
            <a:extLst>
              <a:ext uri="{FF2B5EF4-FFF2-40B4-BE49-F238E27FC236}">
                <a16:creationId xmlns:a16="http://schemas.microsoft.com/office/drawing/2014/main" id="{9CBE90FC-80FC-40F9-85B7-C557D42C8F34}"/>
              </a:ext>
            </a:extLst>
          </p:cNvPr>
          <p:cNvGrpSpPr/>
          <p:nvPr/>
        </p:nvGrpSpPr>
        <p:grpSpPr>
          <a:xfrm>
            <a:off x="112465" y="3795826"/>
            <a:ext cx="11866938" cy="2785668"/>
            <a:chOff x="-36397" y="3795826"/>
            <a:chExt cx="11866938" cy="2785668"/>
          </a:xfrm>
        </p:grpSpPr>
        <p:pic>
          <p:nvPicPr>
            <p:cNvPr id="9" name="Picture 8">
              <a:extLst>
                <a:ext uri="{FF2B5EF4-FFF2-40B4-BE49-F238E27FC236}">
                  <a16:creationId xmlns:a16="http://schemas.microsoft.com/office/drawing/2014/main" id="{2BEFA70F-ED5E-48DA-B88D-ED1F50E4C527}"/>
                </a:ext>
              </a:extLst>
            </p:cNvPr>
            <p:cNvPicPr>
              <a:picLocks noChangeAspect="1"/>
            </p:cNvPicPr>
            <p:nvPr/>
          </p:nvPicPr>
          <p:blipFill rotWithShape="1">
            <a:blip r:embed="rId2"/>
            <a:srcRect l="10378" t="52403" r="39651" b="31008"/>
            <a:stretch/>
          </p:blipFill>
          <p:spPr>
            <a:xfrm>
              <a:off x="-36397" y="3795826"/>
              <a:ext cx="11866938" cy="2785668"/>
            </a:xfrm>
            <a:prstGeom prst="rect">
              <a:avLst/>
            </a:prstGeom>
          </p:spPr>
        </p:pic>
        <p:sp>
          <p:nvSpPr>
            <p:cNvPr id="12" name="TextBox 11">
              <a:extLst>
                <a:ext uri="{FF2B5EF4-FFF2-40B4-BE49-F238E27FC236}">
                  <a16:creationId xmlns:a16="http://schemas.microsoft.com/office/drawing/2014/main" id="{A68FBB10-EDD0-4E42-91A8-F53E8A464A5F}"/>
                </a:ext>
              </a:extLst>
            </p:cNvPr>
            <p:cNvSpPr txBox="1"/>
            <p:nvPr/>
          </p:nvSpPr>
          <p:spPr>
            <a:xfrm>
              <a:off x="2788380" y="4993127"/>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3" name="TextBox 12">
              <a:extLst>
                <a:ext uri="{FF2B5EF4-FFF2-40B4-BE49-F238E27FC236}">
                  <a16:creationId xmlns:a16="http://schemas.microsoft.com/office/drawing/2014/main" id="{50CB6843-8BE5-42D0-A8B8-A10B7A371668}"/>
                </a:ext>
              </a:extLst>
            </p:cNvPr>
            <p:cNvSpPr txBox="1"/>
            <p:nvPr/>
          </p:nvSpPr>
          <p:spPr>
            <a:xfrm>
              <a:off x="5545767" y="508172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4" name="TextBox 13">
              <a:extLst>
                <a:ext uri="{FF2B5EF4-FFF2-40B4-BE49-F238E27FC236}">
                  <a16:creationId xmlns:a16="http://schemas.microsoft.com/office/drawing/2014/main" id="{AE274938-C69C-41AB-9943-5E6128B635B5}"/>
                </a:ext>
              </a:extLst>
            </p:cNvPr>
            <p:cNvSpPr txBox="1"/>
            <p:nvPr/>
          </p:nvSpPr>
          <p:spPr>
            <a:xfrm>
              <a:off x="2791921" y="534754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5" name="TextBox 14">
              <a:extLst>
                <a:ext uri="{FF2B5EF4-FFF2-40B4-BE49-F238E27FC236}">
                  <a16:creationId xmlns:a16="http://schemas.microsoft.com/office/drawing/2014/main" id="{E175AC0F-78AF-4C90-AD0A-94D2BB8F4C94}"/>
                </a:ext>
              </a:extLst>
            </p:cNvPr>
            <p:cNvSpPr txBox="1"/>
            <p:nvPr/>
          </p:nvSpPr>
          <p:spPr>
            <a:xfrm>
              <a:off x="5556401" y="5358182"/>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6" name="TextBox 15">
              <a:extLst>
                <a:ext uri="{FF2B5EF4-FFF2-40B4-BE49-F238E27FC236}">
                  <a16:creationId xmlns:a16="http://schemas.microsoft.com/office/drawing/2014/main" id="{34503032-3A94-4701-8888-D3638D38C13F}"/>
                </a:ext>
              </a:extLst>
            </p:cNvPr>
            <p:cNvSpPr txBox="1"/>
            <p:nvPr/>
          </p:nvSpPr>
          <p:spPr>
            <a:xfrm>
              <a:off x="8225185" y="5039197"/>
              <a:ext cx="567942"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7" name="TextBox 16">
              <a:extLst>
                <a:ext uri="{FF2B5EF4-FFF2-40B4-BE49-F238E27FC236}">
                  <a16:creationId xmlns:a16="http://schemas.microsoft.com/office/drawing/2014/main" id="{4F1B7C5F-58E9-4A95-B8DE-6EC559972B71}"/>
                </a:ext>
              </a:extLst>
            </p:cNvPr>
            <p:cNvSpPr txBox="1"/>
            <p:nvPr/>
          </p:nvSpPr>
          <p:spPr>
            <a:xfrm>
              <a:off x="8225170" y="5889811"/>
              <a:ext cx="536058"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grpSp>
      <p:sp>
        <p:nvSpPr>
          <p:cNvPr id="19" name="TextBox 18">
            <a:extLst>
              <a:ext uri="{FF2B5EF4-FFF2-40B4-BE49-F238E27FC236}">
                <a16:creationId xmlns:a16="http://schemas.microsoft.com/office/drawing/2014/main" id="{1E53E060-F035-4DF3-9ADE-8CAFC9FDA61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923223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रेडियो सुविधाको हकमा परिवारले सबै प्रकारका रेडियोका अतिरिक्त मोबाइल वा अन्य माध्यमबाट रेडियो सुन्ने गरेका छन् भने रेडियो सुविधा भएको मानी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चिन्ह लगाउनु पर्दछ ।</a:t>
            </a:r>
          </a:p>
          <a:p>
            <a:pPr lvl="1" indent="-339725" algn="just">
              <a:lnSpc>
                <a:spcPct val="150000"/>
              </a:lnSpc>
              <a:buFont typeface="Arial"/>
              <a:buChar char="•"/>
            </a:pPr>
            <a:r>
              <a:rPr lang="ne-NP" sz="2400" dirty="0">
                <a:cs typeface="Kalimati" pitchFamily="2"/>
              </a:rPr>
              <a:t>साधारण मोबाइल फोन भन्नाले भौतिक रुपमा देखिने कि–बोर्ड भएको, टच स्क्रिन नभएको र सफ्टवेयरहरू डाउनलोड गर्न नमिल्ने किसिमको मोबाइल फोन बुझ्नु पर्दछ ।</a:t>
            </a:r>
          </a:p>
          <a:p>
            <a:pPr lvl="1" indent="-339725" algn="just">
              <a:lnSpc>
                <a:spcPct val="150000"/>
              </a:lnSpc>
              <a:buFont typeface="Arial"/>
              <a:buChar char="•"/>
            </a:pPr>
            <a:r>
              <a:rPr lang="ne-NP" sz="2400" dirty="0">
                <a:cs typeface="Kalimati" pitchFamily="2"/>
              </a:rPr>
              <a:t>स्मार्ट मोबाइल फोन भन्नाले भौतिक रुपमा नदेखिने कि–बोर्ड भएको, सामान्यत टच स्क्रिन भएको र सफ्टवेयरहरू डाउनलोड गर्न मिल्ने किसिमको मोबाइल फोन बुझ्नु पर्दछ</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grpSp>
        <p:nvGrpSpPr>
          <p:cNvPr id="6" name="Group 5">
            <a:extLst>
              <a:ext uri="{FF2B5EF4-FFF2-40B4-BE49-F238E27FC236}">
                <a16:creationId xmlns:a16="http://schemas.microsoft.com/office/drawing/2014/main" id="{F73267A0-F1F3-4E01-AA0D-D0A7E8061DAF}"/>
              </a:ext>
            </a:extLst>
          </p:cNvPr>
          <p:cNvGrpSpPr/>
          <p:nvPr/>
        </p:nvGrpSpPr>
        <p:grpSpPr>
          <a:xfrm>
            <a:off x="318982" y="4846558"/>
            <a:ext cx="11458400" cy="1820056"/>
            <a:chOff x="318982" y="4846558"/>
            <a:chExt cx="11458400" cy="1820056"/>
          </a:xfrm>
        </p:grpSpPr>
        <p:pic>
          <p:nvPicPr>
            <p:cNvPr id="19" name="Picture 18">
              <a:extLst>
                <a:ext uri="{FF2B5EF4-FFF2-40B4-BE49-F238E27FC236}">
                  <a16:creationId xmlns:a16="http://schemas.microsoft.com/office/drawing/2014/main" id="{1E9122BF-54EF-4263-BEB5-B9443739B88C}"/>
                </a:ext>
              </a:extLst>
            </p:cNvPr>
            <p:cNvPicPr>
              <a:picLocks noChangeAspect="1"/>
            </p:cNvPicPr>
            <p:nvPr/>
          </p:nvPicPr>
          <p:blipFill rotWithShape="1">
            <a:blip r:embed="rId2"/>
            <a:srcRect l="10378" t="52403" r="39651" b="31008"/>
            <a:stretch/>
          </p:blipFill>
          <p:spPr>
            <a:xfrm>
              <a:off x="318982" y="4846558"/>
              <a:ext cx="11458400" cy="1820056"/>
            </a:xfrm>
            <a:prstGeom prst="rect">
              <a:avLst/>
            </a:prstGeom>
          </p:spPr>
        </p:pic>
        <p:sp>
          <p:nvSpPr>
            <p:cNvPr id="20" name="TextBox 19">
              <a:extLst>
                <a:ext uri="{FF2B5EF4-FFF2-40B4-BE49-F238E27FC236}">
                  <a16:creationId xmlns:a16="http://schemas.microsoft.com/office/drawing/2014/main" id="{1FF8F6C4-2077-4765-B857-E99DBF057EAC}"/>
                </a:ext>
              </a:extLst>
            </p:cNvPr>
            <p:cNvSpPr txBox="1"/>
            <p:nvPr/>
          </p:nvSpPr>
          <p:spPr>
            <a:xfrm>
              <a:off x="3117998" y="5284384"/>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1" name="TextBox 20">
              <a:extLst>
                <a:ext uri="{FF2B5EF4-FFF2-40B4-BE49-F238E27FC236}">
                  <a16:creationId xmlns:a16="http://schemas.microsoft.com/office/drawing/2014/main" id="{4B139E59-FEAD-46AB-A34A-1ABE34FD9264}"/>
                </a:ext>
              </a:extLst>
            </p:cNvPr>
            <p:cNvSpPr txBox="1"/>
            <p:nvPr/>
          </p:nvSpPr>
          <p:spPr>
            <a:xfrm>
              <a:off x="5811587" y="53517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2" name="TextBox 21">
              <a:extLst>
                <a:ext uri="{FF2B5EF4-FFF2-40B4-BE49-F238E27FC236}">
                  <a16:creationId xmlns:a16="http://schemas.microsoft.com/office/drawing/2014/main" id="{47A5AE80-B5A5-4D66-8E34-F504C11DBB51}"/>
                </a:ext>
              </a:extLst>
            </p:cNvPr>
            <p:cNvSpPr txBox="1"/>
            <p:nvPr/>
          </p:nvSpPr>
          <p:spPr>
            <a:xfrm>
              <a:off x="3068377" y="613854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grpSp>
      <p:sp>
        <p:nvSpPr>
          <p:cNvPr id="11" name="TextBox 10">
            <a:extLst>
              <a:ext uri="{FF2B5EF4-FFF2-40B4-BE49-F238E27FC236}">
                <a16:creationId xmlns:a16="http://schemas.microsoft.com/office/drawing/2014/main" id="{51DA626D-9CFF-4352-A253-7D67B3BB065C}"/>
              </a:ext>
            </a:extLst>
          </p:cNvPr>
          <p:cNvSpPr txBox="1"/>
          <p:nvPr/>
        </p:nvSpPr>
        <p:spPr>
          <a:xfrm>
            <a:off x="7708609" y="6521458"/>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600072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कार, जीप, भ्यान, मोटरसाइकल, साइकल को हकमा सरकारी तथा निजी क्षेत्रमा काम गर्ने कर्मचारीहरूले आफ्नो सुविधामा उक्त सवारी साधनको सुविधा घरमा राख्ने गरी लिएको रहेछ भने उक्त परिवारमा उक्त सुविधा रहेको मानी सम्बन्धित कोठामा ठीक (√) चिन्ह लगाउनुपर्दछ । </a:t>
            </a:r>
          </a:p>
          <a:p>
            <a:pPr lvl="1" indent="-339725" algn="just">
              <a:lnSpc>
                <a:spcPct val="150000"/>
              </a:lnSpc>
              <a:buFont typeface="Arial"/>
              <a:buChar char="•"/>
            </a:pPr>
            <a:r>
              <a:rPr lang="ne-NP" sz="2400" dirty="0">
                <a:cs typeface="Kalimati" pitchFamily="2"/>
              </a:rPr>
              <a:t>तर, बिहान साँझ कार्यालयमा जान आउन मात्र उपलब्ध हुने र कार्यालय समय बाहिर प्रयोग नहुने भए मोटर सुविधा नभएको मानिन्छ ।</a:t>
            </a:r>
          </a:p>
        </p:txBody>
      </p:sp>
      <p:sp>
        <p:nvSpPr>
          <p:cNvPr id="8" name="Slide Number Placeholder 19"/>
          <p:cNvSpPr txBox="1">
            <a:spLocks/>
          </p:cNvSpPr>
          <p:nvPr/>
        </p:nvSpPr>
        <p:spPr>
          <a:xfrm>
            <a:off x="11525693" y="6475228"/>
            <a:ext cx="666307" cy="2933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pic>
        <p:nvPicPr>
          <p:cNvPr id="7" name="Picture 6">
            <a:extLst>
              <a:ext uri="{FF2B5EF4-FFF2-40B4-BE49-F238E27FC236}">
                <a16:creationId xmlns:a16="http://schemas.microsoft.com/office/drawing/2014/main" id="{76506BAB-F00A-41DE-9D0A-C08FC24FD12D}"/>
              </a:ext>
            </a:extLst>
          </p:cNvPr>
          <p:cNvPicPr>
            <a:picLocks noChangeAspect="1"/>
          </p:cNvPicPr>
          <p:nvPr/>
        </p:nvPicPr>
        <p:blipFill rotWithShape="1">
          <a:blip r:embed="rId2"/>
          <a:srcRect l="10378" t="52403" r="39651" b="31008"/>
          <a:stretch/>
        </p:blipFill>
        <p:spPr>
          <a:xfrm>
            <a:off x="372141" y="4431159"/>
            <a:ext cx="11458400" cy="2139702"/>
          </a:xfrm>
          <a:prstGeom prst="rect">
            <a:avLst/>
          </a:prstGeom>
        </p:spPr>
      </p:pic>
      <p:sp>
        <p:nvSpPr>
          <p:cNvPr id="9" name="TextBox 8">
            <a:extLst>
              <a:ext uri="{FF2B5EF4-FFF2-40B4-BE49-F238E27FC236}">
                <a16:creationId xmlns:a16="http://schemas.microsoft.com/office/drawing/2014/main" id="{63739036-7CB7-4BE5-B7BC-1FF330ECA32B}"/>
              </a:ext>
            </a:extLst>
          </p:cNvPr>
          <p:cNvSpPr txBox="1"/>
          <p:nvPr/>
        </p:nvSpPr>
        <p:spPr>
          <a:xfrm>
            <a:off x="5847488" y="6000448"/>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0" name="TextBox 9">
            <a:extLst>
              <a:ext uri="{FF2B5EF4-FFF2-40B4-BE49-F238E27FC236}">
                <a16:creationId xmlns:a16="http://schemas.microsoft.com/office/drawing/2014/main" id="{878FFF92-5438-430F-8F34-4A836F0C9C9A}"/>
              </a:ext>
            </a:extLst>
          </p:cNvPr>
          <p:cNvSpPr txBox="1"/>
          <p:nvPr/>
        </p:nvSpPr>
        <p:spPr>
          <a:xfrm>
            <a:off x="8413489" y="4993899"/>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2" name="TextBox 11">
            <a:extLst>
              <a:ext uri="{FF2B5EF4-FFF2-40B4-BE49-F238E27FC236}">
                <a16:creationId xmlns:a16="http://schemas.microsoft.com/office/drawing/2014/main" id="{8774A809-D720-404B-B77F-99C4F692C3B8}"/>
              </a:ext>
            </a:extLst>
          </p:cNvPr>
          <p:cNvSpPr txBox="1"/>
          <p:nvPr/>
        </p:nvSpPr>
        <p:spPr>
          <a:xfrm>
            <a:off x="8434753" y="53660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1" name="TextBox 10">
            <a:extLst>
              <a:ext uri="{FF2B5EF4-FFF2-40B4-BE49-F238E27FC236}">
                <a16:creationId xmlns:a16="http://schemas.microsoft.com/office/drawing/2014/main" id="{B76596B1-F32A-4621-840A-4C32C2725125}"/>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966159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इन्टरनेटको हकमा कम्प्युटरको साथै</a:t>
            </a:r>
            <a:r>
              <a:rPr lang="en-US" sz="2400" dirty="0">
                <a:cs typeface="Kalimati" pitchFamily="2"/>
              </a:rPr>
              <a:t> </a:t>
            </a:r>
            <a:r>
              <a:rPr lang="ne-NP" sz="2400" dirty="0">
                <a:cs typeface="Kalimati" pitchFamily="2"/>
              </a:rPr>
              <a:t>ट्याब्लेट, मोबाइल फोन (डाटा, वाइफाई आदि)</a:t>
            </a:r>
            <a:r>
              <a:rPr lang="en-US" sz="2400" dirty="0">
                <a:cs typeface="Kalimati" pitchFamily="2"/>
              </a:rPr>
              <a:t> </a:t>
            </a:r>
            <a:r>
              <a:rPr lang="ne-NP" sz="2400" dirty="0">
                <a:cs typeface="Kalimati" pitchFamily="2"/>
              </a:rPr>
              <a:t>मार्फत पनि परिवारको कुनै सदस्यले नियमितरुपमा</a:t>
            </a:r>
            <a:r>
              <a:rPr lang="en-US" sz="2400" dirty="0">
                <a:cs typeface="Kalimati" pitchFamily="2"/>
              </a:rPr>
              <a:t> </a:t>
            </a:r>
            <a:r>
              <a:rPr lang="ne-NP" sz="2400" dirty="0">
                <a:cs typeface="Kalimati" pitchFamily="2"/>
              </a:rPr>
              <a:t>प्रयोग गर्ने गरेको भएमा सम्बन्धित कोठामा ठीक (√)</a:t>
            </a:r>
            <a:r>
              <a:rPr lang="en-US" sz="2400" dirty="0">
                <a:cs typeface="Kalimati" pitchFamily="2"/>
              </a:rPr>
              <a:t> </a:t>
            </a:r>
            <a:r>
              <a:rPr lang="ne-NP" sz="2400" dirty="0">
                <a:cs typeface="Kalimati" pitchFamily="2"/>
              </a:rPr>
              <a:t>चिन्ह लगाउनुपर्दछ  ।</a:t>
            </a:r>
          </a:p>
          <a:p>
            <a:pPr lvl="1" indent="-339725" algn="just">
              <a:lnSpc>
                <a:spcPct val="150000"/>
              </a:lnSpc>
              <a:buFont typeface="Arial"/>
              <a:buChar char="•"/>
            </a:pPr>
            <a:r>
              <a:rPr lang="ne-NP" sz="2400" dirty="0">
                <a:cs typeface="Kalimati" pitchFamily="2"/>
              </a:rPr>
              <a:t>यदि कुनै परिवारसँग कुनै पनि साधन तथा सुविधा प्रयोगमा नभएको भए </a:t>
            </a:r>
            <a:r>
              <a:rPr lang="en-US" sz="2400" dirty="0">
                <a:cs typeface="Kalimati" pitchFamily="2"/>
              </a:rPr>
              <a:t>“</a:t>
            </a:r>
            <a:r>
              <a:rPr lang="ne-NP" sz="2400" dirty="0">
                <a:cs typeface="Kalimati" pitchFamily="2"/>
              </a:rPr>
              <a:t>कुनै पनि नभएको</a:t>
            </a:r>
            <a:r>
              <a:rPr lang="en-US" sz="2400" dirty="0">
                <a:cs typeface="Kalimati" pitchFamily="2"/>
              </a:rPr>
              <a:t>”</a:t>
            </a:r>
            <a:r>
              <a:rPr lang="ne-NP" sz="2400" dirty="0">
                <a:cs typeface="Kalimati" pitchFamily="2"/>
              </a:rPr>
              <a:t> कोठामा ठीक</a:t>
            </a:r>
            <a:r>
              <a:rPr lang="en-US" sz="2400" dirty="0">
                <a:cs typeface="Kalimati" pitchFamily="2"/>
              </a:rPr>
              <a:t> </a:t>
            </a:r>
            <a:r>
              <a:rPr lang="ne-NP" sz="2400" dirty="0">
                <a:cs typeface="Kalimati" pitchFamily="2"/>
              </a:rPr>
              <a:t>(√) चिन्ह लगार्इ बाँकी कोठाहरू खाली छाड्नु पर्दछ ।</a:t>
            </a:r>
          </a:p>
        </p:txBody>
      </p:sp>
      <p:sp>
        <p:nvSpPr>
          <p:cNvPr id="8" name="Slide Number Placeholder 19"/>
          <p:cNvSpPr txBox="1">
            <a:spLocks/>
          </p:cNvSpPr>
          <p:nvPr/>
        </p:nvSpPr>
        <p:spPr>
          <a:xfrm>
            <a:off x="11566472" y="6330065"/>
            <a:ext cx="625528"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pic>
        <p:nvPicPr>
          <p:cNvPr id="12" name="Picture 11">
            <a:extLst>
              <a:ext uri="{FF2B5EF4-FFF2-40B4-BE49-F238E27FC236}">
                <a16:creationId xmlns:a16="http://schemas.microsoft.com/office/drawing/2014/main" id="{289BEDEF-A2E4-4574-9DF1-E0C7B471437C}"/>
              </a:ext>
            </a:extLst>
          </p:cNvPr>
          <p:cNvPicPr>
            <a:picLocks noChangeAspect="1"/>
          </p:cNvPicPr>
          <p:nvPr/>
        </p:nvPicPr>
        <p:blipFill rotWithShape="1">
          <a:blip r:embed="rId2"/>
          <a:srcRect l="10378" t="52403" r="39651" b="31008"/>
          <a:stretch/>
        </p:blipFill>
        <p:spPr>
          <a:xfrm>
            <a:off x="108072" y="4409633"/>
            <a:ext cx="11458400" cy="2139702"/>
          </a:xfrm>
          <a:prstGeom prst="rect">
            <a:avLst/>
          </a:prstGeom>
        </p:spPr>
      </p:pic>
      <p:sp>
        <p:nvSpPr>
          <p:cNvPr id="13" name="TextBox 12">
            <a:extLst>
              <a:ext uri="{FF2B5EF4-FFF2-40B4-BE49-F238E27FC236}">
                <a16:creationId xmlns:a16="http://schemas.microsoft.com/office/drawing/2014/main" id="{2584469F-61DF-43D6-BEA3-364E4734FDF5}"/>
              </a:ext>
            </a:extLst>
          </p:cNvPr>
          <p:cNvSpPr txBox="1"/>
          <p:nvPr/>
        </p:nvSpPr>
        <p:spPr>
          <a:xfrm>
            <a:off x="10947105" y="5653503"/>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Tree>
    <p:extLst>
      <p:ext uri="{BB962C8B-B14F-4D97-AF65-F5344CB8AC3E}">
        <p14:creationId xmlns:p14="http://schemas.microsoft.com/office/powerpoint/2010/main" val="3279681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1900" y="1275578"/>
            <a:ext cx="12025422" cy="1785104"/>
          </a:xfrm>
          <a:prstGeom prst="rect">
            <a:avLst/>
          </a:prstGeom>
        </p:spPr>
        <p:txBody>
          <a:bodyPr wrap="square">
            <a:spAutoFit/>
          </a:bodyPr>
          <a:lstStyle/>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परिचयात्मक विवरण पारिवारिक खण्डको प्रश्न १ देखि १० सम्मका विवरण नमुना प्रश्नावलीमा भर्नुहोस् । </a:t>
            </a:r>
          </a:p>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570921"/>
            <a:ext cx="640907" cy="315479"/>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grpSp>
        <p:nvGrpSpPr>
          <p:cNvPr id="4" name="Group 3">
            <a:extLst>
              <a:ext uri="{FF2B5EF4-FFF2-40B4-BE49-F238E27FC236}">
                <a16:creationId xmlns:a16="http://schemas.microsoft.com/office/drawing/2014/main" id="{1E6AEEC3-2822-4CC5-B78C-A639BEA6E145}"/>
              </a:ext>
            </a:extLst>
          </p:cNvPr>
          <p:cNvGrpSpPr/>
          <p:nvPr/>
        </p:nvGrpSpPr>
        <p:grpSpPr>
          <a:xfrm>
            <a:off x="137519" y="3079079"/>
            <a:ext cx="11919803" cy="2365660"/>
            <a:chOff x="237765" y="3301523"/>
            <a:chExt cx="11943601" cy="3270947"/>
          </a:xfrm>
        </p:grpSpPr>
        <p:grpSp>
          <p:nvGrpSpPr>
            <p:cNvPr id="9" name="Group 8">
              <a:extLst>
                <a:ext uri="{FF2B5EF4-FFF2-40B4-BE49-F238E27FC236}">
                  <a16:creationId xmlns:a16="http://schemas.microsoft.com/office/drawing/2014/main" id="{D1463739-CCFA-430C-96C1-671C6E3685FA}"/>
                </a:ext>
              </a:extLst>
            </p:cNvPr>
            <p:cNvGrpSpPr/>
            <p:nvPr/>
          </p:nvGrpSpPr>
          <p:grpSpPr>
            <a:xfrm>
              <a:off x="237765" y="3301523"/>
              <a:ext cx="11787657" cy="1700265"/>
              <a:chOff x="361459" y="871638"/>
              <a:chExt cx="10026499" cy="1607734"/>
            </a:xfrm>
          </p:grpSpPr>
          <p:pic>
            <p:nvPicPr>
              <p:cNvPr id="10" name="Picture 9">
                <a:extLst>
                  <a:ext uri="{FF2B5EF4-FFF2-40B4-BE49-F238E27FC236}">
                    <a16:creationId xmlns:a16="http://schemas.microsoft.com/office/drawing/2014/main" id="{24B93854-A44E-4C07-ACA8-1C7528566016}"/>
                  </a:ext>
                </a:extLst>
              </p:cNvPr>
              <p:cNvPicPr>
                <a:picLocks noChangeAspect="1"/>
              </p:cNvPicPr>
              <p:nvPr/>
            </p:nvPicPr>
            <p:blipFill rotWithShape="1">
              <a:blip r:embed="rId2"/>
              <a:srcRect l="10639" t="33023" r="9833" b="43534"/>
              <a:stretch/>
            </p:blipFill>
            <p:spPr>
              <a:xfrm>
                <a:off x="361459" y="871638"/>
                <a:ext cx="4837859" cy="1607734"/>
              </a:xfrm>
              <a:prstGeom prst="rect">
                <a:avLst/>
              </a:prstGeom>
            </p:spPr>
          </p:pic>
          <p:pic>
            <p:nvPicPr>
              <p:cNvPr id="11" name="Picture 10">
                <a:extLst>
                  <a:ext uri="{FF2B5EF4-FFF2-40B4-BE49-F238E27FC236}">
                    <a16:creationId xmlns:a16="http://schemas.microsoft.com/office/drawing/2014/main" id="{659D6F47-E426-42FD-A2ED-D6CF5B71ECD4}"/>
                  </a:ext>
                </a:extLst>
              </p:cNvPr>
              <p:cNvPicPr>
                <a:picLocks noChangeAspect="1"/>
              </p:cNvPicPr>
              <p:nvPr/>
            </p:nvPicPr>
            <p:blipFill rotWithShape="1">
              <a:blip r:embed="rId3"/>
              <a:srcRect l="11897" t="37054" r="6162" b="39503"/>
              <a:stretch/>
            </p:blipFill>
            <p:spPr>
              <a:xfrm>
                <a:off x="5199318" y="871638"/>
                <a:ext cx="5188640" cy="1607734"/>
              </a:xfrm>
              <a:prstGeom prst="rect">
                <a:avLst/>
              </a:prstGeom>
            </p:spPr>
          </p:pic>
        </p:grpSp>
        <p:grpSp>
          <p:nvGrpSpPr>
            <p:cNvPr id="6" name="Group 5">
              <a:extLst>
                <a:ext uri="{FF2B5EF4-FFF2-40B4-BE49-F238E27FC236}">
                  <a16:creationId xmlns:a16="http://schemas.microsoft.com/office/drawing/2014/main" id="{A82732D4-B263-47E2-AB60-3A410139E6CC}"/>
                </a:ext>
              </a:extLst>
            </p:cNvPr>
            <p:cNvGrpSpPr/>
            <p:nvPr/>
          </p:nvGrpSpPr>
          <p:grpSpPr>
            <a:xfrm>
              <a:off x="237765" y="5065584"/>
              <a:ext cx="11943601" cy="1506886"/>
              <a:chOff x="237765" y="5235711"/>
              <a:chExt cx="11943601" cy="1506886"/>
            </a:xfrm>
          </p:grpSpPr>
          <p:pic>
            <p:nvPicPr>
              <p:cNvPr id="12" name="Picture 11">
                <a:extLst>
                  <a:ext uri="{FF2B5EF4-FFF2-40B4-BE49-F238E27FC236}">
                    <a16:creationId xmlns:a16="http://schemas.microsoft.com/office/drawing/2014/main" id="{1CA7810B-5815-4299-9384-5BA2E398B9FD}"/>
                  </a:ext>
                </a:extLst>
              </p:cNvPr>
              <p:cNvPicPr>
                <a:picLocks noChangeAspect="1"/>
              </p:cNvPicPr>
              <p:nvPr/>
            </p:nvPicPr>
            <p:blipFill rotWithShape="1">
              <a:blip r:embed="rId4"/>
              <a:srcRect l="10233" t="45171" r="10000" b="26666"/>
              <a:stretch/>
            </p:blipFill>
            <p:spPr>
              <a:xfrm>
                <a:off x="237765" y="5235711"/>
                <a:ext cx="7309675" cy="1506885"/>
              </a:xfrm>
              <a:prstGeom prst="rect">
                <a:avLst/>
              </a:prstGeom>
            </p:spPr>
          </p:pic>
          <p:pic>
            <p:nvPicPr>
              <p:cNvPr id="13" name="Picture 12">
                <a:extLst>
                  <a:ext uri="{FF2B5EF4-FFF2-40B4-BE49-F238E27FC236}">
                    <a16:creationId xmlns:a16="http://schemas.microsoft.com/office/drawing/2014/main" id="{4C1AA890-B7D3-45F5-A4D8-20ABAC3E60D0}"/>
                  </a:ext>
                </a:extLst>
              </p:cNvPr>
              <p:cNvPicPr>
                <a:picLocks noChangeAspect="1"/>
              </p:cNvPicPr>
              <p:nvPr/>
            </p:nvPicPr>
            <p:blipFill rotWithShape="1">
              <a:blip r:embed="rId5"/>
              <a:srcRect l="11599" t="34263" r="24244" b="41000"/>
              <a:stretch/>
            </p:blipFill>
            <p:spPr>
              <a:xfrm>
                <a:off x="7547440" y="5363303"/>
                <a:ext cx="4633926" cy="1379294"/>
              </a:xfrm>
              <a:prstGeom prst="rect">
                <a:avLst/>
              </a:prstGeom>
            </p:spPr>
          </p:pic>
        </p:grpSp>
      </p:grpSp>
      <p:pic>
        <p:nvPicPr>
          <p:cNvPr id="15" name="Picture 14">
            <a:extLst>
              <a:ext uri="{FF2B5EF4-FFF2-40B4-BE49-F238E27FC236}">
                <a16:creationId xmlns:a16="http://schemas.microsoft.com/office/drawing/2014/main" id="{30A87B91-9E3D-4953-A3FA-D8665CF93068}"/>
              </a:ext>
            </a:extLst>
          </p:cNvPr>
          <p:cNvPicPr>
            <a:picLocks noChangeAspect="1"/>
          </p:cNvPicPr>
          <p:nvPr/>
        </p:nvPicPr>
        <p:blipFill rotWithShape="1">
          <a:blip r:embed="rId6"/>
          <a:srcRect l="75174" t="47442" r="6504" b="28372"/>
          <a:stretch/>
        </p:blipFill>
        <p:spPr>
          <a:xfrm>
            <a:off x="88392" y="5495505"/>
            <a:ext cx="3441645" cy="1061250"/>
          </a:xfrm>
          <a:prstGeom prst="rect">
            <a:avLst/>
          </a:prstGeom>
        </p:spPr>
      </p:pic>
      <p:pic>
        <p:nvPicPr>
          <p:cNvPr id="17" name="Picture 16">
            <a:extLst>
              <a:ext uri="{FF2B5EF4-FFF2-40B4-BE49-F238E27FC236}">
                <a16:creationId xmlns:a16="http://schemas.microsoft.com/office/drawing/2014/main" id="{6D6537C5-AB3E-44BB-B75D-B2A61D2F176C}"/>
              </a:ext>
            </a:extLst>
          </p:cNvPr>
          <p:cNvPicPr>
            <a:picLocks noChangeAspect="1"/>
          </p:cNvPicPr>
          <p:nvPr/>
        </p:nvPicPr>
        <p:blipFill rotWithShape="1">
          <a:blip r:embed="rId7"/>
          <a:srcRect l="10115" t="52508" r="39738" b="30644"/>
          <a:stretch/>
        </p:blipFill>
        <p:spPr>
          <a:xfrm>
            <a:off x="2244179" y="5495505"/>
            <a:ext cx="9419737" cy="1112016"/>
          </a:xfrm>
          <a:prstGeom prst="rect">
            <a:avLst/>
          </a:prstGeom>
        </p:spPr>
      </p:pic>
    </p:spTree>
    <p:extLst>
      <p:ext uri="{BB962C8B-B14F-4D97-AF65-F5344CB8AC3E}">
        <p14:creationId xmlns:p14="http://schemas.microsoft.com/office/powerpoint/2010/main" val="3139523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853" y="1260891"/>
            <a:ext cx="12018294" cy="3277820"/>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172754" lvl="1">
              <a:lnSpc>
                <a:spcPct val="150000"/>
              </a:lnSpc>
            </a:pPr>
            <a:r>
              <a:rPr lang="ne-NP" sz="2400" dirty="0">
                <a:cs typeface="Kalimati" pitchFamily="2"/>
              </a:rPr>
              <a:t>१) कस्ता व्यक्तिलार्इ अनुपस्थित (विदेश</a:t>
            </a:r>
            <a:r>
              <a:rPr lang="en-US" sz="2400" dirty="0">
                <a:cs typeface="Kalimati" pitchFamily="2"/>
              </a:rPr>
              <a:t> </a:t>
            </a:r>
            <a:r>
              <a:rPr lang="ne-NP" sz="2400" dirty="0">
                <a:cs typeface="Kalimati" pitchFamily="2"/>
              </a:rPr>
              <a:t>गएका) भनी गणना गरिन्छ ?</a:t>
            </a:r>
          </a:p>
          <a:p>
            <a:pPr marL="172754" lvl="1">
              <a:lnSpc>
                <a:spcPct val="150000"/>
              </a:lnSpc>
            </a:pPr>
            <a:r>
              <a:rPr lang="ne-NP" sz="2400" dirty="0">
                <a:cs typeface="Kalimati" pitchFamily="2"/>
              </a:rPr>
              <a:t>२) सरकारी जग्गामा घर बनाएर बसेका परिवारको घरको स्वामित्व के हुन्छ ?</a:t>
            </a:r>
          </a:p>
          <a:p>
            <a:pPr marL="690563" lvl="1" indent="-519113">
              <a:lnSpc>
                <a:spcPct val="150000"/>
              </a:lnSpc>
            </a:pPr>
            <a:r>
              <a:rPr lang="ne-NP" sz="2400" dirty="0">
                <a:cs typeface="Kalimati" pitchFamily="2"/>
              </a:rPr>
              <a:t>३) कुनै परिवार दिसापिसाब गर्न नजिकैको सार्वजनिक जङ्गलमा जाने गरेको रहेछ भने उक्त परिवारले प्रयोग गर्ने चर्पीको प्रकार के हुन्छ ?</a:t>
            </a:r>
          </a:p>
          <a:p>
            <a:pPr marL="796925" lvl="1" indent="-563563" algn="just">
              <a:lnSpc>
                <a:spcPct val="150000"/>
              </a:lnSpc>
            </a:pPr>
            <a:endParaRPr lang="ne-NP" sz="2400" dirty="0">
              <a:cs typeface="Kalimati" pitchFamily="2"/>
            </a:endParaRPr>
          </a:p>
        </p:txBody>
      </p:sp>
      <p:sp>
        <p:nvSpPr>
          <p:cNvPr id="4" name="TextBox 4"/>
          <p:cNvSpPr txBox="1"/>
          <p:nvPr/>
        </p:nvSpPr>
        <p:spPr>
          <a:xfrm>
            <a:off x="2136700" y="802985"/>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46957" y="6415126"/>
            <a:ext cx="6379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sp>
        <p:nvSpPr>
          <p:cNvPr id="7" name="TextBox 6">
            <a:extLst>
              <a:ext uri="{FF2B5EF4-FFF2-40B4-BE49-F238E27FC236}">
                <a16:creationId xmlns:a16="http://schemas.microsoft.com/office/drawing/2014/main" id="{162DA088-4AFC-4ADC-8922-BC3AD3074E4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769615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462907"/>
            <a:ext cx="11929729" cy="5032147"/>
          </a:xfrm>
          <a:prstGeom prst="rect">
            <a:avLst/>
          </a:prstGeom>
        </p:spPr>
        <p:txBody>
          <a:bodyPr wrap="square" lIns="0" tIns="0" rIns="0" bIns="0" rtlCol="0" anchor="t">
            <a:spAutoFit/>
          </a:bodyPr>
          <a:lstStyle/>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१) कस्ता व्यक्तिलार्इ अनुपस्थित (</a:t>
            </a:r>
            <a:r>
              <a:rPr lang="ne-NP" sz="2400" b="1">
                <a:solidFill>
                  <a:srgbClr val="142DAC"/>
                </a:solidFill>
                <a:latin typeface="Calibri" panose="020F0502020204030204" pitchFamily="34" charset="0"/>
                <a:cs typeface="Kalimati" panose="00000400000000000000" pitchFamily="2"/>
              </a:rPr>
              <a:t>विदेश</a:t>
            </a:r>
            <a:r>
              <a:rPr lang="en-US" sz="2400" b="1">
                <a:solidFill>
                  <a:srgbClr val="142DAC"/>
                </a:solidFill>
                <a:latin typeface="Calibri" panose="020F0502020204030204" pitchFamily="34" charset="0"/>
                <a:cs typeface="Kalimati" panose="00000400000000000000" pitchFamily="2"/>
              </a:rPr>
              <a:t> </a:t>
            </a:r>
            <a:r>
              <a:rPr lang="ne-NP" sz="2400" b="1" dirty="0">
                <a:solidFill>
                  <a:srgbClr val="142DAC"/>
                </a:solidFill>
                <a:latin typeface="Calibri" panose="020F0502020204030204" pitchFamily="34" charset="0"/>
                <a:cs typeface="Kalimati" panose="00000400000000000000" pitchFamily="2"/>
              </a:rPr>
              <a:t>गएका) भनी गणना गरिन्छ ?</a:t>
            </a:r>
          </a:p>
          <a:p>
            <a:pPr marL="0" lvl="1" algn="just">
              <a:lnSpc>
                <a:spcPct val="150000"/>
              </a:lnSpc>
            </a:pPr>
            <a:r>
              <a:rPr lang="ne-NP" sz="2400" b="1">
                <a:solidFill>
                  <a:srgbClr val="0070C0"/>
                </a:solidFill>
                <a:cs typeface="Kalimati" pitchFamily="2"/>
              </a:rPr>
              <a:t>उत्तरः </a:t>
            </a:r>
            <a:r>
              <a:rPr lang="ne-NP" sz="2400" b="1" dirty="0">
                <a:cs typeface="Kalimati" pitchFamily="2"/>
              </a:rPr>
              <a:t>अनुपस्थित (विदेश)</a:t>
            </a:r>
            <a:r>
              <a:rPr lang="en-US" sz="2400" dirty="0">
                <a:cs typeface="Kalimati" pitchFamily="2"/>
              </a:rPr>
              <a:t>: </a:t>
            </a: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व्यक्तिलार्इ अनुपस्थित (विदेश) भनी गणना गरिन्छ ।</a:t>
            </a:r>
          </a:p>
          <a:p>
            <a:pPr marL="0" lvl="1" algn="just">
              <a:lnSpc>
                <a:spcPct val="150000"/>
              </a:lnSpc>
            </a:pPr>
            <a:r>
              <a:rPr lang="ne-NP" sz="2400" b="1">
                <a:solidFill>
                  <a:srgbClr val="142DAC"/>
                </a:solidFill>
                <a:latin typeface="Calibri" panose="020F0502020204030204" pitchFamily="34" charset="0"/>
                <a:cs typeface="Kalimati" panose="00000400000000000000" pitchFamily="2"/>
              </a:rPr>
              <a:t>२) सरकारी जग्गामा घर बनाएर बसेका परिवारको घरको स्वामित्व के हुन्छ ?</a:t>
            </a:r>
            <a:endParaRPr lang="ne-NP" sz="2400" b="1" dirty="0">
              <a:solidFill>
                <a:srgbClr val="142DAC"/>
              </a:solidFill>
              <a:latin typeface="Calibri" panose="020F0502020204030204" pitchFamily="34" charset="0"/>
              <a:cs typeface="Kalimati" panose="00000400000000000000" pitchFamily="2"/>
            </a:endParaRPr>
          </a:p>
          <a:p>
            <a:pPr marL="0" lvl="1" algn="just">
              <a:lnSpc>
                <a:spcPct val="150000"/>
              </a:lnSpc>
            </a:pPr>
            <a:r>
              <a:rPr lang="ne-NP" sz="2400">
                <a:solidFill>
                  <a:srgbClr val="0070C0"/>
                </a:solidFill>
                <a:cs typeface="Kalimati" pitchFamily="2"/>
              </a:rPr>
              <a:t>उत्तरः</a:t>
            </a:r>
            <a:r>
              <a:rPr lang="ne-NP" sz="2400">
                <a:cs typeface="Kalimati" pitchFamily="2"/>
              </a:rPr>
              <a:t> </a:t>
            </a:r>
            <a:r>
              <a:rPr lang="ne-NP" sz="2400" b="1" dirty="0">
                <a:cs typeface="Kalimati" pitchFamily="2"/>
              </a:rPr>
              <a:t>सरकारी जग्गामा घर हुने परिवारः </a:t>
            </a:r>
            <a:r>
              <a:rPr lang="ne-NP" sz="2400" dirty="0">
                <a:cs typeface="Kalimati" pitchFamily="2"/>
              </a:rPr>
              <a:t>परिवारको आफ्नै स्वामित्वको घर मानी लेख्नुपर्दछ ।</a:t>
            </a:r>
          </a:p>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३) कुनै परिवार दिसापिसाब गर्न नजिकैको सार्वजनिक जङ्गलमा जाने गरेको रहेछ भने उक्त परिवारले प्रयोग गर्ने चर्पीको प्रकार के हुन्छ ?</a:t>
            </a:r>
          </a:p>
          <a:p>
            <a:pPr marL="690563" indent="-690563" algn="just">
              <a:lnSpc>
                <a:spcPct val="150000"/>
              </a:lnSpc>
            </a:pPr>
            <a:r>
              <a:rPr lang="ne-NP" sz="2400" b="1">
                <a:solidFill>
                  <a:srgbClr val="0070C0"/>
                </a:solidFill>
                <a:cs typeface="Kalimati" pitchFamily="2"/>
              </a:rPr>
              <a:t>उत्तरः</a:t>
            </a:r>
            <a:r>
              <a:rPr lang="ne-NP" sz="2400">
                <a:cs typeface="Kalimati" pitchFamily="2"/>
              </a:rPr>
              <a:t> </a:t>
            </a:r>
            <a:r>
              <a:rPr lang="ne-NP" sz="2400" dirty="0">
                <a:cs typeface="Kalimati" pitchFamily="2"/>
              </a:rPr>
              <a:t>चर्पी नभएको कोड </a:t>
            </a:r>
            <a:r>
              <a:rPr lang="en-US" sz="2400" b="1">
                <a:solidFill>
                  <a:srgbClr val="00B0F0"/>
                </a:solidFill>
                <a:cs typeface="Kalimati" pitchFamily="2"/>
              </a:rPr>
              <a:t>5</a:t>
            </a:r>
            <a:r>
              <a:rPr lang="ne-NP" sz="2400">
                <a:cs typeface="Kalimati" pitchFamily="2"/>
              </a:rPr>
              <a:t>।</a:t>
            </a: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2019" y="6415126"/>
            <a:ext cx="55285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48</a:t>
            </a:fld>
            <a:endParaRPr lang="en-US" dirty="0"/>
          </a:p>
        </p:txBody>
      </p:sp>
      <p:sp>
        <p:nvSpPr>
          <p:cNvPr id="7" name="TextBox 6">
            <a:extLst>
              <a:ext uri="{FF2B5EF4-FFF2-40B4-BE49-F238E27FC236}">
                <a16:creationId xmlns:a16="http://schemas.microsoft.com/office/drawing/2014/main" id="{8CCAB656-40A9-44AB-AADD-0FD5438D2FC7}"/>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299376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02019" y="1679060"/>
            <a:ext cx="5199321" cy="337015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मुख्य प्रश्नावलीको परिचयात्मक खण्डका विवरण लेख्ने तरिका </a:t>
            </a:r>
          </a:p>
          <a:p>
            <a:pPr marL="342900" indent="-342900">
              <a:lnSpc>
                <a:spcPct val="150000"/>
              </a:lnSpc>
              <a:buFont typeface="Arial" panose="020B0604020202020204" pitchFamily="34" charset="0"/>
              <a:buChar char="•"/>
            </a:pPr>
            <a:r>
              <a:rPr lang="ne-NP" sz="2400" dirty="0">
                <a:cs typeface="Kalimati" pitchFamily="2"/>
              </a:rPr>
              <a:t>प्रश्न १ घरको स्वामित्व</a:t>
            </a:r>
          </a:p>
          <a:p>
            <a:pPr marL="342900" indent="-342900">
              <a:lnSpc>
                <a:spcPct val="150000"/>
              </a:lnSpc>
              <a:buFont typeface="Arial" panose="020B0604020202020204" pitchFamily="34" charset="0"/>
              <a:buChar char="•"/>
            </a:pPr>
            <a:r>
              <a:rPr lang="ne-NP" sz="2400" dirty="0">
                <a:cs typeface="Kalimati" pitchFamily="2"/>
              </a:rPr>
              <a:t>प्रश्न २ घरको जग</a:t>
            </a:r>
          </a:p>
          <a:p>
            <a:pPr marL="342900" indent="-342900">
              <a:lnSpc>
                <a:spcPct val="150000"/>
              </a:lnSpc>
              <a:buFont typeface="Arial" panose="020B0604020202020204" pitchFamily="34" charset="0"/>
              <a:buChar char="•"/>
            </a:pPr>
            <a:r>
              <a:rPr lang="ne-NP" sz="2400" dirty="0">
                <a:cs typeface="Kalimati" pitchFamily="2"/>
              </a:rPr>
              <a:t>प्रश्न ३ घरको बाहिरी गारो</a:t>
            </a:r>
          </a:p>
          <a:p>
            <a:pPr marL="342900" indent="-342900">
              <a:lnSpc>
                <a:spcPct val="150000"/>
              </a:lnSpc>
              <a:buFont typeface="Arial" panose="020B0604020202020204" pitchFamily="34" charset="0"/>
              <a:buChar char="•"/>
            </a:pPr>
            <a:r>
              <a:rPr lang="ne-NP" sz="2400" dirty="0">
                <a:cs typeface="Kalimati" pitchFamily="2"/>
              </a:rPr>
              <a:t>प्रश्न ४ घरको छाना</a:t>
            </a:r>
          </a:p>
        </p:txBody>
      </p:sp>
      <p:sp>
        <p:nvSpPr>
          <p:cNvPr id="7" name="Slide Number Placeholder 6"/>
          <p:cNvSpPr>
            <a:spLocks noGrp="1"/>
          </p:cNvSpPr>
          <p:nvPr>
            <p:ph type="sldNum" sz="quarter" idx="11"/>
          </p:nvPr>
        </p:nvSpPr>
        <p:spPr>
          <a:xfrm>
            <a:off x="11600121" y="6467029"/>
            <a:ext cx="566479" cy="366206"/>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715F0F13-5813-4E15-B469-2417E480C856}"/>
              </a:ext>
            </a:extLst>
          </p:cNvPr>
          <p:cNvSpPr/>
          <p:nvPr/>
        </p:nvSpPr>
        <p:spPr>
          <a:xfrm>
            <a:off x="5560828" y="1625891"/>
            <a:ext cx="6475232" cy="3370153"/>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प्रश्न ५ घरको भुर्इँ</a:t>
            </a:r>
          </a:p>
          <a:p>
            <a:pPr marL="342900" indent="-342900">
              <a:lnSpc>
                <a:spcPct val="150000"/>
              </a:lnSpc>
              <a:buFont typeface="Arial" panose="020B0604020202020204" pitchFamily="34" charset="0"/>
              <a:buChar char="•"/>
            </a:pPr>
            <a:r>
              <a:rPr lang="ne-NP" sz="2400" dirty="0">
                <a:cs typeface="Kalimati" pitchFamily="2"/>
              </a:rPr>
              <a:t>प्रश्न ६ खानेपानीको मुख्य श्रोत</a:t>
            </a:r>
          </a:p>
          <a:p>
            <a:pPr marL="342900" indent="-342900">
              <a:lnSpc>
                <a:spcPct val="150000"/>
              </a:lnSpc>
              <a:buFont typeface="Arial" panose="020B0604020202020204" pitchFamily="34" charset="0"/>
              <a:buChar char="•"/>
            </a:pPr>
            <a:r>
              <a:rPr lang="ne-NP" sz="2400" dirty="0">
                <a:cs typeface="Kalimati" pitchFamily="2"/>
              </a:rPr>
              <a:t>प्रश्न ७ खाना पकाउने इन्धन</a:t>
            </a:r>
          </a:p>
          <a:p>
            <a:pPr marL="342900" indent="-342900">
              <a:lnSpc>
                <a:spcPct val="150000"/>
              </a:lnSpc>
              <a:buFont typeface="Arial" panose="020B0604020202020204" pitchFamily="34" charset="0"/>
              <a:buChar char="•"/>
            </a:pPr>
            <a:r>
              <a:rPr lang="ne-NP" sz="2400" dirty="0">
                <a:cs typeface="Kalimati" pitchFamily="2"/>
              </a:rPr>
              <a:t>प्रश्न ८ बत्ति बाल्ने इन्धन</a:t>
            </a:r>
          </a:p>
          <a:p>
            <a:pPr marL="342900" indent="-342900">
              <a:lnSpc>
                <a:spcPct val="150000"/>
              </a:lnSpc>
              <a:buFont typeface="Arial" panose="020B0604020202020204" pitchFamily="34" charset="0"/>
              <a:buChar char="•"/>
            </a:pPr>
            <a:r>
              <a:rPr lang="ne-NP" sz="2400" dirty="0">
                <a:cs typeface="Kalimati" pitchFamily="2"/>
              </a:rPr>
              <a:t>प्रश्न ९ चर्पीका प्रकार</a:t>
            </a:r>
          </a:p>
          <a:p>
            <a:pPr marL="342900" indent="-342900">
              <a:lnSpc>
                <a:spcPct val="150000"/>
              </a:lnSpc>
              <a:buFont typeface="Arial" panose="020B0604020202020204" pitchFamily="34" charset="0"/>
              <a:buChar char="•"/>
            </a:pPr>
            <a:r>
              <a:rPr lang="ne-NP" sz="2400" dirty="0">
                <a:cs typeface="Kalimati" pitchFamily="2"/>
              </a:rPr>
              <a:t>प्रश्न १० घरायसी साधन तथा सुविधा</a:t>
            </a:r>
          </a:p>
        </p:txBody>
      </p:sp>
    </p:spTree>
    <p:extLst>
      <p:ext uri="{BB962C8B-B14F-4D97-AF65-F5344CB8AC3E}">
        <p14:creationId xmlns:p14="http://schemas.microsoft.com/office/powerpoint/2010/main" val="4012761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2774" y="2136339"/>
            <a:ext cx="11674547"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६.१ देखि ६.१०२ सम्म अध्ययन गर्नुहोस् ।</a:t>
            </a:r>
          </a:p>
        </p:txBody>
      </p:sp>
      <p:sp>
        <p:nvSpPr>
          <p:cNvPr id="5" name="TextBox 4"/>
          <p:cNvSpPr txBox="1"/>
          <p:nvPr/>
        </p:nvSpPr>
        <p:spPr>
          <a:xfrm>
            <a:off x="4521690" y="311168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7CF26D-926A-4C4B-AF79-3FD0DEA40D01}"/>
              </a:ext>
            </a:extLst>
          </p:cNvPr>
          <p:cNvSpPr txBox="1">
            <a:spLocks/>
          </p:cNvSpPr>
          <p:nvPr/>
        </p:nvSpPr>
        <p:spPr>
          <a:xfrm>
            <a:off x="11600121" y="6467029"/>
            <a:ext cx="566479" cy="36620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Tree>
    <p:extLst>
      <p:ext uri="{BB962C8B-B14F-4D97-AF65-F5344CB8AC3E}">
        <p14:creationId xmlns:p14="http://schemas.microsoft.com/office/powerpoint/2010/main" val="2945546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4055</TotalTime>
  <Words>3252</Words>
  <Application>Microsoft Office PowerPoint</Application>
  <PresentationFormat>Widescreen</PresentationFormat>
  <Paragraphs>501</Paragraphs>
  <Slides>50</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283</cp:revision>
  <dcterms:created xsi:type="dcterms:W3CDTF">2020-10-11T07:30:23Z</dcterms:created>
  <dcterms:modified xsi:type="dcterms:W3CDTF">2021-04-10T10:00:50Z</dcterms:modified>
</cp:coreProperties>
</file>