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619" r:id="rId2"/>
    <p:sldId id="621" r:id="rId3"/>
    <p:sldId id="624" r:id="rId4"/>
    <p:sldId id="625" r:id="rId5"/>
    <p:sldId id="450" r:id="rId6"/>
    <p:sldId id="451" r:id="rId7"/>
    <p:sldId id="452" r:id="rId8"/>
    <p:sldId id="608" r:id="rId9"/>
    <p:sldId id="454" r:id="rId10"/>
    <p:sldId id="605" r:id="rId11"/>
    <p:sldId id="455" r:id="rId12"/>
    <p:sldId id="595" r:id="rId13"/>
    <p:sldId id="458" r:id="rId14"/>
    <p:sldId id="456" r:id="rId15"/>
    <p:sldId id="597" r:id="rId16"/>
    <p:sldId id="596" r:id="rId17"/>
    <p:sldId id="462" r:id="rId18"/>
    <p:sldId id="598" r:id="rId19"/>
    <p:sldId id="599" r:id="rId20"/>
    <p:sldId id="600" r:id="rId21"/>
    <p:sldId id="470" r:id="rId22"/>
    <p:sldId id="602" r:id="rId23"/>
    <p:sldId id="604" r:id="rId24"/>
    <p:sldId id="620" r:id="rId25"/>
    <p:sldId id="296" r:id="rId26"/>
    <p:sldId id="618" r:id="rId27"/>
    <p:sldId id="610" r:id="rId28"/>
    <p:sldId id="611" r:id="rId29"/>
    <p:sldId id="612" r:id="rId30"/>
    <p:sldId id="613" r:id="rId31"/>
    <p:sldId id="617" r:id="rId32"/>
    <p:sldId id="343" r:id="rId33"/>
    <p:sldId id="331" r:id="rId34"/>
    <p:sldId id="344" r:id="rId35"/>
    <p:sldId id="295" r:id="rId36"/>
    <p:sldId id="342" r:id="rId37"/>
    <p:sldId id="332" r:id="rId38"/>
    <p:sldId id="298" r:id="rId39"/>
    <p:sldId id="498" r:id="rId40"/>
    <p:sldId id="276" r:id="rId41"/>
    <p:sldId id="304" r:id="rId42"/>
    <p:sldId id="347" r:id="rId43"/>
    <p:sldId id="283" r:id="rId44"/>
    <p:sldId id="349" r:id="rId45"/>
    <p:sldId id="285" r:id="rId46"/>
    <p:sldId id="305" r:id="rId47"/>
    <p:sldId id="287" r:id="rId48"/>
    <p:sldId id="290" r:id="rId49"/>
    <p:sldId id="499" r:id="rId50"/>
    <p:sldId id="291" r:id="rId51"/>
    <p:sldId id="292" r:id="rId52"/>
    <p:sldId id="616" r:id="rId53"/>
    <p:sldId id="480" r:id="rId54"/>
    <p:sldId id="481" r:id="rId55"/>
    <p:sldId id="606" r:id="rId56"/>
    <p:sldId id="607" r:id="rId57"/>
    <p:sldId id="615" r:id="rId58"/>
    <p:sldId id="495" r:id="rId59"/>
    <p:sldId id="272"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0D192CC-5FEE-4579-8651-96B9C0522B02}">
          <p14:sldIdLst>
            <p14:sldId id="619"/>
            <p14:sldId id="621"/>
            <p14:sldId id="624"/>
            <p14:sldId id="625"/>
            <p14:sldId id="450"/>
            <p14:sldId id="451"/>
            <p14:sldId id="452"/>
            <p14:sldId id="608"/>
            <p14:sldId id="454"/>
            <p14:sldId id="605"/>
            <p14:sldId id="455"/>
            <p14:sldId id="595"/>
            <p14:sldId id="458"/>
            <p14:sldId id="456"/>
            <p14:sldId id="597"/>
            <p14:sldId id="596"/>
            <p14:sldId id="462"/>
            <p14:sldId id="598"/>
            <p14:sldId id="599"/>
            <p14:sldId id="600"/>
            <p14:sldId id="470"/>
            <p14:sldId id="602"/>
            <p14:sldId id="604"/>
            <p14:sldId id="620"/>
            <p14:sldId id="296"/>
            <p14:sldId id="618"/>
            <p14:sldId id="610"/>
            <p14:sldId id="611"/>
            <p14:sldId id="612"/>
            <p14:sldId id="613"/>
            <p14:sldId id="617"/>
          </p14:sldIdLst>
        </p14:section>
        <p14:section name="Default Section" id="{4DB91C74-E52E-468B-8F70-C486B63A3CCF}">
          <p14:sldIdLst>
            <p14:sldId id="343"/>
            <p14:sldId id="331"/>
            <p14:sldId id="344"/>
            <p14:sldId id="295"/>
            <p14:sldId id="342"/>
            <p14:sldId id="332"/>
            <p14:sldId id="298"/>
            <p14:sldId id="498"/>
            <p14:sldId id="276"/>
            <p14:sldId id="304"/>
            <p14:sldId id="347"/>
            <p14:sldId id="283"/>
            <p14:sldId id="349"/>
            <p14:sldId id="285"/>
            <p14:sldId id="305"/>
            <p14:sldId id="287"/>
            <p14:sldId id="290"/>
            <p14:sldId id="499"/>
            <p14:sldId id="291"/>
            <p14:sldId id="292"/>
          </p14:sldIdLst>
        </p14:section>
        <p14:section name="Untitled Section" id="{0E64FB08-E73D-43A7-AA38-7E8127CA0B64}">
          <p14:sldIdLst>
            <p14:sldId id="616"/>
            <p14:sldId id="480"/>
            <p14:sldId id="481"/>
            <p14:sldId id="606"/>
            <p14:sldId id="607"/>
            <p14:sldId id="615"/>
            <p14:sldId id="495"/>
            <p14:sldId id="2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5"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74" autoAdjust="0"/>
    <p:restoredTop sz="94382" autoAdjust="0"/>
  </p:normalViewPr>
  <p:slideViewPr>
    <p:cSldViewPr snapToGrid="0">
      <p:cViewPr varScale="1">
        <p:scale>
          <a:sx n="60" d="100"/>
          <a:sy n="60" d="100"/>
        </p:scale>
        <p:origin x="7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9D0DDF-4933-48DB-8EA5-2A85E63F47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C58F1A-B15A-4262-A6C6-C38D4EBBB6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773493-8A5C-42A3-8EEE-1205F627E512}" type="datetimeFigureOut">
              <a:rPr lang="en-US" smtClean="0"/>
              <a:t>10/9/2021</a:t>
            </a:fld>
            <a:endParaRPr lang="en-US"/>
          </a:p>
        </p:txBody>
      </p:sp>
      <p:sp>
        <p:nvSpPr>
          <p:cNvPr id="4" name="Footer Placeholder 3">
            <a:extLst>
              <a:ext uri="{FF2B5EF4-FFF2-40B4-BE49-F238E27FC236}">
                <a16:creationId xmlns:a16="http://schemas.microsoft.com/office/drawing/2014/main" id="{15A0F4EF-4B37-46EB-AEA6-39C755810B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918D7CC-D517-45D8-8C3C-7796D99D93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DF6B54-5D33-4FA9-84E1-BCA73C20A049}" type="slidenum">
              <a:rPr lang="en-US" smtClean="0"/>
              <a:t>‹#›</a:t>
            </a:fld>
            <a:endParaRPr lang="en-US"/>
          </a:p>
        </p:txBody>
      </p:sp>
    </p:spTree>
    <p:extLst>
      <p:ext uri="{BB962C8B-B14F-4D97-AF65-F5344CB8AC3E}">
        <p14:creationId xmlns:p14="http://schemas.microsoft.com/office/powerpoint/2010/main" val="142793299"/>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0:39.305"/>
    </inkml:context>
    <inkml:brush xml:id="br0">
      <inkml:brushProperty name="width" value="0.1" units="cm"/>
      <inkml:brushProperty name="height" value="0.1" units="cm"/>
      <inkml:brushProperty name="fitToCurve" value="1"/>
    </inkml:brush>
  </inkml:definitions>
  <inkml:trace contextRef="#ctx0" brushRef="#br0">829 505 0,'-55'0'578,"28"0"-578,14 0 16,13 14-16,-28-14 16,1 0-16,0 0 15,-14 0-15,14 0 16,27 27 0,-27 0-1,13-27 1,14 14-16,-27-14 15,0 0 1,13 0 0,-13 0-16,0 27 15,-14-27-15,-27 27 0,14 0 16,0 1-16,-1 26 16,1-27-16,27 0 15,0 0 1,13-27-16,-13 28 15,27-15 17,0 14-1,0 0-15,0-13-1,14-14 1,-14 54-1,13-54-15,-13 28 16,27-28-16,1 0 31,12 0-15,-40 13 0,27-13-16,1 0 15,26 0 1,-40 0-16,13 0 15,0 0-15,-14 0 16,69 0 0,-55 0-16,0 0 15,-13 0 1,13 0-16,0 0 16,-13 0-16,13 0 0,54 0 15,-53 0-15,-15 0 16,14 0-1,1 0 1,-15 0 0,14 0 31,0 0-1,-13 0-30,13 0-16,0 0 16,28 0-16,-15 0 15,-12 0-15,53 0 16,-54 0-16,14 0 16,-41-27-16,27 27 15,0 0-15,-13 0 16,-41 0 187,0 0-203,-14 0 16,14 0-1,0 14 16,-1-14-15,28 13 0,-13-13-1,13 27 48,-27-27-32,27 27-15,-28-27-16,15 28 15,-14-15 1,0-13 0,-1 27-16,15-27 15,13 28-15,-55 12 16,28-40-16,14 27 0,13 1 15,-27-1-15,-28-27 16,55 13 0,0 15 46,0-1 141,-27-27-203,27 13 16,-14-13-16,14 27 16,-27 1-16,0-28 15,14 27-15,-15-14 16,-26 15-1,27-28 95,27 27-110,-14 27 15,-13-54 1,27 14-16,-27-14 16,27 27-16,0 0 93,14-27-46,13 14-47,-14 13 16,14 0 0,55-27-1,-82 27-15,14-27 16,13 14-16,0-14 15,0 0-15,-13 0 0,13 0 16,54 0-16,-67 0 16,40 0-1,1 0-15,26 0 0,-27 0 16,1 0-16,26 0 16,14 0-16,-68 0 15,-13 0-15,13 0 16,0 0-16,-13 0 15,13 0 1,0 0 0,-13-28-16,40 28 15,-27 0-15,28-27 16,-42 0-16,42 0 16,-1 0-16,41 0 15,-41-1-15,-27-67 16,28 68-16,-1 0 15,41 0-15,-40-27 16,-1 26-16,-27 1 16,82-27-16,-41 0 15,13 26-15,14-12 16,-13 12-16,-14-26 16,-14 27-16,0-68 15,41 41-15,-40 26 16,-28 1-16,0-27 15,-13 27-15,-14-14 16,27 41-16,-27-27 16,0 0-1,0 13 1,0-13 15,0 0-31,0 0 16,0-14-16,0-14 15,0 28-15,0-13 16,0 12-16,0 1 16,0-14-16,-14 41 15,14-27-15,-13 0 16,13 14-16,0-15 16,-28 1-16,1 0 15,0 27 1,14-14-16,-42-13 15,28 27 1,13 0-16,-13-27 16,-27 27-16,54-54 15,-54 54-15,-28 0 16,28 0-16,-1 0 16,1 0-16,41 0 15,-15 0-15,-26 0 16,40 0-16,-13 0 15,0 0 1,27 41 78,0 13-79,-27 0 1,27 28-16,0 13 16,0-14-16,0 1 15,0 40-15,0-68 16,0 1-16,0-1 16,0 0-16,0-26 15,14 12-15,-14 15 16,0-1-16,27 41 15,-27-81-15,27 40 16,-27 0-16,0 1 16,27-42-16,27 109 15,-26-67-15,-1 26 16,41 55 0,0-41-16,-41-13 15,0 13-15,27-41 16,14 0-16,-41 14 15,28-13-15,-28-1 16,0-27-16,-13-13 16,67 13-16,-54 0 15,28 0-15,-1 0 16,0 1-16,28-1 0,-14 27 16,-55-27-16,14-27 15,1 27-15,-1-27 16,-14 0 31,-13 28 15</inkml:trace>
  <inkml:trace contextRef="#ctx0" brushRef="#br0" timeOffset="2829">3532 913 0,'-14'0'265,"-13"0"-249,-14 0-16,14 0 16,-27 0-16,-28 13 15,82 15-15,-54-15 16,-41 82-16,68-68 15,-14 1-15,-68 107 16,96-107-16,-42-15 16,28 55-16,0-54 15,0 13-15,-55 27 16,82-27-16,-13-27 16,-15 41-16,1-41 15,-27 27-15,0 0 16,40-27-16,-40 28 15,27-1-15,-1-27 16,15 27-16,-42-27 16,28 0-16,0 41 15,14-41-15,-42 27 16,1-27-16,27 27 0,13-27 31,14 27-31,-27-27 0,0 14 16,13 13-16,-13-27 15,27 27-15,-81 0 16,26 55 0,28-55-16,0 0 15,-27 0-15,40-13 16,-40 13-16,26 0 16,-26 0-16,41 1 15,-42 12-15,28-40 16,14 27-16,-42-27 15,28 28-15,0-28 16,13 0 0,-13 0 15,27 27 0,-27-27-31,27 13 16,-14-13-1,-13 0 1,0 0-16,-14 0 16,-13 28-16,0-28 15,26 0-15,-26 27 16,-27 0-16,53-27 16,-26 0-16,0 27 0,-1-27 15,42 0-15,-41 0 16,26 0-1,15 0 17</inkml:trace>
  <inkml:trace contextRef="#ctx0" brushRef="#br0" timeOffset="4437">2187 2149 0</inkml:trace>
  <inkml:trace contextRef="#ctx0" brushRef="#br0" timeOffset="5619">3396 1701 0</inkml:trace>
  <inkml:trace contextRef="#ctx0" brushRef="#br0" timeOffset="6316">3396 1701 0</inkml:trace>
  <inkml:trace contextRef="#ctx0" brushRef="#br0" timeOffset="7349">3396 1701 0</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0.462"/>
    </inkml:context>
    <inkml:brush xml:id="br0">
      <inkml:brushProperty name="width" value="0.1" units="cm"/>
      <inkml:brushProperty name="height" value="0.1" units="cm"/>
      <inkml:brushProperty name="fitToCurve" value="1"/>
    </inkml:brush>
  </inkml:definitions>
  <inkml:trace contextRef="#ctx0" brushRef="#br0">1245 222 0,'-38'0'375,"-1"0"-359,0 0-16,-18 0 15,18-6-15,-9-5 16,-10-19-16,-9 19 15,28-1-15,-18 12 16,19 0-16,-88-18 16,97 18-16,-38-12 15,-20 12-15,29 0 16,-9 0-16,9 0 16,20 0-16,18 0 15,11 0-15,-10 0 16,-1 0-16,1 0 15,19 6 48,-10-6-63,10 12 16,-39-6-16,20 23 15,19-11-15,0 5 16,-19 0-16,19 0 15,-19-11-15,19 0 16,0 17-16,9-17 16,11 11-16,37-11 0,-18 0 15,9 10 1,10-4-16,39 23 0,-11-30 16,40 7-16,-59-6 15,-9-12-15,-10 11 16,38-11-16,-28 12 15,-20-12-15,29 18 16,-8-18-16,-21 0 16,20 11-16,29-11 15,-20 0-15,49 29 16,-49-29-16,49 0 16,-59 11-16,11-11 15,19 12-15,-49-12 16,1 12-16,0-12 15,-30 0-15,10 12 16,20-12-16,-20 0 16,-9 0-16,9 0 31,0 0-31,-9 0 16,29 11-1,-20-11-15,38 12 16,-18-12-16,-29 0 15,9 12-15,1-12 16,-11 6-16,10-6 16,-19 23-1,0-11 17,0-6-32,0 4 15,-9 2-15,9 17 16,-39 12-16,-9 0 15,28-1-15,-18-16 16,-10 29-16,9-24 16,1-6-16,18-11 15,1-6-15,0-6 16,9 22-16,-28-22 16,38 12-16,-19-12 15,-1 0 1,10 0-1,-9 0 1,0 0-16,0 12 16,9-12-16,-47 0 15,18 12-15,0-12 16,1 0-16,-1 0 16,-19 0-16,20 0 15,-1 0-15,1 0 16,9 0-16,10 0 15,-1 0-15,-9 0 0,-9 0 16,19 0 0,-20 0-16,30-6 15,-11 6-15,20-12 0,-19 12 16,19-12 15,-20-5-15,20 6-16,0-1 15,-9 12-15,9-6 16,-20-5 0,20-1-1,-19 0-15,10 6 16,9-29-16,-39 35 16,20-12-16,19 7 15,-19 5-15,19-12 16,-10 12-16,10-12 15,0 0 282,19 12-265,20 0-17,-39-5 63,29 5 547,-10-23-625,19 23 16,-18-12-16,-1 1 16,29-1-16,0 0 15,-9 1-15,0-1 16,-1 0-16,1 0 15,-20-11-15,0 11 16,10 1-16,-10 6 16,39-7-16,-19-17 15,-20 23-15,19-6 16,1-11-16,29-7 16,-59 19-16,29-1 15,1 0-15,-19-10 16,47 10-16,-29-12 15,1 13-15,-20-1 0,20 0 16,-39 6 0,58-5-16,-58-1 0,9 0 15,10 1-15,20-7 16,0 7-16,-20-18 16,0 23-16,20-6 15,-30 12-15,10-11 16,0-1-1,-19 6 17,0-17 46,10 23-78,9-12 31,-19 6-15,0-6-16,20-10 15,-1 16-15,-19-17 16,0 11-16,19-12 16,-19 19-16,29 5 15,-29-12-15,0 0 16,19 6-16,-19-6 15,0-11-15,0 17 16,0-6 0,0 2-1,-10 10 32,-18 0 0,8 0 0,20-12-47,-19 12 16,19-6-1,-19 6-15,19-12 16,-10 12-1,-9 0-15,-1 0 16,20-11-16,-9 11 16,-10 0-1,-19-12-15,19 12 16,9 0 0,-9 0-16,0 0 15,9 0 1,-10 0-1,1 0 1,0 0-16,-10-18 31,10 18-31,0 0 16,9 0 0,-9 0-1,-1 0 1,1 0-1,19 12 32,0 0-31,0 0 0,0-7-16,0 7 15,0 0-15,0 4 16,0-4-16,0 12 15,0-19-15,0 7 16,0 0-16,0 0 16,0-6-16,0 5 15,10 1-15,-10-6 16,19 17-16,1-11 16,-11-1-16,10-5 15,1-6-15,18 11 16,-29 1-16,11 0 15,-1 5 1,1-17-16,-11 12 0,11 11 16,-1-23-16,0 24 15,38-12-15,-19-1 16,-18 1-16,-1 16 16,20-28-16,-20 12 15,9 0-15,-28 0 16,20-7-16,-1 7 15,-9 0-15,9-12 16,20 12-16,-20 11 16,48-11-16,-57-1 15,29 1-15,-20-12 16,-9 0-16,-10 5 16,19-5-16,-19 12 15,19-12-15,0 0 16,10 12-16,-10-1 15,1-5-15,9-6 16,0 41-16,-20-29 16,11-12-16,-1 17 15,19-17-15,-28 12 16,9 12-16,-19-19 16,20 18-16,-20-11 15,0 11-15,0-17 16,0 6-16,0-1 0,0-5 15,0 6 1,-10-12 15,10 23 1,-10-23-32,10 6 15,-19 6 1,-20-12-16,39 12 15,-28-2-15,8-4 16,-18 18-16,19-13 16,9 13-16,-58-12 15,49-1-15,-19-5 16,28-6-16,-9 0 16,19 12-16,-20-12 15,20 12-15,-9-12 16,28 0 296,1 0-296,-20-6 31</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3.952"/>
    </inkml:context>
    <inkml:brush xml:id="br0">
      <inkml:brushProperty name="width" value="0.1" units="cm"/>
      <inkml:brushProperty name="height" value="0.1" units="cm"/>
      <inkml:brushProperty name="fitToCurve" value="1"/>
    </inkml:brush>
  </inkml:definitions>
  <inkml:trace contextRef="#ctx0" brushRef="#br0">446 0 0,'-12'36'203,"-1"7"-203,1-18 16,-6 30-16,6-13 16,-13-5-16,7 43 15,-7-44-15,13-11 16,-6 36-16,12-55 16,-6 18-16,0 1 15,12-13-15,-13 25 16,13-31-16,0 6 15,-12 0-15,0 13 16,12-19-16,-25 6 16,25 12-16,-6-11 15,6-1-15,0-6 16,0 6 0,0 0-1,-12-12 48,18 0-16,-6 7-32,-6 5 1,6 0-16,-12 13 15,12-20-15,0 8 32,0-1 15,0-6 249,0 6-249,-12 0-47,12 7 16,-13 5-16,1 7 16,-25-7-16,25 1 15,0-1-15,-6 19 16,6-19-16,5-11 15,-5-7-15,12 6 16,0 0 0,0-6-1,0 19 1,-12-25 93</inkml:trace>
  <inkml:trace contextRef="#ctx0" brushRef="#br0" timeOffset="1195">507 666 0</inkml:trace>
  <inkml:trace contextRef="#ctx0" brushRef="#br0" timeOffset="1838">507 666 0</inkml:trace>
  <inkml:trace contextRef="#ctx0" brushRef="#br0" timeOffset="3307">604 104 0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19</a:t>
            </a:fld>
            <a:endParaRPr lang="en-US"/>
          </a:p>
        </p:txBody>
      </p:sp>
    </p:spTree>
    <p:extLst>
      <p:ext uri="{BB962C8B-B14F-4D97-AF65-F5344CB8AC3E}">
        <p14:creationId xmlns:p14="http://schemas.microsoft.com/office/powerpoint/2010/main" val="192557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294091" y="6385791"/>
            <a:ext cx="2743200" cy="365125"/>
          </a:xfrm>
          <a:prstGeom prst="rect">
            <a:avLst/>
          </a:prstGeom>
        </p:spPr>
        <p:txBody>
          <a:bodyPr/>
          <a:lstStyle>
            <a:lvl1pPr algn="r">
              <a:defRPr sz="1800">
                <a:latin typeface="Fontasy Himali" panose="04020500000000000000" pitchFamily="82" charset="0"/>
              </a:defRPr>
            </a:lvl1pPr>
          </a:lstStyle>
          <a:p>
            <a:fld id="{2840B2E4-A264-431E-ABDE-38E3BCDA5876}" type="slidenum">
              <a:rPr lang="en-US" smtClean="0"/>
              <a:pPr/>
              <a:t>‹#›</a:t>
            </a:fld>
            <a:endParaRPr lang="en-US" sz="1800"/>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249892" y="6451887"/>
            <a:ext cx="892076" cy="365125"/>
          </a:xfrm>
          <a:prstGeom prst="rect">
            <a:avLst/>
          </a:prstGeom>
        </p:spPr>
        <p:txBody>
          <a:bodyPr/>
          <a:lstStyle>
            <a:lvl1pPr marL="0" algn="l"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customXml" Target="../ink/ink1.xml"/></Relationships>
</file>

<file path=ppt/slides/_rels/slide51.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customXml" Target="../ink/ink3.xml"/><Relationship Id="rId4" Type="http://schemas.openxmlformats.org/officeDocument/2006/relationships/image" Target="../media/image17.emf"/></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349F4917-6021-4C6F-8F7B-16EB335C89C6}"/>
              </a:ext>
            </a:extLst>
          </p:cNvPr>
          <p:cNvSpPr txBox="1">
            <a:spLocks/>
          </p:cNvSpPr>
          <p:nvPr/>
        </p:nvSpPr>
        <p:spPr>
          <a:xfrm>
            <a:off x="644716" y="3428999"/>
            <a:ext cx="6708221" cy="23049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ne-NP" b="1" dirty="0">
                <a:solidFill>
                  <a:srgbClr val="142DAC"/>
                </a:solidFill>
                <a:latin typeface="Calibri" panose="020F0502020204030204" pitchFamily="34" charset="0"/>
                <a:cs typeface="Kalimati" panose="00000400000000000000" pitchFamily="2"/>
              </a:rPr>
              <a:t>उत्तरहरूको</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असंगति</a:t>
            </a:r>
            <a:r>
              <a:rPr lang="en-US" b="1" dirty="0">
                <a:solidFill>
                  <a:srgbClr val="142DAC"/>
                </a:solidFill>
                <a:latin typeface="Calibri" panose="020F0502020204030204" pitchFamily="34" charset="0"/>
                <a:cs typeface="Kalimati" panose="00000400000000000000" pitchFamily="2"/>
              </a:rPr>
              <a:t> (</a:t>
            </a:r>
            <a:r>
              <a:rPr lang="en-US" b="1" dirty="0">
                <a:solidFill>
                  <a:srgbClr val="142DAC"/>
                </a:solidFill>
                <a:latin typeface="Times New Rom B" pitchFamily="2" charset="0"/>
                <a:cs typeface="Kalimati" panose="00000400000000000000" pitchFamily="2"/>
              </a:rPr>
              <a:t>Inconsistency)</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परीक्षण</a:t>
            </a:r>
            <a:endParaRPr lang="en-US" b="1" dirty="0">
              <a:solidFill>
                <a:srgbClr val="142DAC"/>
              </a:solidFill>
              <a:latin typeface="Calibri" panose="020F0502020204030204" pitchFamily="34" charset="0"/>
              <a:cs typeface="Kalimati" panose="00000400000000000000" pitchFamily="2"/>
            </a:endParaRPr>
          </a:p>
          <a:p>
            <a:pPr>
              <a:lnSpc>
                <a:spcPct val="150000"/>
              </a:lnSpc>
            </a:pPr>
            <a:r>
              <a:rPr lang="ne-NP" b="1" dirty="0">
                <a:solidFill>
                  <a:srgbClr val="142DAC"/>
                </a:solidFill>
                <a:latin typeface="Calibri" panose="020F0502020204030204" pitchFamily="34" charset="0"/>
                <a:cs typeface="Kalimati" panose="00000400000000000000" pitchFamily="2"/>
              </a:rPr>
              <a:t>प्रश्नावलीको पूर्णता</a:t>
            </a:r>
            <a:r>
              <a:rPr lang="en-US" b="1" dirty="0">
                <a:solidFill>
                  <a:srgbClr val="142DAC"/>
                </a:solidFill>
                <a:latin typeface="Calibri" panose="020F0502020204030204" pitchFamily="34" charset="0"/>
                <a:cs typeface="Kalimati" panose="00000400000000000000" pitchFamily="2"/>
              </a:rPr>
              <a:t> (Completeness) </a:t>
            </a:r>
            <a:r>
              <a:rPr lang="ne-NP" b="1" dirty="0">
                <a:solidFill>
                  <a:srgbClr val="142DAC"/>
                </a:solidFill>
                <a:latin typeface="Calibri" panose="020F0502020204030204" pitchFamily="34" charset="0"/>
                <a:cs typeface="Kalimati" panose="00000400000000000000" pitchFamily="2"/>
              </a:rPr>
              <a:t>जाँच</a:t>
            </a:r>
          </a:p>
          <a:p>
            <a:pPr>
              <a:lnSpc>
                <a:spcPct val="150000"/>
              </a:lnSpc>
            </a:pPr>
            <a:r>
              <a:rPr lang="ne-NP" b="1" dirty="0">
                <a:solidFill>
                  <a:srgbClr val="142DAC"/>
                </a:solidFill>
                <a:latin typeface="Calibri" panose="020F0502020204030204" pitchFamily="34" charset="0"/>
                <a:cs typeface="Kalimati" panose="00000400000000000000" pitchFamily="2"/>
              </a:rPr>
              <a:t>कभर पेज भर्ने तरिका </a:t>
            </a:r>
            <a:endParaRPr lang="en-US" b="1" dirty="0">
              <a:solidFill>
                <a:srgbClr val="142DAC"/>
              </a:solidFill>
              <a:latin typeface="Calibri" panose="020F0502020204030204" pitchFamily="34" charset="0"/>
              <a:cs typeface="Kalimati" panose="00000400000000000000" pitchFamily="2"/>
            </a:endParaRPr>
          </a:p>
          <a:p>
            <a:pPr>
              <a:lnSpc>
                <a:spcPct val="150000"/>
              </a:lnSpc>
            </a:pPr>
            <a:endParaRPr lang="en-US" b="1" dirty="0">
              <a:solidFill>
                <a:srgbClr val="142DAC"/>
              </a:solidFill>
              <a:latin typeface="Calibri" panose="020F0502020204030204" pitchFamily="34" charset="0"/>
              <a:cs typeface="Kalimati" panose="00000400000000000000" pitchFamily="2"/>
            </a:endParaRPr>
          </a:p>
        </p:txBody>
      </p:sp>
      <p:sp>
        <p:nvSpPr>
          <p:cNvPr id="9" name="Title 1">
            <a:extLst>
              <a:ext uri="{FF2B5EF4-FFF2-40B4-BE49-F238E27FC236}">
                <a16:creationId xmlns:a16="http://schemas.microsoft.com/office/drawing/2014/main" id="{C7ED5755-80EB-4C9D-8746-698DE6444C0D}"/>
              </a:ext>
            </a:extLst>
          </p:cNvPr>
          <p:cNvSpPr txBox="1">
            <a:spLocks/>
          </p:cNvSpPr>
          <p:nvPr/>
        </p:nvSpPr>
        <p:spPr>
          <a:xfrm>
            <a:off x="0" y="836990"/>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a:t>
            </a:r>
            <a:endParaRPr lang="ne-NP"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मितिः २०७८ कार्तिक १६ गते</a:t>
            </a:r>
            <a:endParaRPr lang="ne-NP" sz="3200" b="1" dirty="0">
              <a:solidFill>
                <a:srgbClr val="142DAC"/>
              </a:solidFill>
              <a:latin typeface="Calibri" panose="020F0502020204030204" pitchFamily="34" charset="0"/>
              <a:cs typeface="Mangal" panose="02040503050203030202" pitchFamily="18" charset="0"/>
            </a:endParaRPr>
          </a:p>
        </p:txBody>
      </p:sp>
      <p:sp>
        <p:nvSpPr>
          <p:cNvPr id="8" name="TextBox 1">
            <a:extLst>
              <a:ext uri="{FF2B5EF4-FFF2-40B4-BE49-F238E27FC236}">
                <a16:creationId xmlns:a16="http://schemas.microsoft.com/office/drawing/2014/main" id="{2057CC5F-8308-4E67-9786-428E7E208DA7}"/>
              </a:ext>
            </a:extLst>
          </p:cNvPr>
          <p:cNvSpPr txBox="1"/>
          <p:nvPr/>
        </p:nvSpPr>
        <p:spPr>
          <a:xfrm>
            <a:off x="369940" y="1124071"/>
            <a:ext cx="13937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b="1" dirty="0">
                <a:solidFill>
                  <a:srgbClr val="002060"/>
                </a:solidFill>
                <a:cs typeface="Kalimati" panose="00000400000000000000" pitchFamily="2"/>
              </a:rPr>
              <a:t>तेस्रो सत्र</a:t>
            </a:r>
            <a:endParaRPr lang="en-US" b="1" dirty="0">
              <a:solidFill>
                <a:srgbClr val="002060"/>
              </a:solidFill>
            </a:endParaRPr>
          </a:p>
        </p:txBody>
      </p:sp>
    </p:spTree>
    <p:extLst>
      <p:ext uri="{BB962C8B-B14F-4D97-AF65-F5344CB8AC3E}">
        <p14:creationId xmlns:p14="http://schemas.microsoft.com/office/powerpoint/2010/main" val="227563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41" y="722538"/>
            <a:ext cx="8367731" cy="421631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30726" y="1775639"/>
            <a:ext cx="3027681" cy="1055055"/>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657600" y="1546523"/>
            <a:ext cx="7017488" cy="2908489"/>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प्रश्नावलीमा भरिएका विवरणहरूको असंगति जाँच</a:t>
            </a: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प्रश्नावलीमा भरिएका विवरणहरूको पूर्णता जाँच</a:t>
            </a:r>
          </a:p>
          <a:p>
            <a:pPr marL="342900" indent="-342900">
              <a:lnSpc>
                <a:spcPct val="150000"/>
              </a:lnSpc>
              <a:buFont typeface="Wingdings" panose="05000000000000000000" pitchFamily="2" charset="2"/>
              <a:buChar char="ü"/>
            </a:pPr>
            <a:r>
              <a:rPr lang="ne-NP" sz="2800" b="1" dirty="0">
                <a:solidFill>
                  <a:srgbClr val="002060"/>
                </a:solidFill>
                <a:latin typeface="Ganesh" pitchFamily="2" charset="0"/>
                <a:cs typeface="Kalimati" panose="00000400000000000000" pitchFamily="2"/>
              </a:rPr>
              <a:t>कभर पेज</a:t>
            </a:r>
            <a:r>
              <a:rPr lang="en-US" sz="2800" b="1" dirty="0">
                <a:solidFill>
                  <a:srgbClr val="002060"/>
                </a:solidFill>
                <a:latin typeface="Ganesh" pitchFamily="2" charset="0"/>
                <a:cs typeface="Kalimati" panose="00000400000000000000" pitchFamily="2"/>
              </a:rPr>
              <a:t> </a:t>
            </a:r>
            <a:r>
              <a:rPr lang="ne-NP" sz="2800" b="1" dirty="0">
                <a:solidFill>
                  <a:srgbClr val="002060"/>
                </a:solidFill>
                <a:latin typeface="Ganesh" pitchFamily="2" charset="0"/>
                <a:cs typeface="Kalimati" panose="00000400000000000000" pitchFamily="2"/>
              </a:rPr>
              <a:t>भर्ने तरिका </a:t>
            </a:r>
            <a:endParaRPr lang="en-US" sz="2800" dirty="0">
              <a:latin typeface="Preeti"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कक्षा मुल्याङ्कन</a:t>
            </a: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सारांश तथा निष्कर्ष</a:t>
            </a:r>
            <a:endParaRPr lang="en-US" sz="24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891550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50961" y="694413"/>
            <a:ext cx="8290272" cy="576064"/>
          </a:xfrm>
          <a:prstGeom prst="rect">
            <a:avLst/>
          </a:prstGeom>
        </p:spPr>
        <p:txBody>
          <a:bodyPr/>
          <a:lstStyle/>
          <a:p>
            <a:pPr marL="0" indent="0" algn="ctr">
              <a:buNone/>
            </a:pPr>
            <a:r>
              <a:rPr lang="ne-NP" sz="3200" b="1" dirty="0">
                <a:solidFill>
                  <a:srgbClr val="002060"/>
                </a:solidFill>
                <a:latin typeface="Ganesh" pitchFamily="2" charset="0"/>
                <a:cs typeface="Kalimati" panose="00000400000000000000" pitchFamily="2"/>
              </a:rPr>
              <a:t>असंगतिः परिचय</a:t>
            </a:r>
          </a:p>
        </p:txBody>
      </p:sp>
      <p:sp>
        <p:nvSpPr>
          <p:cNvPr id="10" name="Text Placeholder 2"/>
          <p:cNvSpPr>
            <a:spLocks noGrp="1"/>
          </p:cNvSpPr>
          <p:nvPr>
            <p:ph type="body" sz="quarter" idx="4294967295"/>
          </p:nvPr>
        </p:nvSpPr>
        <p:spPr>
          <a:xfrm>
            <a:off x="420841" y="1178009"/>
            <a:ext cx="11458739" cy="5489916"/>
          </a:xfrm>
          <a:prstGeom prst="rect">
            <a:avLst/>
          </a:prstGeom>
        </p:spPr>
        <p:txBody>
          <a:bodyPr/>
          <a:lstStyle/>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जनगणना प्रश्नावलीका कतिपय प्रश्नहरु एक आपसमा अन्तर सम्बन्धित छन्</a:t>
            </a:r>
            <a:r>
              <a:rPr lang="ne-NP" sz="2400" dirty="0">
                <a:solidFill>
                  <a:srgbClr val="FF0000"/>
                </a:solidFill>
                <a:latin typeface="KaiTi" panose="02010609060101010101" pitchFamily="49" charset="-122"/>
                <a:ea typeface="KaiTi" panose="02010609060101010101" pitchFamily="49" charset="-122"/>
                <a:cs typeface="Kalimati" panose="00000400000000000000" pitchFamily="2"/>
              </a:rPr>
              <a:t> </a:t>
            </a:r>
            <a:r>
              <a:rPr lang="ne-NP" sz="2400" dirty="0">
                <a:latin typeface="KaiTi" panose="02010609060101010101" pitchFamily="49" charset="-122"/>
                <a:ea typeface="KaiTi" panose="02010609060101010101" pitchFamily="49" charset="-122"/>
                <a:cs typeface="Kalimati" panose="00000400000000000000" pitchFamily="2"/>
              </a:rPr>
              <a:t>।</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प्रश्नावली भर्दा उत्तरदाताले भनेका विवरण अनुसार नै भर्नु पर्दछ </a:t>
            </a:r>
            <a:r>
              <a:rPr lang="ne-NP" sz="2400" b="1" dirty="0">
                <a:latin typeface="KaiTi" panose="02010609060101010101" pitchFamily="49" charset="-122"/>
                <a:ea typeface="KaiTi" panose="02010609060101010101" pitchFamily="49" charset="-122"/>
                <a:cs typeface="Kalimati" panose="00000400000000000000" pitchFamily="2"/>
              </a:rPr>
              <a:t>तर</a:t>
            </a:r>
            <a:r>
              <a:rPr lang="ne-NP" sz="2400" dirty="0">
                <a:latin typeface="KaiTi" panose="02010609060101010101" pitchFamily="49" charset="-122"/>
                <a:ea typeface="KaiTi" panose="02010609060101010101" pitchFamily="49" charset="-122"/>
                <a:cs typeface="Kalimati" panose="00000400000000000000" pitchFamily="2"/>
              </a:rPr>
              <a:t> उत्तरदाताले भनेका विवरण एक आपसमा मिलेको अर्थात् संगतिपूर्ण हुनुपर्दछ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त्यसैले सोध्नु नपर्ने प्रश्नहरु र एक आपसमा सम्बन्धित प्रश्नहरु कुन कुन छन् विचार गर्नुपर्दछ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जस्तै: </a:t>
            </a:r>
            <a:endParaRPr lang="en-US" sz="2400" dirty="0">
              <a:latin typeface="KaiTi" panose="02010609060101010101" pitchFamily="49" charset="-122"/>
              <a:ea typeface="KaiTi" panose="02010609060101010101" pitchFamily="49" charset="-122"/>
              <a:cs typeface="Kalimati" panose="00000400000000000000" pitchFamily="2"/>
            </a:endParaRP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१.परिचयात्मक खण्डमा जम्मा अक्सर बसोवास गर्ने ५ जना उल्लेख भए व्यक्तिगत खण्डको महल २ सोही संख्या बरावर व्यक्तिको नाम उल्लेख भएको हुनुपर्दछ । </a:t>
            </a:r>
          </a:p>
          <a:p>
            <a:pPr marL="0" indent="0" algn="r">
              <a:lnSpc>
                <a:spcPct val="150000"/>
              </a:lnSpc>
              <a:buNone/>
            </a:pPr>
            <a:r>
              <a:rPr lang="ne-NP" sz="1800" b="1" dirty="0">
                <a:solidFill>
                  <a:srgbClr val="002060"/>
                </a:solidFill>
                <a:latin typeface="Ganesh" pitchFamily="2" charset="0"/>
                <a:cs typeface="Kalimati" panose="00000400000000000000" pitchFamily="2"/>
              </a:rPr>
              <a:t>क्रमश:</a:t>
            </a:r>
            <a:endParaRPr lang="ne-NP" sz="1800" dirty="0">
              <a:solidFill>
                <a:schemeClr val="tx1">
                  <a:lumMod val="95000"/>
                  <a:lumOff val="5000"/>
                </a:schemeClr>
              </a:solidFill>
              <a:latin typeface="Preeti" pitchFamily="2" charset="0"/>
              <a:cs typeface="Kalimati" panose="00000400000000000000" pitchFamily="2"/>
            </a:endParaRPr>
          </a:p>
          <a:p>
            <a:pPr>
              <a:lnSpc>
                <a:spcPct val="150000"/>
              </a:lnSpc>
            </a:pPr>
            <a:endParaRPr lang="ne-NP" sz="2400" dirty="0">
              <a:latin typeface="KaiTi" panose="02010609060101010101" pitchFamily="49" charset="-122"/>
              <a:ea typeface="KaiTi" panose="02010609060101010101" pitchFamily="49" charset="-122"/>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Tree>
    <p:extLst>
      <p:ext uri="{BB962C8B-B14F-4D97-AF65-F5344CB8AC3E}">
        <p14:creationId xmlns:p14="http://schemas.microsoft.com/office/powerpoint/2010/main" val="1663244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50961" y="694413"/>
            <a:ext cx="8290272" cy="576064"/>
          </a:xfrm>
          <a:prstGeom prst="rect">
            <a:avLst/>
          </a:prstGeom>
        </p:spPr>
        <p:txBody>
          <a:bodyPr/>
          <a:lstStyle/>
          <a:p>
            <a:pPr marL="0" indent="0" algn="ctr">
              <a:buNone/>
            </a:pPr>
            <a:r>
              <a:rPr lang="ne-NP" sz="3200" b="1" dirty="0">
                <a:solidFill>
                  <a:srgbClr val="002060"/>
                </a:solidFill>
                <a:latin typeface="Ganesh" pitchFamily="2" charset="0"/>
                <a:cs typeface="Kalimati" panose="00000400000000000000" pitchFamily="2"/>
              </a:rPr>
              <a:t>असंगतिः परिचय</a:t>
            </a:r>
          </a:p>
        </p:txBody>
      </p:sp>
      <p:sp>
        <p:nvSpPr>
          <p:cNvPr id="10" name="Text Placeholder 2"/>
          <p:cNvSpPr>
            <a:spLocks noGrp="1"/>
          </p:cNvSpPr>
          <p:nvPr>
            <p:ph type="body" sz="quarter" idx="4294967295"/>
          </p:nvPr>
        </p:nvSpPr>
        <p:spPr>
          <a:xfrm>
            <a:off x="420841" y="1485307"/>
            <a:ext cx="11458739" cy="5489916"/>
          </a:xfrm>
          <a:prstGeom prst="rect">
            <a:avLst/>
          </a:prstGeom>
        </p:spPr>
        <p:txBody>
          <a:bodyPr/>
          <a:lstStyle/>
          <a:p>
            <a:pPr marL="396875" indent="-396875">
              <a:lnSpc>
                <a:spcPct val="150000"/>
              </a:lnSpc>
              <a:buNone/>
            </a:pPr>
            <a:r>
              <a:rPr lang="ne-NP" sz="2400" dirty="0">
                <a:latin typeface="KaiTi" panose="02010609060101010101" pitchFamily="49" charset="-122"/>
                <a:ea typeface="KaiTi" panose="02010609060101010101" pitchFamily="49" charset="-122"/>
                <a:cs typeface="Kalimati" panose="00000400000000000000" pitchFamily="2"/>
              </a:rPr>
              <a:t>२. व्यक्तिगत खण्डको महल ५ मा उमेर ५ वा सो भन्दा कम भएमा मात्र महल ६ को जन्मदर्ता सम्बन्धी प्रश्न सोध्नुपर्दछ । </a:t>
            </a:r>
          </a:p>
          <a:p>
            <a:pPr marL="396875" indent="-396875">
              <a:lnSpc>
                <a:spcPct val="150000"/>
              </a:lnSpc>
              <a:buNone/>
            </a:pPr>
            <a:r>
              <a:rPr lang="ne-NP" sz="2400" dirty="0">
                <a:latin typeface="KaiTi" panose="02010609060101010101" pitchFamily="49" charset="-122"/>
                <a:ea typeface="KaiTi" panose="02010609060101010101" pitchFamily="49" charset="-122"/>
                <a:cs typeface="Kalimati" panose="00000400000000000000" pitchFamily="2"/>
              </a:rPr>
              <a:t>३. व्यक्तिगत खण्डको महल ५ उमेर १५ देखि ४९, महल ५ मा कोड २ (महिला) र महल १३ मा २ देखि ५ आएमा मात्र महल २६ को प्रश्न सोध्नुपर्दछ ।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उत्तरदाताले भनेको भन्दैमा सम्भव नै नहुने कुराहरु पूर्ण यकिन नगरी लेख्नु हुदैन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संकलित विवरणहरू एक आपसमा संगतिपूर्ण भएन भने त्यस्तो डाटालाई सामन्जस्यता कायम नभएको मानिन्छ।</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spTree>
    <p:extLst>
      <p:ext uri="{BB962C8B-B14F-4D97-AF65-F5344CB8AC3E}">
        <p14:creationId xmlns:p14="http://schemas.microsoft.com/office/powerpoint/2010/main" val="4154028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26954" y="7709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परिचयात्मक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A42D5692-DFAB-4BBD-AFB1-7142CAEA12B2}"/>
              </a:ext>
            </a:extLst>
          </p:cNvPr>
          <p:cNvPicPr>
            <a:picLocks noChangeAspect="1"/>
          </p:cNvPicPr>
          <p:nvPr/>
        </p:nvPicPr>
        <p:blipFill rotWithShape="1">
          <a:blip r:embed="rId2"/>
          <a:srcRect l="622"/>
          <a:stretch/>
        </p:blipFill>
        <p:spPr>
          <a:xfrm>
            <a:off x="361582" y="4315829"/>
            <a:ext cx="10771688" cy="2050049"/>
          </a:xfrm>
          <a:prstGeom prst="rect">
            <a:avLst/>
          </a:prstGeom>
        </p:spPr>
      </p:pic>
      <p:sp>
        <p:nvSpPr>
          <p:cNvPr id="11" name="TextBox 10">
            <a:extLst>
              <a:ext uri="{FF2B5EF4-FFF2-40B4-BE49-F238E27FC236}">
                <a16:creationId xmlns:a16="http://schemas.microsoft.com/office/drawing/2014/main" id="{9C2BB50A-7D6C-4575-9556-BE433E90A03B}"/>
              </a:ext>
            </a:extLst>
          </p:cNvPr>
          <p:cNvSpPr txBox="1"/>
          <p:nvPr/>
        </p:nvSpPr>
        <p:spPr>
          <a:xfrm>
            <a:off x="6759750" y="4958575"/>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076FCBE0-0340-4A4E-9EC4-F066D5DC5F34}"/>
              </a:ext>
            </a:extLst>
          </p:cNvPr>
          <p:cNvSpPr txBox="1"/>
          <p:nvPr/>
        </p:nvSpPr>
        <p:spPr>
          <a:xfrm>
            <a:off x="6791878" y="5458321"/>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4C136D7E-CB74-47EB-987F-B6797BD106AE}"/>
              </a:ext>
            </a:extLst>
          </p:cNvPr>
          <p:cNvSpPr txBox="1"/>
          <p:nvPr/>
        </p:nvSpPr>
        <p:spPr>
          <a:xfrm>
            <a:off x="8117831" y="5859228"/>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10D9097E-0514-47C6-8D77-B148D8AE47A1}"/>
              </a:ext>
            </a:extLst>
          </p:cNvPr>
          <p:cNvSpPr txBox="1"/>
          <p:nvPr/>
        </p:nvSpPr>
        <p:spPr>
          <a:xfrm>
            <a:off x="6791878" y="5896327"/>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0CA53EA7-655B-4804-8F3B-8F2971E1FA2E}"/>
              </a:ext>
            </a:extLst>
          </p:cNvPr>
          <p:cNvSpPr txBox="1"/>
          <p:nvPr/>
        </p:nvSpPr>
        <p:spPr>
          <a:xfrm>
            <a:off x="9756341" y="5859228"/>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5BAAC2A7-BE10-495A-AEE5-CC92F84E3035}"/>
              </a:ext>
            </a:extLst>
          </p:cNvPr>
          <p:cNvSpPr txBox="1"/>
          <p:nvPr/>
        </p:nvSpPr>
        <p:spPr>
          <a:xfrm>
            <a:off x="9756341" y="495857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4C73771E-0AE8-45A8-A0AB-B9103C77F252}"/>
              </a:ext>
            </a:extLst>
          </p:cNvPr>
          <p:cNvSpPr txBox="1"/>
          <p:nvPr/>
        </p:nvSpPr>
        <p:spPr>
          <a:xfrm>
            <a:off x="8093298" y="5458321"/>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AB3CE372-F365-4A14-8EE3-6C402D33F61F}"/>
              </a:ext>
            </a:extLst>
          </p:cNvPr>
          <p:cNvSpPr txBox="1"/>
          <p:nvPr/>
        </p:nvSpPr>
        <p:spPr>
          <a:xfrm>
            <a:off x="9756341" y="5444378"/>
            <a:ext cx="1277262" cy="461665"/>
          </a:xfrm>
          <a:prstGeom prst="rect">
            <a:avLst/>
          </a:prstGeom>
          <a:noFill/>
        </p:spPr>
        <p:txBody>
          <a:bodyPr wrap="square" rtlCol="0">
            <a:spAutoFit/>
          </a:bodyPr>
          <a:lstStyle/>
          <a:p>
            <a:r>
              <a:rPr lang="en-US" sz="2400" dirty="0">
                <a:solidFill>
                  <a:srgbClr val="0070C0"/>
                </a:solidFill>
              </a:rPr>
              <a:t>2</a:t>
            </a:r>
          </a:p>
        </p:txBody>
      </p:sp>
      <p:sp>
        <p:nvSpPr>
          <p:cNvPr id="19" name="TextBox 18">
            <a:extLst>
              <a:ext uri="{FF2B5EF4-FFF2-40B4-BE49-F238E27FC236}">
                <a16:creationId xmlns:a16="http://schemas.microsoft.com/office/drawing/2014/main" id="{E6E6F18B-22D1-46CA-8E42-B0A1EF09F360}"/>
              </a:ext>
            </a:extLst>
          </p:cNvPr>
          <p:cNvSpPr txBox="1"/>
          <p:nvPr/>
        </p:nvSpPr>
        <p:spPr>
          <a:xfrm>
            <a:off x="8094487" y="4958574"/>
            <a:ext cx="1061798" cy="461665"/>
          </a:xfrm>
          <a:prstGeom prst="rect">
            <a:avLst/>
          </a:prstGeom>
          <a:noFill/>
        </p:spPr>
        <p:txBody>
          <a:bodyPr wrap="square" rtlCol="0">
            <a:spAutoFit/>
          </a:bodyPr>
          <a:lstStyle/>
          <a:p>
            <a:r>
              <a:rPr lang="en-US" sz="2400" dirty="0">
                <a:solidFill>
                  <a:srgbClr val="0070C0"/>
                </a:solidFill>
              </a:rPr>
              <a:t>2</a:t>
            </a:r>
          </a:p>
        </p:txBody>
      </p:sp>
      <p:sp>
        <p:nvSpPr>
          <p:cNvPr id="2" name="Speech Bubble: Rectangle 1">
            <a:extLst>
              <a:ext uri="{FF2B5EF4-FFF2-40B4-BE49-F238E27FC236}">
                <a16:creationId xmlns:a16="http://schemas.microsoft.com/office/drawing/2014/main" id="{3AE09D68-A948-48FD-9E22-20DBE48366CE}"/>
              </a:ext>
            </a:extLst>
          </p:cNvPr>
          <p:cNvSpPr/>
          <p:nvPr/>
        </p:nvSpPr>
        <p:spPr>
          <a:xfrm>
            <a:off x="707923" y="1347024"/>
            <a:ext cx="4454012" cy="2000860"/>
          </a:xfrm>
          <a:prstGeom prst="wedgeRectCallout">
            <a:avLst>
              <a:gd name="adj1" fmla="val 82107"/>
              <a:gd name="adj2" fmla="val 1339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dirty="0">
                <a:solidFill>
                  <a:schemeClr val="tx1"/>
                </a:solidFill>
                <a:cs typeface="Kalimati" panose="00000400000000000000" pitchFamily="2"/>
              </a:rPr>
              <a:t>परिवारमा अक्सर बसोबास गर्ने, अनुपस्थित स्वदेश र विदेशको जम्मासँग पुरुष र महिला संख्याको जोड मिलेको हुनुपर्नेछ ।</a:t>
            </a:r>
            <a:endParaRPr lang="en-US" sz="2400" dirty="0">
              <a:solidFill>
                <a:schemeClr val="tx1"/>
              </a:solidFill>
            </a:endParaRPr>
          </a:p>
        </p:txBody>
      </p:sp>
    </p:spTree>
    <p:extLst>
      <p:ext uri="{BB962C8B-B14F-4D97-AF65-F5344CB8AC3E}">
        <p14:creationId xmlns:p14="http://schemas.microsoft.com/office/powerpoint/2010/main" val="429640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27078CF4-EDFC-41E7-8514-897FBFABB49D}"/>
              </a:ext>
            </a:extLst>
          </p:cNvPr>
          <p:cNvSpPr/>
          <p:nvPr/>
        </p:nvSpPr>
        <p:spPr>
          <a:xfrm>
            <a:off x="191337" y="1299581"/>
            <a:ext cx="7127095" cy="1999455"/>
          </a:xfrm>
          <a:prstGeom prst="wedgeRoundRectCallout">
            <a:avLst>
              <a:gd name="adj1" fmla="val 65897"/>
              <a:gd name="adj2" fmla="val 217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घरको जग काठ</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बाँसको खम्बा गाडेको छ वा अन्य सामग्री प्रयोग भएको छ तर घरको बाहिरी गारो सिमेन्टको जोडाई भएको ईटा</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ढुङ्गाको वा प्रिफ्याब आएको छ भने विशेष ध्यान दिनु पर्दछ ।</a:t>
            </a:r>
            <a:endParaRPr lang="en-US" sz="2400" dirty="0">
              <a:solidFill>
                <a:schemeClr val="bg1"/>
              </a:solidFill>
              <a:cs typeface="Kalimati" panose="00000400000000000000" pitchFamily="2"/>
            </a:endParaRPr>
          </a:p>
          <a:p>
            <a:pPr algn="ctr"/>
            <a:endParaRPr lang="en-US" dirty="0"/>
          </a:p>
        </p:txBody>
      </p:sp>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87625" y="761128"/>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 </a:t>
            </a:r>
            <a:endParaRPr lang="ne-NP" b="1" dirty="0">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91337" y="3261424"/>
            <a:ext cx="7924843" cy="3415823"/>
          </a:xfrm>
          <a:prstGeom prst="rect">
            <a:avLst/>
          </a:prstGeom>
        </p:spPr>
        <p:txBody>
          <a:bodyPr/>
          <a:lstStyle/>
          <a:p>
            <a:pPr>
              <a:lnSpc>
                <a:spcPct val="150000"/>
              </a:lnSpc>
            </a:pPr>
            <a:r>
              <a:rPr lang="ne-NP" sz="2400" dirty="0">
                <a:cs typeface="Kalimati" panose="00000400000000000000" pitchFamily="2"/>
              </a:rPr>
              <a:t>घरको जग काठ</a:t>
            </a:r>
            <a:r>
              <a:rPr lang="en-US" sz="2400" dirty="0">
                <a:solidFill>
                  <a:schemeClr val="bg1"/>
                </a:solidFill>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बाँसको खम्बा गाडेको छ वा अन्य सामाग्री प्रयोग भएको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 / </a:t>
            </a:r>
            <a:r>
              <a:rPr lang="ne-NP" sz="2400" dirty="0">
                <a:cs typeface="Kalimati" panose="00000400000000000000" pitchFamily="2"/>
              </a:rPr>
              <a:t>स्लेट वा माटो छ भने विशेष ध्यान दिनु पर्दछ ।</a:t>
            </a:r>
            <a:endParaRPr lang="en-US" sz="2400" dirty="0">
              <a:cs typeface="Kalimati" panose="00000400000000000000" pitchFamily="2"/>
            </a:endParaRPr>
          </a:p>
          <a:p>
            <a:pPr algn="just">
              <a:lnSpc>
                <a:spcPct val="150000"/>
              </a:lnSpc>
            </a:pPr>
            <a:r>
              <a:rPr lang="ne-NP" sz="2400" dirty="0">
                <a:cs typeface="Kalimati" panose="00000400000000000000" pitchFamily="2"/>
              </a:rPr>
              <a:t>घरको बाहिरी गारो काठ</a:t>
            </a:r>
            <a:r>
              <a:rPr lang="en-US" sz="2400" dirty="0">
                <a:cs typeface="Kalimati" panose="00000400000000000000" pitchFamily="2"/>
              </a:rPr>
              <a:t>/</a:t>
            </a:r>
            <a:r>
              <a:rPr lang="ne-NP" sz="2400" dirty="0">
                <a:cs typeface="Kalimati" panose="00000400000000000000" pitchFamily="2"/>
              </a:rPr>
              <a:t>फल्याक</a:t>
            </a:r>
            <a:r>
              <a:rPr lang="en-US" sz="2400" dirty="0">
                <a:cs typeface="Kalimati" panose="00000400000000000000" pitchFamily="2"/>
              </a:rPr>
              <a:t>, </a:t>
            </a:r>
            <a:r>
              <a:rPr lang="ne-NP" sz="2400" dirty="0">
                <a:cs typeface="Kalimati" panose="00000400000000000000" pitchFamily="2"/>
              </a:rPr>
              <a:t>बाँसजन्य सामग्री</a:t>
            </a:r>
            <a:r>
              <a:rPr lang="en-US" sz="2400" dirty="0">
                <a:cs typeface="Kalimati" panose="00000400000000000000" pitchFamily="2"/>
              </a:rPr>
              <a:t>, </a:t>
            </a:r>
            <a:r>
              <a:rPr lang="ne-NP" sz="2400" dirty="0">
                <a:cs typeface="Kalimati" panose="00000400000000000000" pitchFamily="2"/>
              </a:rPr>
              <a:t>जस्ता</a:t>
            </a:r>
            <a:r>
              <a:rPr lang="en-US" sz="2400" dirty="0">
                <a:cs typeface="Kalimati" panose="00000400000000000000" pitchFamily="2"/>
              </a:rPr>
              <a:t>/</a:t>
            </a:r>
            <a:r>
              <a:rPr lang="ne-NP" sz="2400" dirty="0">
                <a:cs typeface="Kalimati" panose="00000400000000000000" pitchFamily="2"/>
              </a:rPr>
              <a:t>टिन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a:t>
            </a:r>
            <a:r>
              <a:rPr lang="ne-NP" sz="2400" dirty="0">
                <a:cs typeface="Kalimati" panose="00000400000000000000" pitchFamily="2"/>
              </a:rPr>
              <a:t>स्लेट वा माटो छ भने विशेष ध्यान दिनु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6A8CAD5D-02F8-4BA3-AEBF-3A06B86B93BA}"/>
              </a:ext>
            </a:extLst>
          </p:cNvPr>
          <p:cNvPicPr>
            <a:picLocks noChangeAspect="1"/>
          </p:cNvPicPr>
          <p:nvPr/>
        </p:nvPicPr>
        <p:blipFill rotWithShape="1">
          <a:blip r:embed="rId2"/>
          <a:srcRect r="48954"/>
          <a:stretch/>
        </p:blipFill>
        <p:spPr>
          <a:xfrm>
            <a:off x="8377084" y="1121719"/>
            <a:ext cx="2838741" cy="1961472"/>
          </a:xfrm>
          <a:prstGeom prst="rect">
            <a:avLst/>
          </a:prstGeom>
        </p:spPr>
      </p:pic>
      <p:pic>
        <p:nvPicPr>
          <p:cNvPr id="11" name="Picture 10">
            <a:extLst>
              <a:ext uri="{FF2B5EF4-FFF2-40B4-BE49-F238E27FC236}">
                <a16:creationId xmlns:a16="http://schemas.microsoft.com/office/drawing/2014/main" id="{D8882E44-C866-4598-B0DC-B2F19BFD0079}"/>
              </a:ext>
            </a:extLst>
          </p:cNvPr>
          <p:cNvPicPr>
            <a:picLocks noChangeAspect="1"/>
          </p:cNvPicPr>
          <p:nvPr/>
        </p:nvPicPr>
        <p:blipFill rotWithShape="1">
          <a:blip r:embed="rId2"/>
          <a:srcRect l="49357" r="-2985"/>
          <a:stretch/>
        </p:blipFill>
        <p:spPr>
          <a:xfrm>
            <a:off x="8377084" y="3095471"/>
            <a:ext cx="3173039" cy="2086897"/>
          </a:xfrm>
          <a:prstGeom prst="rect">
            <a:avLst/>
          </a:prstGeom>
        </p:spPr>
      </p:pic>
      <p:sp>
        <p:nvSpPr>
          <p:cNvPr id="12" name="TextBox 11">
            <a:extLst>
              <a:ext uri="{FF2B5EF4-FFF2-40B4-BE49-F238E27FC236}">
                <a16:creationId xmlns:a16="http://schemas.microsoft.com/office/drawing/2014/main" id="{09012249-399D-4358-B296-2EFC435EEA70}"/>
              </a:ext>
            </a:extLst>
          </p:cNvPr>
          <p:cNvSpPr txBox="1"/>
          <p:nvPr/>
        </p:nvSpPr>
        <p:spPr>
          <a:xfrm>
            <a:off x="10684926" y="2621521"/>
            <a:ext cx="1061798" cy="461665"/>
          </a:xfrm>
          <a:prstGeom prst="rect">
            <a:avLst/>
          </a:prstGeom>
          <a:noFill/>
        </p:spPr>
        <p:txBody>
          <a:bodyPr wrap="square" rtlCol="0">
            <a:spAutoFit/>
          </a:bodyPr>
          <a:lstStyle/>
          <a:p>
            <a:r>
              <a:rPr lang="en-US" sz="2400" dirty="0">
                <a:solidFill>
                  <a:srgbClr val="0070C0"/>
                </a:solidFill>
              </a:rPr>
              <a:t>4</a:t>
            </a:r>
          </a:p>
        </p:txBody>
      </p:sp>
      <p:sp>
        <p:nvSpPr>
          <p:cNvPr id="13" name="TextBox 12">
            <a:extLst>
              <a:ext uri="{FF2B5EF4-FFF2-40B4-BE49-F238E27FC236}">
                <a16:creationId xmlns:a16="http://schemas.microsoft.com/office/drawing/2014/main" id="{1B85FE33-861E-41BC-BF37-03CF871D8BFC}"/>
              </a:ext>
            </a:extLst>
          </p:cNvPr>
          <p:cNvSpPr txBox="1"/>
          <p:nvPr/>
        </p:nvSpPr>
        <p:spPr>
          <a:xfrm>
            <a:off x="10684926" y="4713329"/>
            <a:ext cx="1061798" cy="461665"/>
          </a:xfrm>
          <a:prstGeom prst="rect">
            <a:avLst/>
          </a:prstGeom>
          <a:noFill/>
        </p:spPr>
        <p:txBody>
          <a:bodyPr wrap="square" rtlCol="0">
            <a:spAutoFit/>
          </a:bodyPr>
          <a:lstStyle/>
          <a:p>
            <a:r>
              <a:rPr lang="en-US" sz="2400" dirty="0">
                <a:solidFill>
                  <a:srgbClr val="0070C0"/>
                </a:solidFill>
              </a:rPr>
              <a:t>2</a:t>
            </a:r>
          </a:p>
        </p:txBody>
      </p:sp>
      <p:cxnSp>
        <p:nvCxnSpPr>
          <p:cNvPr id="24" name="Straight Arrow Connector 23">
            <a:extLst>
              <a:ext uri="{FF2B5EF4-FFF2-40B4-BE49-F238E27FC236}">
                <a16:creationId xmlns:a16="http://schemas.microsoft.com/office/drawing/2014/main" id="{840340E8-8F39-422B-ABB9-1DA6481D2E0E}"/>
              </a:ext>
            </a:extLst>
          </p:cNvPr>
          <p:cNvCxnSpPr>
            <a:cxnSpLocks/>
          </p:cNvCxnSpPr>
          <p:nvPr/>
        </p:nvCxnSpPr>
        <p:spPr>
          <a:xfrm>
            <a:off x="7161255" y="3083185"/>
            <a:ext cx="1386349" cy="1055734"/>
          </a:xfrm>
          <a:prstGeom prst="straightConnector1">
            <a:avLst/>
          </a:prstGeom>
          <a:ln w="8572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4AAF287E-CE5B-4AE7-9B30-842743C253BD}"/>
              </a:ext>
            </a:extLst>
          </p:cNvPr>
          <p:cNvSpPr txBox="1"/>
          <p:nvPr/>
        </p:nvSpPr>
        <p:spPr>
          <a:xfrm>
            <a:off x="11348681" y="4661063"/>
            <a:ext cx="1061798" cy="584775"/>
          </a:xfrm>
          <a:prstGeom prst="rect">
            <a:avLst/>
          </a:prstGeom>
          <a:noFill/>
        </p:spPr>
        <p:txBody>
          <a:bodyPr wrap="square" rtlCol="0">
            <a:spAutoFit/>
          </a:bodyPr>
          <a:lstStyle/>
          <a:p>
            <a:r>
              <a:rPr lang="ne-NP" sz="3200" b="1" dirty="0">
                <a:solidFill>
                  <a:srgbClr val="FF0000"/>
                </a:solidFill>
                <a:cs typeface="Kalimati" panose="00000400000000000000" pitchFamily="2"/>
              </a:rPr>
              <a:t>?</a:t>
            </a:r>
            <a:endParaRPr lang="en-US" sz="2400" b="1" dirty="0">
              <a:solidFill>
                <a:srgbClr val="FF0000"/>
              </a:solidFill>
            </a:endParaRPr>
          </a:p>
        </p:txBody>
      </p:sp>
      <p:sp>
        <p:nvSpPr>
          <p:cNvPr id="14" name="TextBox 13">
            <a:extLst>
              <a:ext uri="{FF2B5EF4-FFF2-40B4-BE49-F238E27FC236}">
                <a16:creationId xmlns:a16="http://schemas.microsoft.com/office/drawing/2014/main" id="{03B7FA40-84BE-4A50-B63A-AF9C0C4D8EE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356467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10" name="Text Placeholder 2"/>
          <p:cNvSpPr>
            <a:spLocks noGrp="1"/>
          </p:cNvSpPr>
          <p:nvPr>
            <p:ph type="body" sz="quarter" idx="4294967295"/>
          </p:nvPr>
        </p:nvSpPr>
        <p:spPr>
          <a:xfrm>
            <a:off x="333127" y="1499058"/>
            <a:ext cx="7859898" cy="4430666"/>
          </a:xfrm>
          <a:prstGeom prst="rect">
            <a:avLst/>
          </a:prstGeom>
        </p:spPr>
        <p:txBody>
          <a:bodyPr/>
          <a:lstStyle/>
          <a:p>
            <a:pPr>
              <a:lnSpc>
                <a:spcPct val="150000"/>
              </a:lnSpc>
            </a:pPr>
            <a:r>
              <a:rPr lang="ne-NP" sz="2400" dirty="0">
                <a:cs typeface="Kalimati" panose="00000400000000000000" pitchFamily="2"/>
              </a:rPr>
              <a:t>मनाङ्ग</a:t>
            </a:r>
            <a:r>
              <a:rPr lang="en-US" sz="2400" dirty="0">
                <a:cs typeface="Kalimati" panose="00000400000000000000" pitchFamily="2"/>
              </a:rPr>
              <a:t>, </a:t>
            </a:r>
            <a:r>
              <a:rPr lang="ne-NP" sz="2400" dirty="0">
                <a:cs typeface="Kalimati" panose="00000400000000000000" pitchFamily="2"/>
              </a:rPr>
              <a:t>मुस्ताङ्ग</a:t>
            </a:r>
            <a:r>
              <a:rPr lang="en-US" sz="2400" dirty="0">
                <a:cs typeface="Kalimati" panose="00000400000000000000" pitchFamily="2"/>
              </a:rPr>
              <a:t>, </a:t>
            </a:r>
            <a:r>
              <a:rPr lang="ne-NP" sz="2400" dirty="0">
                <a:cs typeface="Kalimati" panose="00000400000000000000" pitchFamily="2"/>
              </a:rPr>
              <a:t>डोल्पा</a:t>
            </a:r>
            <a:r>
              <a:rPr lang="en-US" sz="2400" dirty="0">
                <a:cs typeface="Kalimati" panose="00000400000000000000" pitchFamily="2"/>
              </a:rPr>
              <a:t>, </a:t>
            </a:r>
            <a:r>
              <a:rPr lang="ne-NP" sz="2400" dirty="0">
                <a:cs typeface="Kalimati" panose="00000400000000000000" pitchFamily="2"/>
              </a:rPr>
              <a:t>मुगु</a:t>
            </a:r>
            <a:r>
              <a:rPr lang="en-US" sz="2400" dirty="0">
                <a:cs typeface="Kalimati" panose="00000400000000000000" pitchFamily="2"/>
              </a:rPr>
              <a:t>, </a:t>
            </a:r>
            <a:r>
              <a:rPr lang="ne-NP" sz="2400" dirty="0">
                <a:cs typeface="Kalimati" panose="00000400000000000000" pitchFamily="2"/>
              </a:rPr>
              <a:t>हुम्ला</a:t>
            </a:r>
            <a:r>
              <a:rPr lang="en-US" sz="2400" dirty="0">
                <a:cs typeface="Kalimati" panose="00000400000000000000" pitchFamily="2"/>
              </a:rPr>
              <a:t>, </a:t>
            </a:r>
            <a:r>
              <a:rPr lang="ne-NP" sz="2400" dirty="0">
                <a:cs typeface="Kalimati" panose="00000400000000000000" pitchFamily="2"/>
              </a:rPr>
              <a:t>जुम्ला जस्ता हिमाली  जिल्लामा घरको छाना माटो हुन सक्ने तर यी बाहेक पहाडी तथा तराई जिल्लामा माटोको छाना आएमा सचेत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हिमाली तथा पहाडी जिल्लामा अक्सर खाना पकाउन प्रयोग हुने इन्धनमा गुईठा/गोरहा आएमा सचेत हुनुपर्नेछ ।  </a:t>
            </a:r>
            <a:endParaRPr lang="en-US" sz="2400" dirty="0">
              <a:cs typeface="Kalimati" panose="00000400000000000000" pitchFamily="2"/>
            </a:endParaRPr>
          </a:p>
          <a:p>
            <a:pPr>
              <a:lnSpc>
                <a:spcPct val="150000"/>
              </a:lnSpc>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7E8EAC3E-004B-4302-970E-D1B71225868D}"/>
              </a:ext>
            </a:extLst>
          </p:cNvPr>
          <p:cNvPicPr>
            <a:picLocks noChangeAspect="1"/>
          </p:cNvPicPr>
          <p:nvPr/>
        </p:nvPicPr>
        <p:blipFill>
          <a:blip r:embed="rId2"/>
          <a:stretch>
            <a:fillRect/>
          </a:stretch>
        </p:blipFill>
        <p:spPr>
          <a:xfrm>
            <a:off x="7717378" y="3262340"/>
            <a:ext cx="4366459" cy="3050769"/>
          </a:xfrm>
          <a:prstGeom prst="rect">
            <a:avLst/>
          </a:prstGeom>
        </p:spPr>
      </p:pic>
      <p:pic>
        <p:nvPicPr>
          <p:cNvPr id="5" name="Picture 4">
            <a:extLst>
              <a:ext uri="{FF2B5EF4-FFF2-40B4-BE49-F238E27FC236}">
                <a16:creationId xmlns:a16="http://schemas.microsoft.com/office/drawing/2014/main" id="{7CECCA86-65A4-42F7-A0FC-ED0E5899D342}"/>
              </a:ext>
            </a:extLst>
          </p:cNvPr>
          <p:cNvPicPr>
            <a:picLocks noChangeAspect="1"/>
          </p:cNvPicPr>
          <p:nvPr/>
        </p:nvPicPr>
        <p:blipFill>
          <a:blip r:embed="rId3"/>
          <a:stretch>
            <a:fillRect/>
          </a:stretch>
        </p:blipFill>
        <p:spPr>
          <a:xfrm>
            <a:off x="8175407" y="1931042"/>
            <a:ext cx="3683467" cy="1227088"/>
          </a:xfrm>
          <a:prstGeom prst="rect">
            <a:avLst/>
          </a:prstGeom>
        </p:spPr>
      </p:pic>
      <p:sp>
        <p:nvSpPr>
          <p:cNvPr id="11" name="TextBox 10">
            <a:extLst>
              <a:ext uri="{FF2B5EF4-FFF2-40B4-BE49-F238E27FC236}">
                <a16:creationId xmlns:a16="http://schemas.microsoft.com/office/drawing/2014/main" id="{BF32B901-C979-4AD7-BABC-5817DE879FB6}"/>
              </a:ext>
            </a:extLst>
          </p:cNvPr>
          <p:cNvSpPr txBox="1"/>
          <p:nvPr/>
        </p:nvSpPr>
        <p:spPr>
          <a:xfrm>
            <a:off x="8448378" y="2392951"/>
            <a:ext cx="1258443" cy="338554"/>
          </a:xfrm>
          <a:prstGeom prst="rect">
            <a:avLst/>
          </a:prstGeom>
          <a:noFill/>
        </p:spPr>
        <p:txBody>
          <a:bodyPr wrap="square" rtlCol="0">
            <a:spAutoFit/>
          </a:bodyPr>
          <a:lstStyle/>
          <a:p>
            <a:r>
              <a:rPr lang="ne-NP" sz="1600" dirty="0">
                <a:solidFill>
                  <a:srgbClr val="0070C0"/>
                </a:solidFill>
              </a:rPr>
              <a:t>कर्णाली  </a:t>
            </a:r>
            <a:endParaRPr lang="en-US" sz="1600" dirty="0">
              <a:solidFill>
                <a:srgbClr val="0070C0"/>
              </a:solidFill>
            </a:endParaRPr>
          </a:p>
        </p:txBody>
      </p:sp>
      <p:sp>
        <p:nvSpPr>
          <p:cNvPr id="12" name="TextBox 11">
            <a:extLst>
              <a:ext uri="{FF2B5EF4-FFF2-40B4-BE49-F238E27FC236}">
                <a16:creationId xmlns:a16="http://schemas.microsoft.com/office/drawing/2014/main" id="{7D0CD4C4-4F61-457F-B521-33796B605CFD}"/>
              </a:ext>
            </a:extLst>
          </p:cNvPr>
          <p:cNvSpPr txBox="1"/>
          <p:nvPr/>
        </p:nvSpPr>
        <p:spPr>
          <a:xfrm>
            <a:off x="10250250" y="2375309"/>
            <a:ext cx="1258443" cy="338554"/>
          </a:xfrm>
          <a:prstGeom prst="rect">
            <a:avLst/>
          </a:prstGeom>
          <a:noFill/>
        </p:spPr>
        <p:txBody>
          <a:bodyPr wrap="square" rtlCol="0">
            <a:spAutoFit/>
          </a:bodyPr>
          <a:lstStyle/>
          <a:p>
            <a:r>
              <a:rPr lang="ne-NP" sz="1600" dirty="0">
                <a:solidFill>
                  <a:srgbClr val="0070C0"/>
                </a:solidFill>
              </a:rPr>
              <a:t>हुम्ला  </a:t>
            </a:r>
            <a:endParaRPr lang="en-US" sz="1600" dirty="0">
              <a:solidFill>
                <a:srgbClr val="0070C0"/>
              </a:solidFill>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11490673" y="5798702"/>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6" name="Speech Bubble: Oval 5">
            <a:extLst>
              <a:ext uri="{FF2B5EF4-FFF2-40B4-BE49-F238E27FC236}">
                <a16:creationId xmlns:a16="http://schemas.microsoft.com/office/drawing/2014/main" id="{9EE35414-E2FD-4153-8AD7-6AFD05889BF3}"/>
              </a:ext>
            </a:extLst>
          </p:cNvPr>
          <p:cNvSpPr/>
          <p:nvPr/>
        </p:nvSpPr>
        <p:spPr>
          <a:xfrm>
            <a:off x="572717" y="4498855"/>
            <a:ext cx="6957623" cy="2146832"/>
          </a:xfrm>
          <a:prstGeom prst="wedgeEllipseCallout">
            <a:avLst>
              <a:gd name="adj1" fmla="val 54777"/>
              <a:gd name="adj2" fmla="val -326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cs typeface="Kalimati" panose="00000400000000000000" pitchFamily="2"/>
              </a:rPr>
              <a:t>हिमाली जिल्लामा खानेपानीको मुख्य श्रोत ट्यूववेल/हातेपम्प वा जार/बोतल </a:t>
            </a:r>
            <a:r>
              <a:rPr lang="ne-NP" sz="2400">
                <a:cs typeface="Kalimati" panose="00000400000000000000" pitchFamily="2"/>
              </a:rPr>
              <a:t>आएमा यकिन गर्नु पर्दछ </a:t>
            </a:r>
            <a:r>
              <a:rPr lang="ne-NP" sz="2400" dirty="0">
                <a:cs typeface="Kalimati" panose="00000400000000000000" pitchFamily="2"/>
              </a:rPr>
              <a:t>। </a:t>
            </a:r>
            <a:endParaRPr lang="en-US" sz="2400" dirty="0">
              <a:cs typeface="Kalimati" panose="00000400000000000000" pitchFamily="2"/>
            </a:endParaRPr>
          </a:p>
          <a:p>
            <a:pPr algn="just"/>
            <a:endParaRPr lang="en-US" sz="2400" dirty="0"/>
          </a:p>
        </p:txBody>
      </p:sp>
      <p:cxnSp>
        <p:nvCxnSpPr>
          <p:cNvPr id="14" name="Straight Arrow Connector 13">
            <a:extLst>
              <a:ext uri="{FF2B5EF4-FFF2-40B4-BE49-F238E27FC236}">
                <a16:creationId xmlns:a16="http://schemas.microsoft.com/office/drawing/2014/main" id="{A70B678E-F44A-4E44-A490-92A746150DB0}"/>
              </a:ext>
            </a:extLst>
          </p:cNvPr>
          <p:cNvCxnSpPr>
            <a:cxnSpLocks/>
          </p:cNvCxnSpPr>
          <p:nvPr/>
        </p:nvCxnSpPr>
        <p:spPr>
          <a:xfrm flipV="1">
            <a:off x="6548525" y="2617663"/>
            <a:ext cx="3738830" cy="2268665"/>
          </a:xfrm>
          <a:prstGeom prst="straightConnector1">
            <a:avLst/>
          </a:prstGeom>
          <a:ln w="3492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1830474E-9F3D-4CE7-9472-3785B986467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1026" name="Picture 2" descr="🤔 Thinking Emoji Meaning with Pictures: from A to Z">
            <a:extLst>
              <a:ext uri="{FF2B5EF4-FFF2-40B4-BE49-F238E27FC236}">
                <a16:creationId xmlns:a16="http://schemas.microsoft.com/office/drawing/2014/main" id="{1FECEF22-0F8A-4F6A-B64C-1A8C2F27FA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95502" y="5409206"/>
            <a:ext cx="794277" cy="79427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1A6E1E1-3FE3-4093-82C8-BB90B681914C}"/>
              </a:ext>
            </a:extLst>
          </p:cNvPr>
          <p:cNvSpPr txBox="1"/>
          <p:nvPr/>
        </p:nvSpPr>
        <p:spPr>
          <a:xfrm>
            <a:off x="8655722" y="2744736"/>
            <a:ext cx="502349" cy="338554"/>
          </a:xfrm>
          <a:prstGeom prst="rect">
            <a:avLst/>
          </a:prstGeom>
          <a:noFill/>
        </p:spPr>
        <p:txBody>
          <a:bodyPr wrap="square" rtlCol="0">
            <a:spAutoFit/>
          </a:bodyPr>
          <a:lstStyle/>
          <a:p>
            <a:r>
              <a:rPr lang="en-US" sz="1600" dirty="0">
                <a:solidFill>
                  <a:srgbClr val="0070C0"/>
                </a:solidFill>
              </a:rPr>
              <a:t>06</a:t>
            </a:r>
            <a:r>
              <a:rPr lang="ne-NP" sz="1600" dirty="0">
                <a:solidFill>
                  <a:srgbClr val="0070C0"/>
                </a:solidFill>
              </a:rPr>
              <a:t>  </a:t>
            </a:r>
            <a:endParaRPr lang="en-US" sz="1600" dirty="0">
              <a:solidFill>
                <a:srgbClr val="0070C0"/>
              </a:solidFill>
            </a:endParaRPr>
          </a:p>
        </p:txBody>
      </p:sp>
      <p:sp>
        <p:nvSpPr>
          <p:cNvPr id="17" name="TextBox 16">
            <a:extLst>
              <a:ext uri="{FF2B5EF4-FFF2-40B4-BE49-F238E27FC236}">
                <a16:creationId xmlns:a16="http://schemas.microsoft.com/office/drawing/2014/main" id="{5599A57F-4E08-4632-974F-6FE264D947F7}"/>
              </a:ext>
            </a:extLst>
          </p:cNvPr>
          <p:cNvSpPr txBox="1"/>
          <p:nvPr/>
        </p:nvSpPr>
        <p:spPr>
          <a:xfrm>
            <a:off x="10387430" y="2742119"/>
            <a:ext cx="711979" cy="338554"/>
          </a:xfrm>
          <a:prstGeom prst="rect">
            <a:avLst/>
          </a:prstGeom>
          <a:noFill/>
        </p:spPr>
        <p:txBody>
          <a:bodyPr wrap="square" rtlCol="0">
            <a:spAutoFit/>
          </a:bodyPr>
          <a:lstStyle/>
          <a:p>
            <a:r>
              <a:rPr lang="en-US" sz="1600" dirty="0">
                <a:solidFill>
                  <a:srgbClr val="0070C0"/>
                </a:solidFill>
              </a:rPr>
              <a:t>6     1</a:t>
            </a:r>
            <a:r>
              <a:rPr lang="ne-NP" sz="1600" dirty="0">
                <a:solidFill>
                  <a:srgbClr val="0070C0"/>
                </a:solidFill>
              </a:rPr>
              <a:t>  </a:t>
            </a:r>
            <a:endParaRPr lang="en-US" sz="1600" dirty="0">
              <a:solidFill>
                <a:srgbClr val="0070C0"/>
              </a:solidFill>
            </a:endParaRPr>
          </a:p>
        </p:txBody>
      </p:sp>
    </p:spTree>
    <p:extLst>
      <p:ext uri="{BB962C8B-B14F-4D97-AF65-F5344CB8AC3E}">
        <p14:creationId xmlns:p14="http://schemas.microsoft.com/office/powerpoint/2010/main" val="2414380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488342B-D704-49FA-8F1D-794B6D0EC086}"/>
              </a:ext>
            </a:extLst>
          </p:cNvPr>
          <p:cNvPicPr>
            <a:picLocks noChangeAspect="1"/>
          </p:cNvPicPr>
          <p:nvPr/>
        </p:nvPicPr>
        <p:blipFill>
          <a:blip r:embed="rId2"/>
          <a:stretch>
            <a:fillRect/>
          </a:stretch>
        </p:blipFill>
        <p:spPr>
          <a:xfrm>
            <a:off x="54864" y="4662578"/>
            <a:ext cx="8707914" cy="177218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8089320" y="5929724"/>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5" name="Content Placeholder 1">
            <a:extLst>
              <a:ext uri="{FF2B5EF4-FFF2-40B4-BE49-F238E27FC236}">
                <a16:creationId xmlns:a16="http://schemas.microsoft.com/office/drawing/2014/main" id="{23EFA82E-7F4D-4317-B44D-8DAEC5E2BB4F}"/>
              </a:ext>
            </a:extLst>
          </p:cNvPr>
          <p:cNvSpPr txBox="1">
            <a:spLocks/>
          </p:cNvSpPr>
          <p:nvPr/>
        </p:nvSpPr>
        <p:spPr>
          <a:xfrm>
            <a:off x="54864" y="1356510"/>
            <a:ext cx="12091415" cy="1504256"/>
          </a:xfr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endParaRPr lang="en-US" dirty="0">
              <a:solidFill>
                <a:srgbClr val="0070C0"/>
              </a:solidFill>
              <a:latin typeface="Preeti" pitchFamily="2" charset="0"/>
            </a:endParaRPr>
          </a:p>
          <a:p>
            <a:pPr marL="0" indent="0" algn="ctr">
              <a:buNone/>
              <a:defRPr/>
            </a:pPr>
            <a:r>
              <a:rPr lang="ne-NP" sz="2400" dirty="0">
                <a:solidFill>
                  <a:srgbClr val="0070C0"/>
                </a:solidFill>
                <a:latin typeface="Preeti" pitchFamily="2" charset="0"/>
                <a:cs typeface="Kalimati" panose="00000400000000000000" pitchFamily="2"/>
              </a:rPr>
              <a:t>पारिवारिक</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खण्डको प्रश्न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नं. १२ र व्यक्तिगत खण्डको महल ३२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पनि एक आपसमा सम्बन्धित हुन सक्दछ  । </a:t>
            </a:r>
            <a:endParaRPr lang="en-US" sz="2400" dirty="0">
              <a:solidFill>
                <a:srgbClr val="0070C0"/>
              </a:solidFill>
              <a:latin typeface="Preeti" pitchFamily="2" charset="0"/>
              <a:cs typeface="Kalimati" panose="00000400000000000000" pitchFamily="2"/>
            </a:endParaRPr>
          </a:p>
          <a:p>
            <a:pPr marL="0" indent="0" algn="ctr">
              <a:buFont typeface="Arial" panose="020B0604020202020204" pitchFamily="34" charset="0"/>
              <a:buNone/>
              <a:defRPr/>
            </a:pPr>
            <a:endParaRPr lang="ne-NP" sz="2400" dirty="0">
              <a:solidFill>
                <a:srgbClr val="0070C0"/>
              </a:solidFill>
              <a:latin typeface="Preeti" pitchFamily="2" charset="0"/>
              <a:cs typeface="Kalimati" panose="00000400000000000000" pitchFamily="2"/>
            </a:endParaRPr>
          </a:p>
        </p:txBody>
      </p:sp>
      <p:sp>
        <p:nvSpPr>
          <p:cNvPr id="16" name="TextBox 15">
            <a:extLst>
              <a:ext uri="{FF2B5EF4-FFF2-40B4-BE49-F238E27FC236}">
                <a16:creationId xmlns:a16="http://schemas.microsoft.com/office/drawing/2014/main" id="{FF6733EB-85CF-45B3-8797-0C557D321EFC}"/>
              </a:ext>
            </a:extLst>
          </p:cNvPr>
          <p:cNvSpPr txBox="1"/>
          <p:nvPr/>
        </p:nvSpPr>
        <p:spPr>
          <a:xfrm>
            <a:off x="91440" y="3051312"/>
            <a:ext cx="8903857" cy="1569660"/>
          </a:xfrm>
          <a:prstGeom prst="rect">
            <a:avLst/>
          </a:prstGeom>
          <a:noFill/>
        </p:spPr>
        <p:txBody>
          <a:bodyPr wrap="square">
            <a:spAutoFit/>
          </a:bodyPr>
          <a:lstStyle/>
          <a:p>
            <a:pPr marL="285750" indent="-285750" algn="just">
              <a:buFont typeface="Arial" panose="020B0604020202020204" pitchFamily="34" charset="0"/>
              <a:buChar char="•"/>
              <a:defRPr/>
            </a:pPr>
            <a:r>
              <a:rPr lang="ne-NP" sz="2400" dirty="0">
                <a:latin typeface="Preeti" pitchFamily="2" charset="0"/>
                <a:cs typeface="Kalimati" panose="00000400000000000000" pitchFamily="2"/>
              </a:rPr>
              <a:t>यदि प्रश्न १२ मा परिवारको कुनै सदस्यले साना घरेलु व्यवसाय संचालन गरेको देखिएमा र उक्त व्यवसाय परिवारको कुनै सदस्यको मुख्य आर्थिक काम रहेछ भने महल ३२ मा सो व्यवसाय सम्बधी विवरण देखिन सक्दछ । </a:t>
            </a:r>
          </a:p>
        </p:txBody>
      </p:sp>
      <p:pic>
        <p:nvPicPr>
          <p:cNvPr id="18" name="Picture 17">
            <a:extLst>
              <a:ext uri="{FF2B5EF4-FFF2-40B4-BE49-F238E27FC236}">
                <a16:creationId xmlns:a16="http://schemas.microsoft.com/office/drawing/2014/main" id="{F782CD2E-1908-4E5F-8E27-530AB8D5A2FE}"/>
              </a:ext>
            </a:extLst>
          </p:cNvPr>
          <p:cNvPicPr>
            <a:picLocks noChangeAspect="1"/>
          </p:cNvPicPr>
          <p:nvPr/>
        </p:nvPicPr>
        <p:blipFill>
          <a:blip r:embed="rId3"/>
          <a:stretch>
            <a:fillRect/>
          </a:stretch>
        </p:blipFill>
        <p:spPr>
          <a:xfrm>
            <a:off x="9274089" y="2710186"/>
            <a:ext cx="2114110" cy="3614850"/>
          </a:xfrm>
          <a:prstGeom prst="rect">
            <a:avLst/>
          </a:prstGeom>
        </p:spPr>
      </p:pic>
      <p:sp>
        <p:nvSpPr>
          <p:cNvPr id="19" name="Arrow: Left-Right 18">
            <a:extLst>
              <a:ext uri="{FF2B5EF4-FFF2-40B4-BE49-F238E27FC236}">
                <a16:creationId xmlns:a16="http://schemas.microsoft.com/office/drawing/2014/main" id="{168BE96D-2234-46D3-82A8-8E284C3737C4}"/>
              </a:ext>
            </a:extLst>
          </p:cNvPr>
          <p:cNvSpPr/>
          <p:nvPr/>
        </p:nvSpPr>
        <p:spPr>
          <a:xfrm>
            <a:off x="8464298" y="5954473"/>
            <a:ext cx="1206794" cy="29735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D44D52A-3D88-4B4D-B9D5-806CEE76C8C8}"/>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07203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185058" y="1237576"/>
            <a:ext cx="6552988" cy="2907905"/>
          </a:xfrm>
          <a:prstGeom prst="rect">
            <a:avLst/>
          </a:prstGeom>
        </p:spPr>
        <p:txBody>
          <a:bodyPr/>
          <a:lstStyle/>
          <a:p>
            <a:pPr algn="just">
              <a:lnSpc>
                <a:spcPct val="150000"/>
              </a:lnSpc>
            </a:pPr>
            <a:r>
              <a:rPr lang="ne-NP" sz="2400" dirty="0">
                <a:cs typeface="Kalimati" panose="00000400000000000000" pitchFamily="2"/>
              </a:rPr>
              <a:t>घरपरिवारमा कार</a:t>
            </a:r>
            <a:r>
              <a:rPr lang="en-US" sz="2400" dirty="0">
                <a:cs typeface="Kalimati" panose="00000400000000000000" pitchFamily="2"/>
              </a:rPr>
              <a:t>/</a:t>
            </a:r>
            <a:r>
              <a:rPr lang="ne-NP" sz="2400" dirty="0">
                <a:cs typeface="Kalimati" panose="00000400000000000000" pitchFamily="2"/>
              </a:rPr>
              <a:t>जीप</a:t>
            </a:r>
            <a:r>
              <a:rPr lang="en-US" sz="2400" dirty="0">
                <a:cs typeface="Kalimati" panose="00000400000000000000" pitchFamily="2"/>
              </a:rPr>
              <a:t>/</a:t>
            </a:r>
            <a:r>
              <a:rPr lang="ne-NP" sz="2400" dirty="0">
                <a:cs typeface="Kalimati" panose="00000400000000000000" pitchFamily="2"/>
              </a:rPr>
              <a:t>भ्यान भएको तर टेलिभिजन नभएको भएमा पुन यकिन गर्नुपर्दछ।</a:t>
            </a:r>
            <a:endParaRPr lang="en-US" sz="2400" dirty="0">
              <a:cs typeface="Kalimati" panose="00000400000000000000" pitchFamily="2"/>
            </a:endParaRPr>
          </a:p>
          <a:p>
            <a:pPr algn="just">
              <a:lnSpc>
                <a:spcPct val="150000"/>
              </a:lnSpc>
            </a:pPr>
            <a:r>
              <a:rPr lang="ne-NP" sz="2400" dirty="0">
                <a:cs typeface="Kalimati" panose="00000400000000000000" pitchFamily="2"/>
              </a:rPr>
              <a:t>घरपरिवारमा कम्प्युटर भएको तर टेलिभिजन नभएको भएमा पुनः यकिन गर्नुपर्दछ। तर पढ्न बसेका बिद्यार्थीको हकमा यस्तो हुन सक्दछ ।</a:t>
            </a:r>
            <a:endParaRPr lang="en-US" sz="2400" dirty="0">
              <a:cs typeface="Kalimati" panose="00000400000000000000" pitchFamily="2"/>
            </a:endParaRPr>
          </a:p>
          <a:p>
            <a:pPr marL="0" indent="0" algn="just">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587"/>
          <a:stretch/>
        </p:blipFill>
        <p:spPr>
          <a:xfrm>
            <a:off x="1940598" y="4323141"/>
            <a:ext cx="6880766" cy="1343481"/>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5209395" y="4983880"/>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5224789" y="521471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6798224" y="5125724"/>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5164610" y="528182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6738045" y="5129671"/>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5203110" y="496157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0E42D53C-9F7C-486B-894E-55A4F41F2662}"/>
              </a:ext>
            </a:extLst>
          </p:cNvPr>
          <p:cNvSpPr/>
          <p:nvPr/>
        </p:nvSpPr>
        <p:spPr>
          <a:xfrm>
            <a:off x="7926543" y="2264870"/>
            <a:ext cx="4080400" cy="2058271"/>
          </a:xfrm>
          <a:prstGeom prst="wedgeRectCallout">
            <a:avLst>
              <a:gd name="adj1" fmla="val -103328"/>
              <a:gd name="adj2" fmla="val 931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घरपरिवारमा इन्टरनेट भएको तर कम्प्युटर र स्मार्ट मोबाईल फोन नभएको भएमा पुन यकिन गर्नुपर्दछ ।</a:t>
            </a:r>
            <a:endParaRPr lang="en-US" sz="2400" dirty="0">
              <a:solidFill>
                <a:schemeClr val="tx1"/>
              </a:solidFill>
              <a:cs typeface="Kalimati" panose="00000400000000000000" pitchFamily="2"/>
            </a:endParaRPr>
          </a:p>
          <a:p>
            <a:pPr algn="ctr"/>
            <a:endParaRPr lang="en-US" dirty="0"/>
          </a:p>
        </p:txBody>
      </p:sp>
      <p:cxnSp>
        <p:nvCxnSpPr>
          <p:cNvPr id="17" name="Straight Arrow Connector 16">
            <a:extLst>
              <a:ext uri="{FF2B5EF4-FFF2-40B4-BE49-F238E27FC236}">
                <a16:creationId xmlns:a16="http://schemas.microsoft.com/office/drawing/2014/main" id="{9FF438D5-AA63-4D64-9B31-C56FA07122E6}"/>
              </a:ext>
            </a:extLst>
          </p:cNvPr>
          <p:cNvCxnSpPr>
            <a:cxnSpLocks/>
          </p:cNvCxnSpPr>
          <p:nvPr/>
        </p:nvCxnSpPr>
        <p:spPr>
          <a:xfrm flipH="1">
            <a:off x="5638266" y="2748425"/>
            <a:ext cx="2288277" cy="1982732"/>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09A30008-F64A-4752-9288-D705F84E3501}"/>
              </a:ext>
            </a:extLst>
          </p:cNvPr>
          <p:cNvSpPr/>
          <p:nvPr/>
        </p:nvSpPr>
        <p:spPr>
          <a:xfrm>
            <a:off x="5180717" y="4573815"/>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B7F5A46-C25F-41B4-88B2-EF9E1A85FC5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18796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350"/>
          <a:stretch/>
        </p:blipFill>
        <p:spPr>
          <a:xfrm>
            <a:off x="222186" y="4226858"/>
            <a:ext cx="10161837" cy="1976625"/>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9898438" y="5349018"/>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2787967" y="561439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5119724" y="511818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2761545" y="563103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5119658" y="513292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9837474" y="534901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100B07BB-1419-4A4D-9718-BA1E3876AD1D}"/>
              </a:ext>
            </a:extLst>
          </p:cNvPr>
          <p:cNvSpPr/>
          <p:nvPr/>
        </p:nvSpPr>
        <p:spPr>
          <a:xfrm>
            <a:off x="222186" y="1584584"/>
            <a:ext cx="11850721" cy="1574921"/>
          </a:xfrm>
          <a:prstGeom prst="wedgeRectCallout">
            <a:avLst>
              <a:gd name="adj1" fmla="val -9202"/>
              <a:gd name="adj2" fmla="val 1717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800" b="1" dirty="0">
                <a:solidFill>
                  <a:schemeClr val="bg1"/>
                </a:solidFill>
                <a:cs typeface="Kalimati" panose="00000400000000000000" pitchFamily="2"/>
              </a:rPr>
              <a:t>सुविधा तथा साधनहरुमा </a:t>
            </a:r>
            <a:r>
              <a:rPr lang="en-US" sz="2800" b="1" dirty="0">
                <a:solidFill>
                  <a:schemeClr val="bg1"/>
                </a:solidFill>
                <a:cs typeface="Kalimati" panose="00000400000000000000" pitchFamily="2"/>
              </a:rPr>
              <a:t>“</a:t>
            </a:r>
            <a:r>
              <a:rPr lang="ne-NP" sz="2800" b="1" dirty="0">
                <a:solidFill>
                  <a:schemeClr val="bg1"/>
                </a:solidFill>
                <a:cs typeface="Kalimati" panose="00000400000000000000" pitchFamily="2"/>
              </a:rPr>
              <a:t>कुनै पनि नभएको</a:t>
            </a:r>
            <a:r>
              <a:rPr lang="en-US" sz="2800" b="1" dirty="0">
                <a:solidFill>
                  <a:schemeClr val="bg1"/>
                </a:solidFill>
                <a:cs typeface="Kalimati" panose="00000400000000000000" pitchFamily="2"/>
              </a:rPr>
              <a:t>” </a:t>
            </a:r>
            <a:r>
              <a:rPr lang="ne-NP" sz="2800" b="1" dirty="0">
                <a:solidFill>
                  <a:schemeClr val="bg1"/>
                </a:solidFill>
                <a:cs typeface="Kalimati" panose="00000400000000000000" pitchFamily="2"/>
              </a:rPr>
              <a:t> मा ठीक चिन्ह लगाएपछि पनि अन्य  सुविधा तथा साधनमा चिन्ह लगाइएको छ भने गलत हुन्छ।</a:t>
            </a:r>
            <a:endParaRPr lang="en-US" sz="2800" b="1" dirty="0">
              <a:solidFill>
                <a:schemeClr val="bg1"/>
              </a:solidFill>
              <a:cs typeface="Kalimati" panose="00000400000000000000" pitchFamily="2"/>
            </a:endParaRPr>
          </a:p>
        </p:txBody>
      </p:sp>
      <p:cxnSp>
        <p:nvCxnSpPr>
          <p:cNvPr id="17" name="Straight Arrow Connector 16">
            <a:extLst>
              <a:ext uri="{FF2B5EF4-FFF2-40B4-BE49-F238E27FC236}">
                <a16:creationId xmlns:a16="http://schemas.microsoft.com/office/drawing/2014/main" id="{AE878E71-5226-403C-989F-88D5D3B615CB}"/>
              </a:ext>
            </a:extLst>
          </p:cNvPr>
          <p:cNvCxnSpPr>
            <a:cxnSpLocks/>
            <a:endCxn id="18" idx="1"/>
          </p:cNvCxnSpPr>
          <p:nvPr/>
        </p:nvCxnSpPr>
        <p:spPr>
          <a:xfrm>
            <a:off x="8767791" y="3159505"/>
            <a:ext cx="1137795" cy="22421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98877E3-55FD-45DD-B3C7-06E2C5609C42}"/>
              </a:ext>
            </a:extLst>
          </p:cNvPr>
          <p:cNvCxnSpPr>
            <a:cxnSpLocks/>
          </p:cNvCxnSpPr>
          <p:nvPr/>
        </p:nvCxnSpPr>
        <p:spPr>
          <a:xfrm>
            <a:off x="3033767" y="3692617"/>
            <a:ext cx="0" cy="197662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05C329-C6F6-4FD4-829F-A33417FEA1A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107867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311611" y="1523847"/>
            <a:ext cx="7792586" cy="1261426"/>
          </a:xfrm>
          <a:prstGeom prst="rect">
            <a:avLst/>
          </a:prstGeom>
        </p:spPr>
        <p:txBody>
          <a:bodyPr/>
          <a:lstStyle/>
          <a:p>
            <a:pPr algn="just">
              <a:lnSpc>
                <a:spcPct val="150000"/>
              </a:lnSpc>
            </a:pPr>
            <a:r>
              <a:rPr lang="ne-NP" sz="2400" dirty="0">
                <a:cs typeface="Kalimati" panose="00000400000000000000" pitchFamily="2"/>
              </a:rPr>
              <a:t>परिवारमा बत्ति बाल्न विद्युत छैन तर रेफ्रिजेरेटर</a:t>
            </a:r>
            <a:r>
              <a:rPr lang="en-US" sz="2400" dirty="0">
                <a:cs typeface="Kalimati" panose="00000400000000000000" pitchFamily="2"/>
              </a:rPr>
              <a:t>, </a:t>
            </a:r>
            <a:r>
              <a:rPr lang="ne-NP" sz="2400" dirty="0">
                <a:cs typeface="Kalimati" panose="00000400000000000000" pitchFamily="2"/>
              </a:rPr>
              <a:t>वासिङ्ग मेसिन वा एयर कन्डिसनर छ भने पुन: निश्चित गर्नु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11</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2C1F118C-F34B-4AA9-B7C3-FBFACFFF1DB9}"/>
              </a:ext>
            </a:extLst>
          </p:cNvPr>
          <p:cNvPicPr>
            <a:picLocks noChangeAspect="1"/>
          </p:cNvPicPr>
          <p:nvPr/>
        </p:nvPicPr>
        <p:blipFill rotWithShape="1">
          <a:blip r:embed="rId2"/>
          <a:srcRect r="37334"/>
          <a:stretch/>
        </p:blipFill>
        <p:spPr>
          <a:xfrm>
            <a:off x="508792" y="5342648"/>
            <a:ext cx="6908625" cy="1343481"/>
          </a:xfrm>
          <a:prstGeom prst="rect">
            <a:avLst/>
          </a:prstGeom>
        </p:spPr>
      </p:pic>
      <p:sp>
        <p:nvSpPr>
          <p:cNvPr id="11" name="TextBox 10">
            <a:extLst>
              <a:ext uri="{FF2B5EF4-FFF2-40B4-BE49-F238E27FC236}">
                <a16:creationId xmlns:a16="http://schemas.microsoft.com/office/drawing/2014/main" id="{CB41F4EA-E5F7-4439-8095-630C279A2D56}"/>
              </a:ext>
            </a:extLst>
          </p:cNvPr>
          <p:cNvSpPr txBox="1"/>
          <p:nvPr/>
        </p:nvSpPr>
        <p:spPr>
          <a:xfrm>
            <a:off x="7047112" y="583390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2" name="TextBox 11">
            <a:extLst>
              <a:ext uri="{FF2B5EF4-FFF2-40B4-BE49-F238E27FC236}">
                <a16:creationId xmlns:a16="http://schemas.microsoft.com/office/drawing/2014/main" id="{E1F46545-33A4-47FE-81AD-38119B07BAED}"/>
              </a:ext>
            </a:extLst>
          </p:cNvPr>
          <p:cNvSpPr txBox="1"/>
          <p:nvPr/>
        </p:nvSpPr>
        <p:spPr>
          <a:xfrm>
            <a:off x="7047112" y="5609775"/>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B36ABF79-A899-44B4-A7FE-C74A99D80A08}"/>
              </a:ext>
            </a:extLst>
          </p:cNvPr>
          <p:cNvSpPr txBox="1"/>
          <p:nvPr/>
        </p:nvSpPr>
        <p:spPr>
          <a:xfrm>
            <a:off x="3846862" y="5800759"/>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37807ACF-7003-4EA6-AD05-CBAEE5CCCCD0}"/>
              </a:ext>
            </a:extLst>
          </p:cNvPr>
          <p:cNvSpPr txBox="1"/>
          <p:nvPr/>
        </p:nvSpPr>
        <p:spPr>
          <a:xfrm>
            <a:off x="5367420" y="620348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7" name="Oval 16">
            <a:extLst>
              <a:ext uri="{FF2B5EF4-FFF2-40B4-BE49-F238E27FC236}">
                <a16:creationId xmlns:a16="http://schemas.microsoft.com/office/drawing/2014/main" id="{C9576D21-5D03-4833-8C73-1B0212BE6E1F}"/>
              </a:ext>
            </a:extLst>
          </p:cNvPr>
          <p:cNvSpPr/>
          <p:nvPr/>
        </p:nvSpPr>
        <p:spPr>
          <a:xfrm>
            <a:off x="3839230" y="5752899"/>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C1C5B5A-1789-49A3-AD55-9AD1FAB7664D}"/>
              </a:ext>
            </a:extLst>
          </p:cNvPr>
          <p:cNvSpPr/>
          <p:nvPr/>
        </p:nvSpPr>
        <p:spPr>
          <a:xfrm>
            <a:off x="5367420" y="619247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3A7CBC8-FF35-4412-87F2-57F251A129BE}"/>
              </a:ext>
            </a:extLst>
          </p:cNvPr>
          <p:cNvSpPr/>
          <p:nvPr/>
        </p:nvSpPr>
        <p:spPr>
          <a:xfrm>
            <a:off x="7096912" y="5609775"/>
            <a:ext cx="320505" cy="31534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FD01343-0C39-4F29-AFA7-0FF2DA989960}"/>
              </a:ext>
            </a:extLst>
          </p:cNvPr>
          <p:cNvSpPr/>
          <p:nvPr/>
        </p:nvSpPr>
        <p:spPr>
          <a:xfrm>
            <a:off x="7024614" y="5851945"/>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52BEC5-CA72-4DA1-AE4E-E9F2A067D72A}"/>
              </a:ext>
            </a:extLst>
          </p:cNvPr>
          <p:cNvPicPr>
            <a:picLocks noChangeAspect="1"/>
          </p:cNvPicPr>
          <p:nvPr/>
        </p:nvPicPr>
        <p:blipFill>
          <a:blip r:embed="rId3"/>
          <a:stretch>
            <a:fillRect/>
          </a:stretch>
        </p:blipFill>
        <p:spPr>
          <a:xfrm>
            <a:off x="8548577" y="1489275"/>
            <a:ext cx="3651038" cy="2870068"/>
          </a:xfrm>
          <a:prstGeom prst="rect">
            <a:avLst/>
          </a:prstGeom>
        </p:spPr>
      </p:pic>
      <p:sp>
        <p:nvSpPr>
          <p:cNvPr id="20" name="TextBox 19">
            <a:extLst>
              <a:ext uri="{FF2B5EF4-FFF2-40B4-BE49-F238E27FC236}">
                <a16:creationId xmlns:a16="http://schemas.microsoft.com/office/drawing/2014/main" id="{9F7F8EF2-BCE4-43E1-8F05-7622F72769A9}"/>
              </a:ext>
            </a:extLst>
          </p:cNvPr>
          <p:cNvSpPr txBox="1"/>
          <p:nvPr/>
        </p:nvSpPr>
        <p:spPr>
          <a:xfrm>
            <a:off x="11557378" y="3792215"/>
            <a:ext cx="509884" cy="461665"/>
          </a:xfrm>
          <a:prstGeom prst="rect">
            <a:avLst/>
          </a:prstGeom>
          <a:noFill/>
        </p:spPr>
        <p:txBody>
          <a:bodyPr wrap="square" rtlCol="0">
            <a:spAutoFit/>
          </a:bodyPr>
          <a:lstStyle/>
          <a:p>
            <a:r>
              <a:rPr lang="en-US" sz="2400" dirty="0">
                <a:solidFill>
                  <a:srgbClr val="0070C0"/>
                </a:solidFill>
                <a:sym typeface="Wingdings" panose="05000000000000000000" pitchFamily="2" charset="2"/>
              </a:rPr>
              <a:t>3</a:t>
            </a:r>
            <a:endParaRPr lang="en-US" sz="2400" dirty="0">
              <a:solidFill>
                <a:srgbClr val="0070C0"/>
              </a:solidFill>
            </a:endParaRPr>
          </a:p>
        </p:txBody>
      </p:sp>
      <p:sp>
        <p:nvSpPr>
          <p:cNvPr id="15" name="Oval 14">
            <a:extLst>
              <a:ext uri="{FF2B5EF4-FFF2-40B4-BE49-F238E27FC236}">
                <a16:creationId xmlns:a16="http://schemas.microsoft.com/office/drawing/2014/main" id="{40F862CC-4FCF-404B-9AAC-F4D6B73262C4}"/>
              </a:ext>
            </a:extLst>
          </p:cNvPr>
          <p:cNvSpPr/>
          <p:nvPr/>
        </p:nvSpPr>
        <p:spPr>
          <a:xfrm>
            <a:off x="11416775" y="3844134"/>
            <a:ext cx="533400" cy="339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peech Bubble: Rectangle with Corners Rounded 4">
            <a:extLst>
              <a:ext uri="{FF2B5EF4-FFF2-40B4-BE49-F238E27FC236}">
                <a16:creationId xmlns:a16="http://schemas.microsoft.com/office/drawing/2014/main" id="{B92AD8D1-9CDC-42AB-A4CD-7BA5AED212F5}"/>
              </a:ext>
            </a:extLst>
          </p:cNvPr>
          <p:cNvSpPr/>
          <p:nvPr/>
        </p:nvSpPr>
        <p:spPr>
          <a:xfrm>
            <a:off x="1374213" y="3195525"/>
            <a:ext cx="6729984" cy="1716706"/>
          </a:xfrm>
          <a:prstGeom prst="wedgeRoundRectCallout">
            <a:avLst>
              <a:gd name="adj1" fmla="val -10330"/>
              <a:gd name="adj2" fmla="val 10479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घरपरिवारमा बत्ति बाल्न विद्युत वा सोलार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सौर्य उर्जा छैन तर टेलिभिजन वा कम्प्युटर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ल्यापटप छ भने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21" name="Straight Arrow Connector 20">
            <a:extLst>
              <a:ext uri="{FF2B5EF4-FFF2-40B4-BE49-F238E27FC236}">
                <a16:creationId xmlns:a16="http://schemas.microsoft.com/office/drawing/2014/main" id="{80F23A7F-35D4-482B-9A9A-1D92E4E46CAD}"/>
              </a:ext>
            </a:extLst>
          </p:cNvPr>
          <p:cNvCxnSpPr>
            <a:cxnSpLocks/>
          </p:cNvCxnSpPr>
          <p:nvPr/>
        </p:nvCxnSpPr>
        <p:spPr>
          <a:xfrm flipH="1" flipV="1">
            <a:off x="8104198" y="3591713"/>
            <a:ext cx="3312577" cy="46166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C004ED2-07CC-4D44-8DCB-28A5CF46DFB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25" name="Picture 2" descr="🤔 Thinking Emoji Meaning with Pictures: from A to Z">
            <a:extLst>
              <a:ext uri="{FF2B5EF4-FFF2-40B4-BE49-F238E27FC236}">
                <a16:creationId xmlns:a16="http://schemas.microsoft.com/office/drawing/2014/main" id="{64A67E2F-183F-47E8-8074-10FF0726AF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4544" y="4425358"/>
            <a:ext cx="794277" cy="79427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87D9CC13-EC2D-4E45-9329-E5CDE9290453}"/>
              </a:ext>
            </a:extLst>
          </p:cNvPr>
          <p:cNvCxnSpPr>
            <a:cxnSpLocks/>
          </p:cNvCxnSpPr>
          <p:nvPr/>
        </p:nvCxnSpPr>
        <p:spPr>
          <a:xfrm>
            <a:off x="7747068" y="5814972"/>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5229B2-501A-4931-9B07-584124F9BB97}"/>
              </a:ext>
            </a:extLst>
          </p:cNvPr>
          <p:cNvCxnSpPr>
            <a:cxnSpLocks/>
          </p:cNvCxnSpPr>
          <p:nvPr/>
        </p:nvCxnSpPr>
        <p:spPr>
          <a:xfrm flipH="1">
            <a:off x="7747068" y="5778852"/>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253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56450" y="959554"/>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12</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B04B199B-6FFB-4100-9F88-0810416894F7}"/>
              </a:ext>
            </a:extLst>
          </p:cNvPr>
          <p:cNvPicPr>
            <a:picLocks noChangeAspect="1"/>
          </p:cNvPicPr>
          <p:nvPr/>
        </p:nvPicPr>
        <p:blipFill rotWithShape="1">
          <a:blip r:embed="rId2"/>
          <a:srcRect l="622"/>
          <a:stretch/>
        </p:blipFill>
        <p:spPr>
          <a:xfrm>
            <a:off x="4384976" y="1748916"/>
            <a:ext cx="6899674" cy="1367097"/>
          </a:xfrm>
          <a:prstGeom prst="rect">
            <a:avLst/>
          </a:prstGeom>
        </p:spPr>
      </p:pic>
      <p:sp>
        <p:nvSpPr>
          <p:cNvPr id="11" name="TextBox 10">
            <a:extLst>
              <a:ext uri="{FF2B5EF4-FFF2-40B4-BE49-F238E27FC236}">
                <a16:creationId xmlns:a16="http://schemas.microsoft.com/office/drawing/2014/main" id="{17CFAD1A-0D17-4F3C-BE00-31088F64BF3A}"/>
              </a:ext>
            </a:extLst>
          </p:cNvPr>
          <p:cNvSpPr txBox="1"/>
          <p:nvPr/>
        </p:nvSpPr>
        <p:spPr>
          <a:xfrm>
            <a:off x="8355025" y="2043719"/>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664F971A-D18F-4E00-84A6-33B3F773BCB8}"/>
              </a:ext>
            </a:extLst>
          </p:cNvPr>
          <p:cNvSpPr txBox="1"/>
          <p:nvPr/>
        </p:nvSpPr>
        <p:spPr>
          <a:xfrm>
            <a:off x="8355025" y="2422404"/>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2DF4D13A-EA85-4EDC-A193-8D3F26206343}"/>
              </a:ext>
            </a:extLst>
          </p:cNvPr>
          <p:cNvSpPr txBox="1"/>
          <p:nvPr/>
        </p:nvSpPr>
        <p:spPr>
          <a:xfrm>
            <a:off x="9470005" y="2700469"/>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4EC9E75E-DECE-4FFE-8AB2-4A3C4197336A}"/>
              </a:ext>
            </a:extLst>
          </p:cNvPr>
          <p:cNvSpPr txBox="1"/>
          <p:nvPr/>
        </p:nvSpPr>
        <p:spPr>
          <a:xfrm>
            <a:off x="8364434" y="2699664"/>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E178077F-0512-4527-8582-5E5DCEC65341}"/>
              </a:ext>
            </a:extLst>
          </p:cNvPr>
          <p:cNvSpPr txBox="1"/>
          <p:nvPr/>
        </p:nvSpPr>
        <p:spPr>
          <a:xfrm>
            <a:off x="10396846" y="2710013"/>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4CDF5E2F-1C52-4417-8DC2-D60F7C622CCD}"/>
              </a:ext>
            </a:extLst>
          </p:cNvPr>
          <p:cNvSpPr txBox="1"/>
          <p:nvPr/>
        </p:nvSpPr>
        <p:spPr>
          <a:xfrm>
            <a:off x="10396846" y="2125490"/>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0F631624-5595-4483-80A2-880A77C87F40}"/>
              </a:ext>
            </a:extLst>
          </p:cNvPr>
          <p:cNvSpPr txBox="1"/>
          <p:nvPr/>
        </p:nvSpPr>
        <p:spPr>
          <a:xfrm>
            <a:off x="9459747" y="2429734"/>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155F305B-5354-419A-A3CE-5B4ABDC1B26E}"/>
              </a:ext>
            </a:extLst>
          </p:cNvPr>
          <p:cNvSpPr txBox="1"/>
          <p:nvPr/>
        </p:nvSpPr>
        <p:spPr>
          <a:xfrm>
            <a:off x="10396846" y="2488703"/>
            <a:ext cx="1277262" cy="276999"/>
          </a:xfrm>
          <a:prstGeom prst="rect">
            <a:avLst/>
          </a:prstGeom>
          <a:noFill/>
        </p:spPr>
        <p:txBody>
          <a:bodyPr wrap="square" rtlCol="0">
            <a:spAutoFit/>
          </a:bodyPr>
          <a:lstStyle/>
          <a:p>
            <a:r>
              <a:rPr lang="en-US" sz="1200" dirty="0">
                <a:solidFill>
                  <a:srgbClr val="0070C0"/>
                </a:solidFill>
              </a:rPr>
              <a:t>2</a:t>
            </a:r>
          </a:p>
        </p:txBody>
      </p:sp>
      <p:sp>
        <p:nvSpPr>
          <p:cNvPr id="19" name="TextBox 18">
            <a:extLst>
              <a:ext uri="{FF2B5EF4-FFF2-40B4-BE49-F238E27FC236}">
                <a16:creationId xmlns:a16="http://schemas.microsoft.com/office/drawing/2014/main" id="{46432AC4-3F20-47C6-AA97-5FA56F1CB8A4}"/>
              </a:ext>
            </a:extLst>
          </p:cNvPr>
          <p:cNvSpPr txBox="1"/>
          <p:nvPr/>
        </p:nvSpPr>
        <p:spPr>
          <a:xfrm>
            <a:off x="9482000" y="2068943"/>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42C67336-71F9-4247-B99D-7B8FDC34A29C}"/>
              </a:ext>
            </a:extLst>
          </p:cNvPr>
          <p:cNvPicPr>
            <a:picLocks noChangeAspect="1"/>
          </p:cNvPicPr>
          <p:nvPr/>
        </p:nvPicPr>
        <p:blipFill>
          <a:blip r:embed="rId3"/>
          <a:stretch>
            <a:fillRect/>
          </a:stretch>
        </p:blipFill>
        <p:spPr>
          <a:xfrm>
            <a:off x="257790" y="3192475"/>
            <a:ext cx="10777687" cy="757426"/>
          </a:xfrm>
          <a:prstGeom prst="rect">
            <a:avLst/>
          </a:prstGeom>
        </p:spPr>
      </p:pic>
      <p:pic>
        <p:nvPicPr>
          <p:cNvPr id="5" name="Picture 4">
            <a:extLst>
              <a:ext uri="{FF2B5EF4-FFF2-40B4-BE49-F238E27FC236}">
                <a16:creationId xmlns:a16="http://schemas.microsoft.com/office/drawing/2014/main" id="{A9356F86-1C07-4DB1-8D91-220D39F08CB7}"/>
              </a:ext>
            </a:extLst>
          </p:cNvPr>
          <p:cNvPicPr>
            <a:picLocks noChangeAspect="1"/>
          </p:cNvPicPr>
          <p:nvPr/>
        </p:nvPicPr>
        <p:blipFill>
          <a:blip r:embed="rId4"/>
          <a:stretch>
            <a:fillRect/>
          </a:stretch>
        </p:blipFill>
        <p:spPr>
          <a:xfrm>
            <a:off x="295951" y="4002199"/>
            <a:ext cx="11316929" cy="2791919"/>
          </a:xfrm>
          <a:prstGeom prst="rect">
            <a:avLst/>
          </a:prstGeom>
        </p:spPr>
      </p:pic>
      <p:cxnSp>
        <p:nvCxnSpPr>
          <p:cNvPr id="20" name="Straight Arrow Connector 19">
            <a:extLst>
              <a:ext uri="{FF2B5EF4-FFF2-40B4-BE49-F238E27FC236}">
                <a16:creationId xmlns:a16="http://schemas.microsoft.com/office/drawing/2014/main" id="{4BA06B72-E790-49B9-82B4-34CBF1B4B446}"/>
              </a:ext>
            </a:extLst>
          </p:cNvPr>
          <p:cNvCxnSpPr>
            <a:cxnSpLocks/>
          </p:cNvCxnSpPr>
          <p:nvPr/>
        </p:nvCxnSpPr>
        <p:spPr>
          <a:xfrm flipV="1">
            <a:off x="4234326" y="2855802"/>
            <a:ext cx="4120699" cy="87784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577C618-82E0-45AF-AD41-756A8F862925}"/>
              </a:ext>
            </a:extLst>
          </p:cNvPr>
          <p:cNvCxnSpPr>
            <a:cxnSpLocks/>
            <a:endCxn id="15" idx="1"/>
          </p:cNvCxnSpPr>
          <p:nvPr/>
        </p:nvCxnSpPr>
        <p:spPr>
          <a:xfrm flipV="1">
            <a:off x="3827567" y="2940846"/>
            <a:ext cx="6569279" cy="319319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0184D26-0369-4AFB-BB26-95C17315FB42}"/>
              </a:ext>
            </a:extLst>
          </p:cNvPr>
          <p:cNvSpPr txBox="1"/>
          <p:nvPr/>
        </p:nvSpPr>
        <p:spPr>
          <a:xfrm>
            <a:off x="3954345" y="3595143"/>
            <a:ext cx="1038454" cy="276999"/>
          </a:xfrm>
          <a:prstGeom prst="rect">
            <a:avLst/>
          </a:prstGeom>
          <a:noFill/>
        </p:spPr>
        <p:txBody>
          <a:bodyPr wrap="square" rtlCol="0">
            <a:spAutoFit/>
          </a:bodyPr>
          <a:lstStyle/>
          <a:p>
            <a:r>
              <a:rPr lang="en-US" sz="1200" dirty="0">
                <a:solidFill>
                  <a:srgbClr val="0070C0"/>
                </a:solidFill>
              </a:rPr>
              <a:t>1</a:t>
            </a:r>
            <a:r>
              <a:rPr lang="ne-NP" sz="1200" dirty="0">
                <a:solidFill>
                  <a:srgbClr val="0070C0"/>
                </a:solidFill>
              </a:rPr>
              <a:t> </a:t>
            </a:r>
            <a:endParaRPr lang="en-US" sz="1200" dirty="0">
              <a:solidFill>
                <a:srgbClr val="0070C0"/>
              </a:solidFill>
            </a:endParaRPr>
          </a:p>
        </p:txBody>
      </p:sp>
      <p:sp>
        <p:nvSpPr>
          <p:cNvPr id="29" name="TextBox 28">
            <a:extLst>
              <a:ext uri="{FF2B5EF4-FFF2-40B4-BE49-F238E27FC236}">
                <a16:creationId xmlns:a16="http://schemas.microsoft.com/office/drawing/2014/main" id="{C84C15AE-6FCB-4110-AF7A-68AA746C0007}"/>
              </a:ext>
            </a:extLst>
          </p:cNvPr>
          <p:cNvSpPr txBox="1"/>
          <p:nvPr/>
        </p:nvSpPr>
        <p:spPr>
          <a:xfrm>
            <a:off x="1024654" y="6064983"/>
            <a:ext cx="1961614" cy="338554"/>
          </a:xfrm>
          <a:prstGeom prst="rect">
            <a:avLst/>
          </a:prstGeom>
          <a:noFill/>
        </p:spPr>
        <p:txBody>
          <a:bodyPr wrap="square" rtlCol="0">
            <a:spAutoFit/>
          </a:bodyPr>
          <a:lstStyle/>
          <a:p>
            <a:r>
              <a:rPr lang="ne-NP" sz="1600" dirty="0">
                <a:solidFill>
                  <a:srgbClr val="0070C0"/>
                </a:solidFill>
              </a:rPr>
              <a:t>सुनिल मानन्धर </a:t>
            </a:r>
            <a:endParaRPr lang="en-US" sz="1600" dirty="0">
              <a:solidFill>
                <a:srgbClr val="0070C0"/>
              </a:solidFill>
            </a:endParaRPr>
          </a:p>
        </p:txBody>
      </p:sp>
      <p:sp>
        <p:nvSpPr>
          <p:cNvPr id="30" name="TextBox 29">
            <a:extLst>
              <a:ext uri="{FF2B5EF4-FFF2-40B4-BE49-F238E27FC236}">
                <a16:creationId xmlns:a16="http://schemas.microsoft.com/office/drawing/2014/main" id="{126A42BB-73E2-47B6-A7DF-261DA6C87A7C}"/>
              </a:ext>
            </a:extLst>
          </p:cNvPr>
          <p:cNvSpPr txBox="1"/>
          <p:nvPr/>
        </p:nvSpPr>
        <p:spPr>
          <a:xfrm>
            <a:off x="3547229" y="5949232"/>
            <a:ext cx="1036346" cy="461665"/>
          </a:xfrm>
          <a:prstGeom prst="rect">
            <a:avLst/>
          </a:prstGeom>
          <a:noFill/>
        </p:spPr>
        <p:txBody>
          <a:bodyPr wrap="square" rtlCol="0">
            <a:spAutoFit/>
          </a:bodyPr>
          <a:lstStyle/>
          <a:p>
            <a:r>
              <a:rPr lang="en-US" sz="2400" dirty="0">
                <a:solidFill>
                  <a:srgbClr val="0070C0"/>
                </a:solidFill>
              </a:rPr>
              <a:t>1</a:t>
            </a:r>
          </a:p>
        </p:txBody>
      </p:sp>
      <p:sp>
        <p:nvSpPr>
          <p:cNvPr id="33" name="TextBox 32">
            <a:extLst>
              <a:ext uri="{FF2B5EF4-FFF2-40B4-BE49-F238E27FC236}">
                <a16:creationId xmlns:a16="http://schemas.microsoft.com/office/drawing/2014/main" id="{A80C4389-20C9-41F5-957B-CBCC05FAEA74}"/>
              </a:ext>
            </a:extLst>
          </p:cNvPr>
          <p:cNvSpPr txBox="1"/>
          <p:nvPr/>
        </p:nvSpPr>
        <p:spPr>
          <a:xfrm>
            <a:off x="4907447" y="6009014"/>
            <a:ext cx="1258443" cy="400110"/>
          </a:xfrm>
          <a:prstGeom prst="rect">
            <a:avLst/>
          </a:prstGeom>
          <a:noFill/>
        </p:spPr>
        <p:txBody>
          <a:bodyPr wrap="square" rtlCol="0">
            <a:spAutoFit/>
          </a:bodyPr>
          <a:lstStyle/>
          <a:p>
            <a:r>
              <a:rPr lang="ne-NP" sz="2000" dirty="0">
                <a:solidFill>
                  <a:srgbClr val="0070C0"/>
                </a:solidFill>
              </a:rPr>
              <a:t>25</a:t>
            </a:r>
            <a:endParaRPr lang="en-US" sz="2000" dirty="0">
              <a:solidFill>
                <a:srgbClr val="0070C0"/>
              </a:solidFill>
            </a:endParaRPr>
          </a:p>
        </p:txBody>
      </p:sp>
      <p:sp>
        <p:nvSpPr>
          <p:cNvPr id="35" name="TextBox 34">
            <a:extLst>
              <a:ext uri="{FF2B5EF4-FFF2-40B4-BE49-F238E27FC236}">
                <a16:creationId xmlns:a16="http://schemas.microsoft.com/office/drawing/2014/main" id="{A8FB4765-5E91-493C-BA27-72CABBFBEC28}"/>
              </a:ext>
            </a:extLst>
          </p:cNvPr>
          <p:cNvSpPr txBox="1"/>
          <p:nvPr/>
        </p:nvSpPr>
        <p:spPr>
          <a:xfrm>
            <a:off x="388172" y="1322785"/>
            <a:ext cx="3673827" cy="1631216"/>
          </a:xfrm>
          <a:prstGeom prst="rect">
            <a:avLst/>
          </a:prstGeom>
          <a:noFill/>
        </p:spPr>
        <p:txBody>
          <a:bodyPr wrap="square">
            <a:spAutoFit/>
          </a:bodyPr>
          <a:lstStyle/>
          <a:p>
            <a:pPr algn="just"/>
            <a:r>
              <a:rPr lang="ne-NP" sz="2000" b="1" dirty="0">
                <a:solidFill>
                  <a:srgbClr val="0070C0"/>
                </a:solidFill>
                <a:cs typeface="Kalimati" panose="00000400000000000000" pitchFamily="2"/>
              </a:rPr>
              <a:t>परिचयात्मक खण्डको परिवारमा अनुपस्थित (विदेश) मा भएको संख्या र प्रश्न १७ मा विदेश गएको व्यक्तिको संख्या महिला पुरुष अनुसार मिलेको हुनुपर्दछ  </a:t>
            </a:r>
            <a:endParaRPr lang="en-US" sz="2000" b="1" dirty="0">
              <a:solidFill>
                <a:srgbClr val="0070C0"/>
              </a:solidFill>
            </a:endParaRPr>
          </a:p>
        </p:txBody>
      </p:sp>
    </p:spTree>
    <p:extLst>
      <p:ext uri="{BB962C8B-B14F-4D97-AF65-F5344CB8AC3E}">
        <p14:creationId xmlns:p14="http://schemas.microsoft.com/office/powerpoint/2010/main" val="2873263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E44B1EE-DDC4-4179-B32E-9564E9697DC6}"/>
              </a:ext>
            </a:extLst>
          </p:cNvPr>
          <p:cNvPicPr>
            <a:picLocks noChangeAspect="1"/>
          </p:cNvPicPr>
          <p:nvPr/>
        </p:nvPicPr>
        <p:blipFill>
          <a:blip r:embed="rId2"/>
          <a:stretch>
            <a:fillRect/>
          </a:stretch>
        </p:blipFill>
        <p:spPr>
          <a:xfrm>
            <a:off x="244755" y="4114483"/>
            <a:ext cx="11316929" cy="2657547"/>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42856"/>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13</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F4C1885-5DC6-4520-86D3-740F7ED2F2BE}"/>
              </a:ext>
            </a:extLst>
          </p:cNvPr>
          <p:cNvSpPr txBox="1"/>
          <p:nvPr/>
        </p:nvSpPr>
        <p:spPr>
          <a:xfrm>
            <a:off x="1024654" y="6064983"/>
            <a:ext cx="1960236" cy="369332"/>
          </a:xfrm>
          <a:prstGeom prst="rect">
            <a:avLst/>
          </a:prstGeom>
          <a:noFill/>
        </p:spPr>
        <p:txBody>
          <a:bodyPr wrap="square" rtlCol="0">
            <a:spAutoFit/>
          </a:bodyPr>
          <a:lstStyle/>
          <a:p>
            <a:r>
              <a:rPr lang="ne-NP" dirty="0">
                <a:solidFill>
                  <a:srgbClr val="0070C0"/>
                </a:solidFill>
              </a:rPr>
              <a:t>सुनिल मानन्धर </a:t>
            </a:r>
            <a:endParaRPr lang="en-US" dirty="0">
              <a:solidFill>
                <a:srgbClr val="0070C0"/>
              </a:solidFill>
            </a:endParaRPr>
          </a:p>
        </p:txBody>
      </p:sp>
      <p:sp>
        <p:nvSpPr>
          <p:cNvPr id="11" name="TextBox 10">
            <a:extLst>
              <a:ext uri="{FF2B5EF4-FFF2-40B4-BE49-F238E27FC236}">
                <a16:creationId xmlns:a16="http://schemas.microsoft.com/office/drawing/2014/main" id="{CC6E7492-6BF2-4D54-B16E-89453F600B7E}"/>
              </a:ext>
            </a:extLst>
          </p:cNvPr>
          <p:cNvSpPr txBox="1"/>
          <p:nvPr/>
        </p:nvSpPr>
        <p:spPr>
          <a:xfrm>
            <a:off x="3605104" y="5998270"/>
            <a:ext cx="1720204" cy="369332"/>
          </a:xfrm>
          <a:prstGeom prst="rect">
            <a:avLst/>
          </a:prstGeom>
          <a:noFill/>
        </p:spPr>
        <p:txBody>
          <a:bodyPr wrap="square" rtlCol="0">
            <a:spAutoFit/>
          </a:bodyPr>
          <a:lstStyle/>
          <a:p>
            <a:r>
              <a:rPr lang="en-US" dirty="0">
                <a:solidFill>
                  <a:srgbClr val="0070C0"/>
                </a:solidFill>
              </a:rPr>
              <a:t>1</a:t>
            </a:r>
          </a:p>
        </p:txBody>
      </p:sp>
      <p:sp>
        <p:nvSpPr>
          <p:cNvPr id="12" name="TextBox 11">
            <a:extLst>
              <a:ext uri="{FF2B5EF4-FFF2-40B4-BE49-F238E27FC236}">
                <a16:creationId xmlns:a16="http://schemas.microsoft.com/office/drawing/2014/main" id="{E0A07AD9-29CF-4775-92AE-835325840531}"/>
              </a:ext>
            </a:extLst>
          </p:cNvPr>
          <p:cNvSpPr txBox="1"/>
          <p:nvPr/>
        </p:nvSpPr>
        <p:spPr>
          <a:xfrm>
            <a:off x="4908801" y="6016717"/>
            <a:ext cx="1720204" cy="369332"/>
          </a:xfrm>
          <a:prstGeom prst="rect">
            <a:avLst/>
          </a:prstGeom>
          <a:noFill/>
        </p:spPr>
        <p:txBody>
          <a:bodyPr wrap="square" rtlCol="0">
            <a:spAutoFit/>
          </a:bodyPr>
          <a:lstStyle/>
          <a:p>
            <a:r>
              <a:rPr lang="ne-NP" dirty="0">
                <a:solidFill>
                  <a:srgbClr val="0070C0"/>
                </a:solidFill>
              </a:rPr>
              <a:t>80</a:t>
            </a:r>
            <a:endParaRPr lang="en-US" dirty="0">
              <a:solidFill>
                <a:srgbClr val="0070C0"/>
              </a:solidFill>
            </a:endParaRPr>
          </a:p>
        </p:txBody>
      </p:sp>
      <p:sp>
        <p:nvSpPr>
          <p:cNvPr id="14" name="TextBox 13">
            <a:extLst>
              <a:ext uri="{FF2B5EF4-FFF2-40B4-BE49-F238E27FC236}">
                <a16:creationId xmlns:a16="http://schemas.microsoft.com/office/drawing/2014/main" id="{EBB2B8EC-8DB6-48AD-93BB-2AE473C80AAF}"/>
              </a:ext>
            </a:extLst>
          </p:cNvPr>
          <p:cNvSpPr txBox="1"/>
          <p:nvPr/>
        </p:nvSpPr>
        <p:spPr>
          <a:xfrm>
            <a:off x="9928207" y="6028576"/>
            <a:ext cx="1992009" cy="369332"/>
          </a:xfrm>
          <a:prstGeom prst="rect">
            <a:avLst/>
          </a:prstGeom>
          <a:noFill/>
        </p:spPr>
        <p:txBody>
          <a:bodyPr wrap="square" rtlCol="0">
            <a:spAutoFit/>
          </a:bodyPr>
          <a:lstStyle/>
          <a:p>
            <a:r>
              <a:rPr lang="en-US" dirty="0">
                <a:solidFill>
                  <a:srgbClr val="0070C0"/>
                </a:solidFill>
              </a:rPr>
              <a:t>  </a:t>
            </a:r>
            <a:r>
              <a:rPr lang="ne-NP" dirty="0">
                <a:solidFill>
                  <a:srgbClr val="0070C0"/>
                </a:solidFill>
              </a:rPr>
              <a:t>1   </a:t>
            </a:r>
            <a:r>
              <a:rPr lang="en-US" dirty="0">
                <a:solidFill>
                  <a:srgbClr val="0070C0"/>
                </a:solidFill>
              </a:rPr>
              <a:t>  </a:t>
            </a:r>
            <a:r>
              <a:rPr lang="ne-NP" dirty="0">
                <a:solidFill>
                  <a:srgbClr val="0070C0"/>
                </a:solidFill>
              </a:rPr>
              <a:t>7   6</a:t>
            </a:r>
            <a:endParaRPr lang="en-US" dirty="0">
              <a:solidFill>
                <a:srgbClr val="0070C0"/>
              </a:solidFill>
            </a:endParaRPr>
          </a:p>
        </p:txBody>
      </p:sp>
      <p:sp>
        <p:nvSpPr>
          <p:cNvPr id="15" name="TextBox 14">
            <a:extLst>
              <a:ext uri="{FF2B5EF4-FFF2-40B4-BE49-F238E27FC236}">
                <a16:creationId xmlns:a16="http://schemas.microsoft.com/office/drawing/2014/main" id="{14978FE3-CD13-4FD9-9315-B2FD562653CF}"/>
              </a:ext>
            </a:extLst>
          </p:cNvPr>
          <p:cNvSpPr txBox="1"/>
          <p:nvPr/>
        </p:nvSpPr>
        <p:spPr>
          <a:xfrm>
            <a:off x="5835755" y="6028576"/>
            <a:ext cx="1720204" cy="369332"/>
          </a:xfrm>
          <a:prstGeom prst="rect">
            <a:avLst/>
          </a:prstGeom>
          <a:noFill/>
        </p:spPr>
        <p:txBody>
          <a:bodyPr wrap="square" rtlCol="0">
            <a:spAutoFit/>
          </a:bodyPr>
          <a:lstStyle/>
          <a:p>
            <a:r>
              <a:rPr lang="ne-NP" dirty="0">
                <a:solidFill>
                  <a:srgbClr val="0070C0"/>
                </a:solidFill>
              </a:rPr>
              <a:t>10</a:t>
            </a:r>
            <a:endParaRPr lang="en-US" dirty="0">
              <a:solidFill>
                <a:srgbClr val="0070C0"/>
              </a:solidFill>
            </a:endParaRPr>
          </a:p>
        </p:txBody>
      </p:sp>
      <p:sp>
        <p:nvSpPr>
          <p:cNvPr id="16" name="TextBox 15">
            <a:extLst>
              <a:ext uri="{FF2B5EF4-FFF2-40B4-BE49-F238E27FC236}">
                <a16:creationId xmlns:a16="http://schemas.microsoft.com/office/drawing/2014/main" id="{7E474C8F-6C93-454E-8C71-AFFAE8B0E4C9}"/>
              </a:ext>
            </a:extLst>
          </p:cNvPr>
          <p:cNvSpPr txBox="1"/>
          <p:nvPr/>
        </p:nvSpPr>
        <p:spPr>
          <a:xfrm>
            <a:off x="7273287" y="5997158"/>
            <a:ext cx="172020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7" name="TextBox 16">
            <a:extLst>
              <a:ext uri="{FF2B5EF4-FFF2-40B4-BE49-F238E27FC236}">
                <a16:creationId xmlns:a16="http://schemas.microsoft.com/office/drawing/2014/main" id="{A57A9914-7BA2-46EA-97DE-2E14EF959EA6}"/>
              </a:ext>
            </a:extLst>
          </p:cNvPr>
          <p:cNvSpPr txBox="1"/>
          <p:nvPr/>
        </p:nvSpPr>
        <p:spPr>
          <a:xfrm>
            <a:off x="8081597" y="5968219"/>
            <a:ext cx="551470" cy="369332"/>
          </a:xfrm>
          <a:prstGeom prst="rect">
            <a:avLst/>
          </a:prstGeom>
          <a:noFill/>
        </p:spPr>
        <p:txBody>
          <a:bodyPr wrap="square" rtlCol="0">
            <a:spAutoFit/>
          </a:bodyPr>
          <a:lstStyle/>
          <a:p>
            <a:r>
              <a:rPr lang="ne-NP" dirty="0">
                <a:solidFill>
                  <a:srgbClr val="0070C0"/>
                </a:solidFill>
              </a:rPr>
              <a:t>4</a:t>
            </a:r>
            <a:endParaRPr lang="en-US" dirty="0">
              <a:solidFill>
                <a:srgbClr val="0070C0"/>
              </a:solidFill>
            </a:endParaRPr>
          </a:p>
        </p:txBody>
      </p:sp>
      <p:sp>
        <p:nvSpPr>
          <p:cNvPr id="18" name="TextBox 17">
            <a:extLst>
              <a:ext uri="{FF2B5EF4-FFF2-40B4-BE49-F238E27FC236}">
                <a16:creationId xmlns:a16="http://schemas.microsoft.com/office/drawing/2014/main" id="{3A822D6C-156E-47AD-9EFD-70304B074E57}"/>
              </a:ext>
            </a:extLst>
          </p:cNvPr>
          <p:cNvSpPr txBox="1"/>
          <p:nvPr/>
        </p:nvSpPr>
        <p:spPr>
          <a:xfrm>
            <a:off x="8991599" y="5968235"/>
            <a:ext cx="1199167" cy="369332"/>
          </a:xfrm>
          <a:prstGeom prst="rect">
            <a:avLst/>
          </a:prstGeom>
          <a:noFill/>
        </p:spPr>
        <p:txBody>
          <a:bodyPr wrap="square" rtlCol="0">
            <a:spAutoFit/>
          </a:bodyPr>
          <a:lstStyle/>
          <a:p>
            <a:r>
              <a:rPr lang="ne-NP" dirty="0">
                <a:solidFill>
                  <a:srgbClr val="0070C0"/>
                </a:solidFill>
              </a:rPr>
              <a:t>अमेरिका </a:t>
            </a:r>
            <a:endParaRPr lang="en-US" dirty="0">
              <a:solidFill>
                <a:srgbClr val="0070C0"/>
              </a:solidFill>
            </a:endParaRPr>
          </a:p>
        </p:txBody>
      </p:sp>
      <p:sp>
        <p:nvSpPr>
          <p:cNvPr id="2" name="Speech Bubble: Rectangle 1">
            <a:extLst>
              <a:ext uri="{FF2B5EF4-FFF2-40B4-BE49-F238E27FC236}">
                <a16:creationId xmlns:a16="http://schemas.microsoft.com/office/drawing/2014/main" id="{82781C35-3FA7-4C02-9089-8944BC288762}"/>
              </a:ext>
            </a:extLst>
          </p:cNvPr>
          <p:cNvSpPr/>
          <p:nvPr/>
        </p:nvSpPr>
        <p:spPr>
          <a:xfrm>
            <a:off x="2004772" y="1421408"/>
            <a:ext cx="9476160" cy="1611436"/>
          </a:xfrm>
          <a:prstGeom prst="wedgeRectCallout">
            <a:avLst>
              <a:gd name="adj1" fmla="val -16691"/>
              <a:gd name="adj2" fmla="val 157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chemeClr val="bg1"/>
              </a:solidFill>
              <a:cs typeface="Kalimati" panose="00000400000000000000" pitchFamily="2"/>
            </a:endParaRPr>
          </a:p>
          <a:p>
            <a:pPr algn="just"/>
            <a:r>
              <a:rPr lang="ne-NP" sz="2400" dirty="0">
                <a:solidFill>
                  <a:schemeClr val="bg1"/>
                </a:solidFill>
                <a:cs typeface="Kalimati" panose="00000400000000000000" pitchFamily="2"/>
              </a:rPr>
              <a:t>विदेश गएको व्यक्तिको विदेश जाँदाको उमेर ५ वर्ष भन्दा कम </a:t>
            </a:r>
            <a:r>
              <a:rPr lang="ne-NP" sz="2400">
                <a:solidFill>
                  <a:schemeClr val="bg1"/>
                </a:solidFill>
                <a:cs typeface="Kalimati" panose="00000400000000000000" pitchFamily="2"/>
              </a:rPr>
              <a:t>वा ८० </a:t>
            </a:r>
            <a:r>
              <a:rPr lang="ne-NP" sz="2400" dirty="0">
                <a:solidFill>
                  <a:schemeClr val="bg1"/>
                </a:solidFill>
                <a:cs typeface="Kalimati" panose="00000400000000000000" pitchFamily="2"/>
              </a:rPr>
              <a:t>वर्ष भन्दा माथि छ र विदेश जानुको मुख्य कारण तलब/ज्याला नोकरी</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व्यापार/व्यवसाय</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अध्ययन/तालिम</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कामको खोजी आएमा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19" name="Straight Arrow Connector 18">
            <a:extLst>
              <a:ext uri="{FF2B5EF4-FFF2-40B4-BE49-F238E27FC236}">
                <a16:creationId xmlns:a16="http://schemas.microsoft.com/office/drawing/2014/main" id="{685EA6DA-0BCC-4158-A75B-417CDAECDA25}"/>
              </a:ext>
            </a:extLst>
          </p:cNvPr>
          <p:cNvCxnSpPr>
            <a:cxnSpLocks/>
          </p:cNvCxnSpPr>
          <p:nvPr/>
        </p:nvCxnSpPr>
        <p:spPr>
          <a:xfrm flipH="1">
            <a:off x="8357332" y="3032271"/>
            <a:ext cx="403211" cy="169297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2" descr="🤔 Thinking Emoji Meaning with Pictures: from A to Z">
            <a:extLst>
              <a:ext uri="{FF2B5EF4-FFF2-40B4-BE49-F238E27FC236}">
                <a16:creationId xmlns:a16="http://schemas.microsoft.com/office/drawing/2014/main" id="{79A2422F-558F-456F-AF37-38D4611971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341" y="2737920"/>
            <a:ext cx="794277" cy="794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828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31900" y="8018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मृत्यु सम्बन्धी विवरण</a:t>
            </a:r>
          </a:p>
        </p:txBody>
      </p:sp>
      <p:sp>
        <p:nvSpPr>
          <p:cNvPr id="10" name="Text Placeholder 2"/>
          <p:cNvSpPr>
            <a:spLocks noGrp="1"/>
          </p:cNvSpPr>
          <p:nvPr>
            <p:ph type="body" sz="quarter" idx="4294967295"/>
          </p:nvPr>
        </p:nvSpPr>
        <p:spPr>
          <a:xfrm>
            <a:off x="96197" y="1216064"/>
            <a:ext cx="8525289" cy="3877952"/>
          </a:xfrm>
          <a:prstGeom prst="rect">
            <a:avLst/>
          </a:prstGeom>
        </p:spPr>
        <p:txBody>
          <a:bodyPr/>
          <a:lstStyle/>
          <a:p>
            <a:pPr>
              <a:lnSpc>
                <a:spcPct val="150000"/>
              </a:lnSpc>
            </a:pPr>
            <a:r>
              <a:rPr lang="ne-NP" sz="2400" dirty="0">
                <a:cs typeface="Kalimati" panose="00000400000000000000" pitchFamily="2"/>
              </a:rPr>
              <a:t>मृत्यु भएको व्यक्ति संख्या र मृत्युको विवरणमा भरिएको लाईनको संख्या मिलेको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मृत्यु भएको व्यक्ति पुरुष भए महल ६ भरिएको हुनु हुँदैन।</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14</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4958F331-1AF8-4A29-9DEC-9CD29CD6F15F}"/>
              </a:ext>
            </a:extLst>
          </p:cNvPr>
          <p:cNvPicPr>
            <a:picLocks noChangeAspect="1"/>
          </p:cNvPicPr>
          <p:nvPr/>
        </p:nvPicPr>
        <p:blipFill>
          <a:blip r:embed="rId2"/>
          <a:stretch>
            <a:fillRect/>
          </a:stretch>
        </p:blipFill>
        <p:spPr>
          <a:xfrm>
            <a:off x="8742733" y="973482"/>
            <a:ext cx="2835494" cy="4062542"/>
          </a:xfrm>
          <a:prstGeom prst="rect">
            <a:avLst/>
          </a:prstGeom>
        </p:spPr>
      </p:pic>
      <p:pic>
        <p:nvPicPr>
          <p:cNvPr id="5" name="Picture 4">
            <a:extLst>
              <a:ext uri="{FF2B5EF4-FFF2-40B4-BE49-F238E27FC236}">
                <a16:creationId xmlns:a16="http://schemas.microsoft.com/office/drawing/2014/main" id="{0AA3F573-9C85-4037-BE3F-8AA138C00954}"/>
              </a:ext>
            </a:extLst>
          </p:cNvPr>
          <p:cNvPicPr>
            <a:picLocks noChangeAspect="1"/>
          </p:cNvPicPr>
          <p:nvPr/>
        </p:nvPicPr>
        <p:blipFill>
          <a:blip r:embed="rId3"/>
          <a:stretch>
            <a:fillRect/>
          </a:stretch>
        </p:blipFill>
        <p:spPr>
          <a:xfrm>
            <a:off x="345988" y="3750783"/>
            <a:ext cx="8700097" cy="2497838"/>
          </a:xfrm>
          <a:prstGeom prst="rect">
            <a:avLst/>
          </a:prstGeom>
        </p:spPr>
      </p:pic>
      <p:sp>
        <p:nvSpPr>
          <p:cNvPr id="11" name="TextBox 10">
            <a:extLst>
              <a:ext uri="{FF2B5EF4-FFF2-40B4-BE49-F238E27FC236}">
                <a16:creationId xmlns:a16="http://schemas.microsoft.com/office/drawing/2014/main" id="{EB05D2BD-D732-4C01-B651-2E371DFCC90C}"/>
              </a:ext>
            </a:extLst>
          </p:cNvPr>
          <p:cNvSpPr txBox="1"/>
          <p:nvPr/>
        </p:nvSpPr>
        <p:spPr>
          <a:xfrm>
            <a:off x="10429201" y="3662802"/>
            <a:ext cx="1061798" cy="461665"/>
          </a:xfrm>
          <a:prstGeom prst="rect">
            <a:avLst/>
          </a:prstGeom>
          <a:noFill/>
        </p:spPr>
        <p:txBody>
          <a:bodyPr wrap="square" rtlCol="0">
            <a:spAutoFit/>
          </a:bodyPr>
          <a:lstStyle/>
          <a:p>
            <a:r>
              <a:rPr lang="ne-NP" sz="2400" dirty="0">
                <a:solidFill>
                  <a:srgbClr val="0070C0"/>
                </a:solidFill>
              </a:rPr>
              <a:t> 2</a:t>
            </a:r>
            <a:endParaRPr lang="en-US" sz="2400" dirty="0">
              <a:solidFill>
                <a:srgbClr val="0070C0"/>
              </a:solidFill>
            </a:endParaRPr>
          </a:p>
        </p:txBody>
      </p:sp>
      <p:sp>
        <p:nvSpPr>
          <p:cNvPr id="12" name="TextBox 11">
            <a:extLst>
              <a:ext uri="{FF2B5EF4-FFF2-40B4-BE49-F238E27FC236}">
                <a16:creationId xmlns:a16="http://schemas.microsoft.com/office/drawing/2014/main" id="{A31BF1D7-7E33-4FA3-8476-585E503B1371}"/>
              </a:ext>
            </a:extLst>
          </p:cNvPr>
          <p:cNvSpPr txBox="1"/>
          <p:nvPr/>
        </p:nvSpPr>
        <p:spPr>
          <a:xfrm>
            <a:off x="4894548" y="5409461"/>
            <a:ext cx="1061798" cy="461665"/>
          </a:xfrm>
          <a:prstGeom prst="rect">
            <a:avLst/>
          </a:prstGeom>
          <a:noFill/>
        </p:spPr>
        <p:txBody>
          <a:bodyPr wrap="square" rtlCol="0">
            <a:spAutoFit/>
          </a:bodyPr>
          <a:lstStyle/>
          <a:p>
            <a:r>
              <a:rPr lang="ne-NP" sz="2400" dirty="0">
                <a:solidFill>
                  <a:srgbClr val="0070C0"/>
                </a:solidFill>
              </a:rPr>
              <a:t>75</a:t>
            </a:r>
            <a:endParaRPr lang="en-US" sz="2400" dirty="0">
              <a:solidFill>
                <a:srgbClr val="0070C0"/>
              </a:solidFill>
            </a:endParaRPr>
          </a:p>
        </p:txBody>
      </p:sp>
      <p:sp>
        <p:nvSpPr>
          <p:cNvPr id="13" name="TextBox 12">
            <a:extLst>
              <a:ext uri="{FF2B5EF4-FFF2-40B4-BE49-F238E27FC236}">
                <a16:creationId xmlns:a16="http://schemas.microsoft.com/office/drawing/2014/main" id="{7FD2C735-D69E-4127-A6A4-B8D5B95BBFCA}"/>
              </a:ext>
            </a:extLst>
          </p:cNvPr>
          <p:cNvSpPr txBox="1"/>
          <p:nvPr/>
        </p:nvSpPr>
        <p:spPr>
          <a:xfrm>
            <a:off x="922617" y="5385645"/>
            <a:ext cx="2473726" cy="461665"/>
          </a:xfrm>
          <a:prstGeom prst="rect">
            <a:avLst/>
          </a:prstGeom>
          <a:noFill/>
        </p:spPr>
        <p:txBody>
          <a:bodyPr wrap="square" rtlCol="0">
            <a:spAutoFit/>
          </a:bodyPr>
          <a:lstStyle/>
          <a:p>
            <a:r>
              <a:rPr lang="ne-NP" sz="2400">
                <a:solidFill>
                  <a:srgbClr val="0070C0"/>
                </a:solidFill>
              </a:rPr>
              <a:t>नेत्र </a:t>
            </a:r>
            <a:r>
              <a:rPr lang="ne-NP" sz="2400" dirty="0">
                <a:solidFill>
                  <a:srgbClr val="0070C0"/>
                </a:solidFill>
              </a:rPr>
              <a:t>आचार्य </a:t>
            </a:r>
            <a:endParaRPr lang="en-US" sz="2400" dirty="0">
              <a:solidFill>
                <a:srgbClr val="0070C0"/>
              </a:solidFill>
            </a:endParaRPr>
          </a:p>
        </p:txBody>
      </p:sp>
      <p:sp>
        <p:nvSpPr>
          <p:cNvPr id="14" name="TextBox 13">
            <a:extLst>
              <a:ext uri="{FF2B5EF4-FFF2-40B4-BE49-F238E27FC236}">
                <a16:creationId xmlns:a16="http://schemas.microsoft.com/office/drawing/2014/main" id="{9D228276-F5A7-4FB0-817C-9FF9DB953A12}"/>
              </a:ext>
            </a:extLst>
          </p:cNvPr>
          <p:cNvSpPr txBox="1"/>
          <p:nvPr/>
        </p:nvSpPr>
        <p:spPr>
          <a:xfrm>
            <a:off x="3861137" y="544048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5" name="TextBox 14">
            <a:extLst>
              <a:ext uri="{FF2B5EF4-FFF2-40B4-BE49-F238E27FC236}">
                <a16:creationId xmlns:a16="http://schemas.microsoft.com/office/drawing/2014/main" id="{AFF0C322-F027-45E1-8706-C2D06A8726E1}"/>
              </a:ext>
            </a:extLst>
          </p:cNvPr>
          <p:cNvSpPr txBox="1"/>
          <p:nvPr/>
        </p:nvSpPr>
        <p:spPr>
          <a:xfrm>
            <a:off x="10817782" y="3004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6" name="TextBox 15">
            <a:extLst>
              <a:ext uri="{FF2B5EF4-FFF2-40B4-BE49-F238E27FC236}">
                <a16:creationId xmlns:a16="http://schemas.microsoft.com/office/drawing/2014/main" id="{4C926D4B-7DF4-477D-A4F9-8302E751BD3F}"/>
              </a:ext>
            </a:extLst>
          </p:cNvPr>
          <p:cNvSpPr txBox="1"/>
          <p:nvPr/>
        </p:nvSpPr>
        <p:spPr>
          <a:xfrm>
            <a:off x="922617" y="5817134"/>
            <a:ext cx="2473726" cy="461665"/>
          </a:xfrm>
          <a:prstGeom prst="rect">
            <a:avLst/>
          </a:prstGeom>
          <a:noFill/>
        </p:spPr>
        <p:txBody>
          <a:bodyPr wrap="square" rtlCol="0">
            <a:spAutoFit/>
          </a:bodyPr>
          <a:lstStyle/>
          <a:p>
            <a:r>
              <a:rPr lang="ne-NP" sz="2400" dirty="0">
                <a:solidFill>
                  <a:srgbClr val="0070C0"/>
                </a:solidFill>
              </a:rPr>
              <a:t>शिशु </a:t>
            </a:r>
            <a:endParaRPr lang="en-US" sz="2400" dirty="0">
              <a:solidFill>
                <a:srgbClr val="0070C0"/>
              </a:solidFill>
            </a:endParaRPr>
          </a:p>
        </p:txBody>
      </p:sp>
      <p:sp>
        <p:nvSpPr>
          <p:cNvPr id="17" name="TextBox 16">
            <a:extLst>
              <a:ext uri="{FF2B5EF4-FFF2-40B4-BE49-F238E27FC236}">
                <a16:creationId xmlns:a16="http://schemas.microsoft.com/office/drawing/2014/main" id="{45DAE3CA-C541-43A9-B8F4-6A5775F88B42}"/>
              </a:ext>
            </a:extLst>
          </p:cNvPr>
          <p:cNvSpPr txBox="1"/>
          <p:nvPr/>
        </p:nvSpPr>
        <p:spPr>
          <a:xfrm>
            <a:off x="3849779" y="5880384"/>
            <a:ext cx="1012786"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18" name="TextBox 17">
            <a:extLst>
              <a:ext uri="{FF2B5EF4-FFF2-40B4-BE49-F238E27FC236}">
                <a16:creationId xmlns:a16="http://schemas.microsoft.com/office/drawing/2014/main" id="{B26B8592-1820-42EF-87B0-659D554BECAD}"/>
              </a:ext>
            </a:extLst>
          </p:cNvPr>
          <p:cNvSpPr txBox="1"/>
          <p:nvPr/>
        </p:nvSpPr>
        <p:spPr>
          <a:xfrm>
            <a:off x="4903366" y="5834420"/>
            <a:ext cx="1061798" cy="461665"/>
          </a:xfrm>
          <a:prstGeom prst="rect">
            <a:avLst/>
          </a:prstGeom>
          <a:noFill/>
        </p:spPr>
        <p:txBody>
          <a:bodyPr wrap="square" rtlCol="0">
            <a:spAutoFit/>
          </a:bodyPr>
          <a:lstStyle/>
          <a:p>
            <a:r>
              <a:rPr lang="ne-NP" sz="2400" dirty="0">
                <a:solidFill>
                  <a:srgbClr val="0070C0"/>
                </a:solidFill>
              </a:rPr>
              <a:t>००</a:t>
            </a:r>
            <a:endParaRPr lang="en-US" sz="2400" dirty="0">
              <a:solidFill>
                <a:srgbClr val="0070C0"/>
              </a:solidFill>
            </a:endParaRPr>
          </a:p>
        </p:txBody>
      </p:sp>
      <p:sp>
        <p:nvSpPr>
          <p:cNvPr id="19" name="TextBox 18">
            <a:extLst>
              <a:ext uri="{FF2B5EF4-FFF2-40B4-BE49-F238E27FC236}">
                <a16:creationId xmlns:a16="http://schemas.microsoft.com/office/drawing/2014/main" id="{0525756F-CE62-4661-B92B-C5F431194522}"/>
              </a:ext>
            </a:extLst>
          </p:cNvPr>
          <p:cNvSpPr txBox="1"/>
          <p:nvPr/>
        </p:nvSpPr>
        <p:spPr>
          <a:xfrm>
            <a:off x="5893227" y="538326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1" name="TextBox 20">
            <a:extLst>
              <a:ext uri="{FF2B5EF4-FFF2-40B4-BE49-F238E27FC236}">
                <a16:creationId xmlns:a16="http://schemas.microsoft.com/office/drawing/2014/main" id="{B35EA99F-C087-4BDE-8514-9AF89B64F107}"/>
              </a:ext>
            </a:extLst>
          </p:cNvPr>
          <p:cNvSpPr txBox="1"/>
          <p:nvPr/>
        </p:nvSpPr>
        <p:spPr>
          <a:xfrm>
            <a:off x="5873658" y="5847754"/>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2" name="TextBox 21">
            <a:extLst>
              <a:ext uri="{FF2B5EF4-FFF2-40B4-BE49-F238E27FC236}">
                <a16:creationId xmlns:a16="http://schemas.microsoft.com/office/drawing/2014/main" id="{AF958520-2224-4728-9F5F-5FE3232B54C5}"/>
              </a:ext>
            </a:extLst>
          </p:cNvPr>
          <p:cNvSpPr txBox="1"/>
          <p:nvPr/>
        </p:nvSpPr>
        <p:spPr>
          <a:xfrm>
            <a:off x="8101046" y="5468924"/>
            <a:ext cx="985840"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cxnSp>
        <p:nvCxnSpPr>
          <p:cNvPr id="23" name="Straight Connector 22">
            <a:extLst>
              <a:ext uri="{FF2B5EF4-FFF2-40B4-BE49-F238E27FC236}">
                <a16:creationId xmlns:a16="http://schemas.microsoft.com/office/drawing/2014/main" id="{1B84ACA5-3CA1-4CB8-AB3D-F9128AAB50BB}"/>
              </a:ext>
            </a:extLst>
          </p:cNvPr>
          <p:cNvCxnSpPr>
            <a:cxnSpLocks/>
          </p:cNvCxnSpPr>
          <p:nvPr/>
        </p:nvCxnSpPr>
        <p:spPr>
          <a:xfrm>
            <a:off x="8179953" y="5480563"/>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056BAE8-B383-412A-9C06-C23CEB58A62C}"/>
              </a:ext>
            </a:extLst>
          </p:cNvPr>
          <p:cNvCxnSpPr>
            <a:cxnSpLocks/>
          </p:cNvCxnSpPr>
          <p:nvPr/>
        </p:nvCxnSpPr>
        <p:spPr>
          <a:xfrm flipH="1">
            <a:off x="8179953" y="5456912"/>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15A23A4-1B25-4A0C-B1E6-46D3EF79DD3B}"/>
              </a:ext>
            </a:extLst>
          </p:cNvPr>
          <p:cNvCxnSpPr>
            <a:cxnSpLocks/>
          </p:cNvCxnSpPr>
          <p:nvPr/>
        </p:nvCxnSpPr>
        <p:spPr>
          <a:xfrm flipV="1">
            <a:off x="3392974" y="3841326"/>
            <a:ext cx="7089475" cy="18584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ight Brace 19">
            <a:extLst>
              <a:ext uri="{FF2B5EF4-FFF2-40B4-BE49-F238E27FC236}">
                <a16:creationId xmlns:a16="http://schemas.microsoft.com/office/drawing/2014/main" id="{15A72CD6-190F-43A1-BAF1-944BA28E3980}"/>
              </a:ext>
            </a:extLst>
          </p:cNvPr>
          <p:cNvSpPr/>
          <p:nvPr/>
        </p:nvSpPr>
        <p:spPr>
          <a:xfrm>
            <a:off x="3013676" y="5402234"/>
            <a:ext cx="258051" cy="712956"/>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43913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1E8DFE-596D-429B-8EEA-FF45E2BE49E4}"/>
              </a:ext>
            </a:extLst>
          </p:cNvPr>
          <p:cNvPicPr>
            <a:picLocks noChangeAspect="1"/>
          </p:cNvPicPr>
          <p:nvPr/>
        </p:nvPicPr>
        <p:blipFill rotWithShape="1">
          <a:blip r:embed="rId2"/>
          <a:srcRect l="1464"/>
          <a:stretch/>
        </p:blipFill>
        <p:spPr>
          <a:xfrm>
            <a:off x="366541" y="3683419"/>
            <a:ext cx="7357727" cy="218915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67679" y="779254"/>
            <a:ext cx="445105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gn="just">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खण्डमा लेखिएको परिवारमुलीको नाम र व्यक्तिगत खण्डको महल २</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को  परिवारमुलीको नाम एउटै  हुनुपर्दछ</a:t>
            </a:r>
            <a:r>
              <a:rPr lang="en-US" sz="2400" dirty="0">
                <a:solidFill>
                  <a:schemeClr val="tx1">
                    <a:lumMod val="95000"/>
                    <a:lumOff val="5000"/>
                  </a:schemeClr>
                </a:solidFill>
                <a:latin typeface="Preeti" pitchFamily="2" charset="0"/>
                <a:cs typeface="Kalimati" panose="00000400000000000000" pitchFamily="2"/>
              </a:rPr>
              <a:t> </a:t>
            </a:r>
            <a:r>
              <a:rPr lang="ne-NP" sz="2400" dirty="0">
                <a:cs typeface="Kalimati" panose="00000400000000000000" pitchFamily="2"/>
              </a:rPr>
              <a:t>।</a:t>
            </a:r>
            <a:r>
              <a:rPr lang="ne-NP" sz="2400" dirty="0">
                <a:solidFill>
                  <a:schemeClr val="tx1">
                    <a:lumMod val="95000"/>
                    <a:lumOff val="5000"/>
                  </a:schemeClr>
                </a:solidFill>
                <a:latin typeface="Preeti" pitchFamily="2" charset="0"/>
                <a:cs typeface="Kalimati" panose="00000400000000000000" pitchFamily="2"/>
              </a:rPr>
              <a:t>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015819" y="5154363"/>
            <a:ext cx="2081113"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02705" y="778595"/>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604379" y="286968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30202" y="292750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837668"/>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17075" y="4359031"/>
            <a:ext cx="2018064"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10645" y="388525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65210" y="3429000"/>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92419" y="3890665"/>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73269" y="4412039"/>
            <a:ext cx="1061798" cy="461665"/>
          </a:xfrm>
          <a:prstGeom prst="rect">
            <a:avLst/>
          </a:prstGeom>
          <a:noFill/>
        </p:spPr>
        <p:txBody>
          <a:bodyPr wrap="square" rtlCol="0">
            <a:spAutoFit/>
          </a:bodyPr>
          <a:lstStyle/>
          <a:p>
            <a:r>
              <a:rPr lang="en-US" sz="2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30202" y="4892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14724" y="529933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flipV="1">
            <a:off x="5583595" y="3138092"/>
            <a:ext cx="3071294" cy="221632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160BB05-2D33-4A61-8D18-425F8B046F40}"/>
              </a:ext>
            </a:extLst>
          </p:cNvPr>
          <p:cNvSpPr txBox="1"/>
          <p:nvPr/>
        </p:nvSpPr>
        <p:spPr>
          <a:xfrm>
            <a:off x="10551082" y="296972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40" name="TextBox 39">
            <a:extLst>
              <a:ext uri="{FF2B5EF4-FFF2-40B4-BE49-F238E27FC236}">
                <a16:creationId xmlns:a16="http://schemas.microsoft.com/office/drawing/2014/main" id="{6FC00510-5B50-4C0A-B0D8-483C085FE6CE}"/>
              </a:ext>
            </a:extLst>
          </p:cNvPr>
          <p:cNvSpPr txBox="1"/>
          <p:nvPr/>
        </p:nvSpPr>
        <p:spPr>
          <a:xfrm>
            <a:off x="10601439" y="3490699"/>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41" name="TextBox 40">
            <a:extLst>
              <a:ext uri="{FF2B5EF4-FFF2-40B4-BE49-F238E27FC236}">
                <a16:creationId xmlns:a16="http://schemas.microsoft.com/office/drawing/2014/main" id="{19666F7B-B618-45DC-9218-5E3C7535C73F}"/>
              </a:ext>
            </a:extLst>
          </p:cNvPr>
          <p:cNvSpPr txBox="1"/>
          <p:nvPr/>
        </p:nvSpPr>
        <p:spPr>
          <a:xfrm>
            <a:off x="10581605" y="4440318"/>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42" name="TextBox 41">
            <a:extLst>
              <a:ext uri="{FF2B5EF4-FFF2-40B4-BE49-F238E27FC236}">
                <a16:creationId xmlns:a16="http://schemas.microsoft.com/office/drawing/2014/main" id="{A01B801D-3FD6-4192-AD0A-73987E322356}"/>
              </a:ext>
            </a:extLst>
          </p:cNvPr>
          <p:cNvSpPr txBox="1"/>
          <p:nvPr/>
        </p:nvSpPr>
        <p:spPr>
          <a:xfrm>
            <a:off x="10549780" y="4922372"/>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43" name="TextBox 42">
            <a:extLst>
              <a:ext uri="{FF2B5EF4-FFF2-40B4-BE49-F238E27FC236}">
                <a16:creationId xmlns:a16="http://schemas.microsoft.com/office/drawing/2014/main" id="{88BCC2B2-047B-4F17-B94D-0A6C14E80C52}"/>
              </a:ext>
            </a:extLst>
          </p:cNvPr>
          <p:cNvSpPr txBox="1"/>
          <p:nvPr/>
        </p:nvSpPr>
        <p:spPr>
          <a:xfrm>
            <a:off x="10574697" y="5337519"/>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44" name="TextBox 43">
            <a:extLst>
              <a:ext uri="{FF2B5EF4-FFF2-40B4-BE49-F238E27FC236}">
                <a16:creationId xmlns:a16="http://schemas.microsoft.com/office/drawing/2014/main" id="{6188AF27-CE96-4C7B-918F-C148B270F798}"/>
              </a:ext>
            </a:extLst>
          </p:cNvPr>
          <p:cNvSpPr txBox="1"/>
          <p:nvPr/>
        </p:nvSpPr>
        <p:spPr>
          <a:xfrm>
            <a:off x="10562348" y="3959604"/>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34" name="TextBox 33">
            <a:extLst>
              <a:ext uri="{FF2B5EF4-FFF2-40B4-BE49-F238E27FC236}">
                <a16:creationId xmlns:a16="http://schemas.microsoft.com/office/drawing/2014/main" id="{6A59106C-FB3E-4B23-AD1F-78BA43BF994E}"/>
              </a:ext>
            </a:extLst>
          </p:cNvPr>
          <p:cNvSpPr txBox="1"/>
          <p:nvPr/>
        </p:nvSpPr>
        <p:spPr>
          <a:xfrm>
            <a:off x="6389666" y="4722204"/>
            <a:ext cx="2081113" cy="400110"/>
          </a:xfrm>
          <a:prstGeom prst="rect">
            <a:avLst/>
          </a:prstGeom>
          <a:noFill/>
        </p:spPr>
        <p:txBody>
          <a:bodyPr wrap="square" rtlCol="0">
            <a:spAutoFit/>
          </a:bodyPr>
          <a:lstStyle/>
          <a:p>
            <a:r>
              <a:rPr lang="ne-NP" sz="2000" dirty="0">
                <a:solidFill>
                  <a:srgbClr val="0070C0"/>
                </a:solidFill>
              </a:rPr>
              <a:t>  </a:t>
            </a:r>
            <a:r>
              <a:rPr lang="en-US" sz="2000" dirty="0">
                <a:solidFill>
                  <a:srgbClr val="0070C0"/>
                </a:solidFill>
              </a:rPr>
              <a:t>0</a:t>
            </a:r>
            <a:r>
              <a:rPr lang="ne-NP" sz="2000" dirty="0">
                <a:solidFill>
                  <a:srgbClr val="0070C0"/>
                </a:solidFill>
              </a:rPr>
              <a:t>   </a:t>
            </a:r>
            <a:r>
              <a:rPr lang="en-US" sz="2000" dirty="0">
                <a:solidFill>
                  <a:srgbClr val="0070C0"/>
                </a:solidFill>
              </a:rPr>
              <a:t>8</a:t>
            </a:r>
          </a:p>
        </p:txBody>
      </p:sp>
      <p:sp>
        <p:nvSpPr>
          <p:cNvPr id="35" name="TextBox 34">
            <a:extLst>
              <a:ext uri="{FF2B5EF4-FFF2-40B4-BE49-F238E27FC236}">
                <a16:creationId xmlns:a16="http://schemas.microsoft.com/office/drawing/2014/main" id="{76D36383-D68B-4CC6-88C1-9165B5FDF71F}"/>
              </a:ext>
            </a:extLst>
          </p:cNvPr>
          <p:cNvSpPr txBox="1"/>
          <p:nvPr/>
        </p:nvSpPr>
        <p:spPr>
          <a:xfrm>
            <a:off x="4761823" y="5445528"/>
            <a:ext cx="2081113" cy="400110"/>
          </a:xfrm>
          <a:prstGeom prst="rect">
            <a:avLst/>
          </a:prstGeom>
          <a:noFill/>
        </p:spPr>
        <p:txBody>
          <a:bodyPr wrap="square" rtlCol="0">
            <a:spAutoFit/>
          </a:bodyPr>
          <a:lstStyle/>
          <a:p>
            <a:r>
              <a:rPr lang="ne-NP" sz="2000" dirty="0">
                <a:solidFill>
                  <a:srgbClr val="0070C0"/>
                </a:solidFill>
              </a:rPr>
              <a:t>9841</a:t>
            </a:r>
            <a:r>
              <a:rPr lang="en-US" sz="2000" dirty="0">
                <a:solidFill>
                  <a:srgbClr val="0070C0"/>
                </a:solidFill>
              </a:rPr>
              <a:t>XXXXXX</a:t>
            </a:r>
          </a:p>
        </p:txBody>
      </p:sp>
      <p:sp>
        <p:nvSpPr>
          <p:cNvPr id="36" name="TextBox 35">
            <a:extLst>
              <a:ext uri="{FF2B5EF4-FFF2-40B4-BE49-F238E27FC236}">
                <a16:creationId xmlns:a16="http://schemas.microsoft.com/office/drawing/2014/main" id="{4AAF7200-DF02-49E5-A03D-F20F761A0A4C}"/>
              </a:ext>
            </a:extLst>
          </p:cNvPr>
          <p:cNvSpPr txBox="1"/>
          <p:nvPr/>
        </p:nvSpPr>
        <p:spPr>
          <a:xfrm>
            <a:off x="2145219" y="4315849"/>
            <a:ext cx="1693653" cy="338554"/>
          </a:xfrm>
          <a:prstGeom prst="rect">
            <a:avLst/>
          </a:prstGeom>
          <a:noFill/>
        </p:spPr>
        <p:txBody>
          <a:bodyPr wrap="square" rtlCol="0">
            <a:spAutoFit/>
          </a:bodyPr>
          <a:lstStyle/>
          <a:p>
            <a:r>
              <a:rPr lang="ne-NP" sz="1600" dirty="0">
                <a:solidFill>
                  <a:srgbClr val="0070C0"/>
                </a:solidFill>
              </a:rPr>
              <a:t>बिरुवा गाउँपालिका </a:t>
            </a:r>
            <a:endParaRPr lang="en-US" sz="1600" dirty="0">
              <a:solidFill>
                <a:srgbClr val="0070C0"/>
              </a:solidFill>
            </a:endParaRPr>
          </a:p>
        </p:txBody>
      </p:sp>
      <p:sp>
        <p:nvSpPr>
          <p:cNvPr id="37" name="TextBox 36">
            <a:extLst>
              <a:ext uri="{FF2B5EF4-FFF2-40B4-BE49-F238E27FC236}">
                <a16:creationId xmlns:a16="http://schemas.microsoft.com/office/drawing/2014/main" id="{E67557C3-E1D0-4940-BEE4-E9B0DA84EACD}"/>
              </a:ext>
            </a:extLst>
          </p:cNvPr>
          <p:cNvSpPr txBox="1"/>
          <p:nvPr/>
        </p:nvSpPr>
        <p:spPr>
          <a:xfrm>
            <a:off x="1434905" y="4768371"/>
            <a:ext cx="900332" cy="338554"/>
          </a:xfrm>
          <a:prstGeom prst="rect">
            <a:avLst/>
          </a:prstGeom>
          <a:noFill/>
        </p:spPr>
        <p:txBody>
          <a:bodyPr wrap="square" rtlCol="0">
            <a:spAutoFit/>
          </a:bodyPr>
          <a:lstStyle/>
          <a:p>
            <a:r>
              <a:rPr lang="en-US" sz="1600" dirty="0">
                <a:solidFill>
                  <a:srgbClr val="0070C0"/>
                </a:solidFill>
              </a:rPr>
              <a:t>0       6</a:t>
            </a:r>
          </a:p>
        </p:txBody>
      </p:sp>
    </p:spTree>
    <p:extLst>
      <p:ext uri="{BB962C8B-B14F-4D97-AF65-F5344CB8AC3E}">
        <p14:creationId xmlns:p14="http://schemas.microsoft.com/office/powerpoint/2010/main" val="458498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784E5DA-7CBE-4F3F-9D01-628B4E5C2896}"/>
              </a:ext>
            </a:extLst>
          </p:cNvPr>
          <p:cNvPicPr>
            <a:picLocks noChangeAspect="1"/>
          </p:cNvPicPr>
          <p:nvPr/>
        </p:nvPicPr>
        <p:blipFill rotWithShape="1">
          <a:blip r:embed="rId2"/>
          <a:srcRect l="622"/>
          <a:stretch/>
        </p:blipFill>
        <p:spPr>
          <a:xfrm>
            <a:off x="142213" y="3054429"/>
            <a:ext cx="7877480" cy="181927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खण्डको अक्सर बसोवास गर्नेको जम्मा र                      व्यक्तिगत खण्डको महल २ को परिवार सदस्य संख्या बराबर हुनुपर्दछ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16</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7A78F7F4-A24D-44B2-A4F0-6302A7614DE8}"/>
              </a:ext>
            </a:extLst>
          </p:cNvPr>
          <p:cNvSpPr txBox="1"/>
          <p:nvPr/>
        </p:nvSpPr>
        <p:spPr>
          <a:xfrm>
            <a:off x="4818738" y="3629388"/>
            <a:ext cx="1061798" cy="461665"/>
          </a:xfrm>
          <a:prstGeom prst="rect">
            <a:avLst/>
          </a:prstGeom>
          <a:noFill/>
        </p:spPr>
        <p:txBody>
          <a:bodyPr wrap="square" rtlCol="0">
            <a:spAutoFit/>
          </a:bodyPr>
          <a:lstStyle/>
          <a:p>
            <a:r>
              <a:rPr lang="en-US" sz="2400" dirty="0">
                <a:solidFill>
                  <a:srgbClr val="0070C0"/>
                </a:solidFill>
              </a:rPr>
              <a:t>6</a:t>
            </a: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6155489" y="4401123"/>
            <a:ext cx="1038454" cy="461665"/>
          </a:xfrm>
          <a:prstGeom prst="rect">
            <a:avLst/>
          </a:prstGeom>
          <a:noFill/>
        </p:spPr>
        <p:txBody>
          <a:bodyPr wrap="square" rtlCol="0">
            <a:spAutoFit/>
          </a:bodyPr>
          <a:lstStyle/>
          <a:p>
            <a:r>
              <a:rPr lang="en-US" sz="2400" dirty="0">
                <a:solidFill>
                  <a:srgbClr val="0070C0"/>
                </a:solidFill>
              </a:rPr>
              <a:t>0</a:t>
            </a:r>
          </a:p>
        </p:txBody>
      </p:sp>
      <p:sp>
        <p:nvSpPr>
          <p:cNvPr id="13" name="TextBox 12">
            <a:extLst>
              <a:ext uri="{FF2B5EF4-FFF2-40B4-BE49-F238E27FC236}">
                <a16:creationId xmlns:a16="http://schemas.microsoft.com/office/drawing/2014/main" id="{A6464C69-1D15-43B1-8D8D-250A96E65093}"/>
              </a:ext>
            </a:extLst>
          </p:cNvPr>
          <p:cNvSpPr txBox="1"/>
          <p:nvPr/>
        </p:nvSpPr>
        <p:spPr>
          <a:xfrm>
            <a:off x="4845653" y="4412039"/>
            <a:ext cx="1258443" cy="461665"/>
          </a:xfrm>
          <a:prstGeom prst="rect">
            <a:avLst/>
          </a:prstGeom>
          <a:noFill/>
        </p:spPr>
        <p:txBody>
          <a:bodyPr wrap="square" rtlCol="0">
            <a:spAutoFit/>
          </a:bodyPr>
          <a:lstStyle/>
          <a:p>
            <a:r>
              <a:rPr lang="en-US" sz="2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7017241" y="365140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7017241" y="3997789"/>
            <a:ext cx="1277262" cy="461665"/>
          </a:xfrm>
          <a:prstGeom prst="rect">
            <a:avLst/>
          </a:prstGeom>
          <a:noFill/>
        </p:spPr>
        <p:txBody>
          <a:bodyPr wrap="square" rtlCol="0">
            <a:spAutoFit/>
          </a:bodyPr>
          <a:lstStyle/>
          <a:p>
            <a:r>
              <a:rPr lang="en-US" sz="2400" dirty="0">
                <a:solidFill>
                  <a:srgbClr val="0070C0"/>
                </a:solidFill>
              </a:rPr>
              <a:t>2</a:t>
            </a:r>
          </a:p>
        </p:txBody>
      </p:sp>
      <p:sp>
        <p:nvSpPr>
          <p:cNvPr id="18" name="TextBox 17">
            <a:extLst>
              <a:ext uri="{FF2B5EF4-FFF2-40B4-BE49-F238E27FC236}">
                <a16:creationId xmlns:a16="http://schemas.microsoft.com/office/drawing/2014/main" id="{69482F41-2452-4851-B776-CC954DFD4FE8}"/>
              </a:ext>
            </a:extLst>
          </p:cNvPr>
          <p:cNvSpPr txBox="1"/>
          <p:nvPr/>
        </p:nvSpPr>
        <p:spPr>
          <a:xfrm>
            <a:off x="6096000" y="3634422"/>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42506" y="662453"/>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697627" y="2869682"/>
            <a:ext cx="1838208"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00110"/>
          </a:xfrm>
          <a:prstGeom prst="rect">
            <a:avLst/>
          </a:prstGeom>
          <a:noFill/>
        </p:spPr>
        <p:txBody>
          <a:bodyPr wrap="square" rtlCol="0">
            <a:spAutoFit/>
          </a:bodyPr>
          <a:lstStyle/>
          <a:p>
            <a:r>
              <a:rPr lang="ne-NP" sz="2000" dirty="0">
                <a:solidFill>
                  <a:srgbClr val="0070C0"/>
                </a:solidFill>
              </a:rPr>
              <a:t>सिता खड्का </a:t>
            </a:r>
            <a:endParaRPr lang="en-US" sz="20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72406" y="2927506"/>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00110"/>
          </a:xfrm>
          <a:prstGeom prst="rect">
            <a:avLst/>
          </a:prstGeom>
          <a:noFill/>
        </p:spPr>
        <p:txBody>
          <a:bodyPr wrap="square" rtlCol="0">
            <a:spAutoFit/>
          </a:bodyPr>
          <a:lstStyle/>
          <a:p>
            <a:r>
              <a:rPr lang="ne-NP" sz="2000">
                <a:solidFill>
                  <a:srgbClr val="0070C0"/>
                </a:solidFill>
              </a:rPr>
              <a:t>सौरभ खड्का </a:t>
            </a:r>
            <a:endParaRPr lang="en-US" sz="20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773870"/>
            <a:ext cx="1552994" cy="400110"/>
          </a:xfrm>
          <a:prstGeom prst="rect">
            <a:avLst/>
          </a:prstGeom>
          <a:noFill/>
        </p:spPr>
        <p:txBody>
          <a:bodyPr wrap="square" rtlCol="0">
            <a:spAutoFit/>
          </a:bodyPr>
          <a:lstStyle/>
          <a:p>
            <a:r>
              <a:rPr lang="ne-NP" sz="2000" dirty="0">
                <a:solidFill>
                  <a:srgbClr val="0070C0"/>
                </a:solidFill>
              </a:rPr>
              <a:t>राजु खड्का </a:t>
            </a:r>
            <a:endParaRPr lang="en-US" sz="20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74454" y="4271952"/>
            <a:ext cx="2093441" cy="400110"/>
          </a:xfrm>
          <a:prstGeom prst="rect">
            <a:avLst/>
          </a:prstGeom>
          <a:noFill/>
        </p:spPr>
        <p:txBody>
          <a:bodyPr wrap="square" rtlCol="0">
            <a:spAutoFit/>
          </a:bodyPr>
          <a:lstStyle/>
          <a:p>
            <a:r>
              <a:rPr lang="ne-NP" sz="2000" dirty="0">
                <a:solidFill>
                  <a:srgbClr val="0070C0"/>
                </a:solidFill>
              </a:rPr>
              <a:t>आरुशी खड्का </a:t>
            </a:r>
            <a:endParaRPr lang="en-US" sz="20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54889" y="3855755"/>
            <a:ext cx="1788967" cy="400110"/>
          </a:xfrm>
          <a:prstGeom prst="rect">
            <a:avLst/>
          </a:prstGeom>
          <a:noFill/>
        </p:spPr>
        <p:txBody>
          <a:bodyPr wrap="square" rtlCol="0">
            <a:spAutoFit/>
          </a:bodyPr>
          <a:lstStyle/>
          <a:p>
            <a:r>
              <a:rPr lang="ne-NP" sz="2000" dirty="0">
                <a:solidFill>
                  <a:srgbClr val="0070C0"/>
                </a:solidFill>
              </a:rPr>
              <a:t>शिव खड्का </a:t>
            </a:r>
            <a:endParaRPr lang="en-US" sz="20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82031" y="3292556"/>
            <a:ext cx="490831" cy="400110"/>
          </a:xfrm>
          <a:prstGeom prst="rect">
            <a:avLst/>
          </a:prstGeom>
          <a:noFill/>
        </p:spPr>
        <p:txBody>
          <a:bodyPr wrap="square" rtlCol="0">
            <a:spAutoFit/>
          </a:bodyPr>
          <a:lstStyle/>
          <a:p>
            <a:r>
              <a:rPr lang="ne-NP" sz="2000" dirty="0">
                <a:solidFill>
                  <a:srgbClr val="0070C0"/>
                </a:solidFill>
              </a:rPr>
              <a:t>2</a:t>
            </a:r>
            <a:endParaRPr lang="en-US" sz="20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82031" y="3885456"/>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72406" y="4331503"/>
            <a:ext cx="490831" cy="400110"/>
          </a:xfrm>
          <a:prstGeom prst="rect">
            <a:avLst/>
          </a:prstGeom>
          <a:noFill/>
        </p:spPr>
        <p:txBody>
          <a:bodyPr wrap="square" rtlCol="0">
            <a:spAutoFit/>
          </a:bodyPr>
          <a:lstStyle/>
          <a:p>
            <a:r>
              <a:rPr lang="en-US" sz="20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56928" y="4854823"/>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56928" y="5299333"/>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a:off x="5174760" y="3865254"/>
            <a:ext cx="3290974" cy="43437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 Placeholder 2">
            <a:extLst>
              <a:ext uri="{FF2B5EF4-FFF2-40B4-BE49-F238E27FC236}">
                <a16:creationId xmlns:a16="http://schemas.microsoft.com/office/drawing/2014/main" id="{41549DE5-971B-4E12-908A-08A894C8C361}"/>
              </a:ext>
            </a:extLst>
          </p:cNvPr>
          <p:cNvSpPr txBox="1">
            <a:spLocks/>
          </p:cNvSpPr>
          <p:nvPr/>
        </p:nvSpPr>
        <p:spPr>
          <a:xfrm>
            <a:off x="313995" y="5020092"/>
            <a:ext cx="7433239" cy="18192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5" name="Left Brace 4">
            <a:extLst>
              <a:ext uri="{FF2B5EF4-FFF2-40B4-BE49-F238E27FC236}">
                <a16:creationId xmlns:a16="http://schemas.microsoft.com/office/drawing/2014/main" id="{89A94A23-EF1D-4E16-8631-72A957875999}"/>
              </a:ext>
            </a:extLst>
          </p:cNvPr>
          <p:cNvSpPr/>
          <p:nvPr/>
        </p:nvSpPr>
        <p:spPr>
          <a:xfrm>
            <a:off x="8137045" y="2861828"/>
            <a:ext cx="884620" cy="3002218"/>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9F027E0F-F2BB-4712-91FA-447E909CB291}"/>
              </a:ext>
            </a:extLst>
          </p:cNvPr>
          <p:cNvSpPr/>
          <p:nvPr/>
        </p:nvSpPr>
        <p:spPr>
          <a:xfrm>
            <a:off x="313995" y="5299332"/>
            <a:ext cx="5714514" cy="1346755"/>
          </a:xfrm>
          <a:prstGeom prst="wedgeRoundRectCallout">
            <a:avLst>
              <a:gd name="adj1" fmla="val 64485"/>
              <a:gd name="adj2" fmla="val -1313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cs typeface="Kalimati" panose="00000400000000000000" pitchFamily="2"/>
              </a:rPr>
              <a:t>परिचयात्मक खण्डमा परिवारमा अक्सर बसोवास गर्ने पुरुषको संख्या र व्यक्तिगत खण्डको महल ३ को पुरुषको संख्या गन्ती गर्दा बराबर हुनुपर्नेछ।</a:t>
            </a:r>
            <a:endParaRPr lang="en-US" sz="2000" dirty="0">
              <a:cs typeface="Kalimati" panose="00000400000000000000" pitchFamily="2"/>
            </a:endParaRPr>
          </a:p>
          <a:p>
            <a:endParaRPr lang="en-US" sz="2000" dirty="0"/>
          </a:p>
        </p:txBody>
      </p:sp>
      <p:sp>
        <p:nvSpPr>
          <p:cNvPr id="34" name="TextBox 33">
            <a:extLst>
              <a:ext uri="{FF2B5EF4-FFF2-40B4-BE49-F238E27FC236}">
                <a16:creationId xmlns:a16="http://schemas.microsoft.com/office/drawing/2014/main" id="{C4851AD7-2861-40D1-83F1-469E6C2BF315}"/>
              </a:ext>
            </a:extLst>
          </p:cNvPr>
          <p:cNvSpPr txBox="1"/>
          <p:nvPr/>
        </p:nvSpPr>
        <p:spPr>
          <a:xfrm>
            <a:off x="10579218" y="2885315"/>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35" name="TextBox 34">
            <a:extLst>
              <a:ext uri="{FF2B5EF4-FFF2-40B4-BE49-F238E27FC236}">
                <a16:creationId xmlns:a16="http://schemas.microsoft.com/office/drawing/2014/main" id="{F6E67D78-107B-46B8-816F-B919164511C7}"/>
              </a:ext>
            </a:extLst>
          </p:cNvPr>
          <p:cNvSpPr txBox="1"/>
          <p:nvPr/>
        </p:nvSpPr>
        <p:spPr>
          <a:xfrm>
            <a:off x="10629575" y="3406291"/>
            <a:ext cx="490831" cy="400110"/>
          </a:xfrm>
          <a:prstGeom prst="rect">
            <a:avLst/>
          </a:prstGeom>
          <a:noFill/>
        </p:spPr>
        <p:txBody>
          <a:bodyPr wrap="square" rtlCol="0">
            <a:spAutoFit/>
          </a:bodyPr>
          <a:lstStyle/>
          <a:p>
            <a:r>
              <a:rPr lang="ne-NP" sz="2000" dirty="0">
                <a:solidFill>
                  <a:srgbClr val="0070C0"/>
                </a:solidFill>
              </a:rPr>
              <a:t>2</a:t>
            </a:r>
            <a:endParaRPr lang="en-US" sz="2000" dirty="0">
              <a:solidFill>
                <a:srgbClr val="0070C0"/>
              </a:solidFill>
            </a:endParaRPr>
          </a:p>
        </p:txBody>
      </p:sp>
      <p:sp>
        <p:nvSpPr>
          <p:cNvPr id="36" name="TextBox 35">
            <a:extLst>
              <a:ext uri="{FF2B5EF4-FFF2-40B4-BE49-F238E27FC236}">
                <a16:creationId xmlns:a16="http://schemas.microsoft.com/office/drawing/2014/main" id="{A9FF6BF7-B756-4391-A424-8676EA21C12E}"/>
              </a:ext>
            </a:extLst>
          </p:cNvPr>
          <p:cNvSpPr txBox="1"/>
          <p:nvPr/>
        </p:nvSpPr>
        <p:spPr>
          <a:xfrm>
            <a:off x="10609741" y="4355910"/>
            <a:ext cx="490831" cy="400110"/>
          </a:xfrm>
          <a:prstGeom prst="rect">
            <a:avLst/>
          </a:prstGeom>
          <a:noFill/>
        </p:spPr>
        <p:txBody>
          <a:bodyPr wrap="square" rtlCol="0">
            <a:spAutoFit/>
          </a:bodyPr>
          <a:lstStyle/>
          <a:p>
            <a:r>
              <a:rPr lang="ne-NP" sz="2000" dirty="0">
                <a:solidFill>
                  <a:srgbClr val="0070C0"/>
                </a:solidFill>
              </a:rPr>
              <a:t>3</a:t>
            </a:r>
            <a:endParaRPr lang="en-US" sz="2000" dirty="0">
              <a:solidFill>
                <a:srgbClr val="0070C0"/>
              </a:solidFill>
            </a:endParaRPr>
          </a:p>
        </p:txBody>
      </p:sp>
      <p:sp>
        <p:nvSpPr>
          <p:cNvPr id="37" name="TextBox 36">
            <a:extLst>
              <a:ext uri="{FF2B5EF4-FFF2-40B4-BE49-F238E27FC236}">
                <a16:creationId xmlns:a16="http://schemas.microsoft.com/office/drawing/2014/main" id="{EA0B29C2-EF18-47E1-925B-4448CAC7ECC4}"/>
              </a:ext>
            </a:extLst>
          </p:cNvPr>
          <p:cNvSpPr txBox="1"/>
          <p:nvPr/>
        </p:nvSpPr>
        <p:spPr>
          <a:xfrm>
            <a:off x="10577916" y="4837964"/>
            <a:ext cx="490831" cy="400110"/>
          </a:xfrm>
          <a:prstGeom prst="rect">
            <a:avLst/>
          </a:prstGeom>
          <a:noFill/>
        </p:spPr>
        <p:txBody>
          <a:bodyPr wrap="square" rtlCol="0">
            <a:spAutoFit/>
          </a:bodyPr>
          <a:lstStyle/>
          <a:p>
            <a:r>
              <a:rPr lang="ne-NP" sz="2000" dirty="0">
                <a:solidFill>
                  <a:srgbClr val="0070C0"/>
                </a:solidFill>
              </a:rPr>
              <a:t>8</a:t>
            </a:r>
            <a:endParaRPr lang="en-US" sz="2000" dirty="0">
              <a:solidFill>
                <a:srgbClr val="0070C0"/>
              </a:solidFill>
            </a:endParaRPr>
          </a:p>
        </p:txBody>
      </p:sp>
      <p:sp>
        <p:nvSpPr>
          <p:cNvPr id="38" name="TextBox 37">
            <a:extLst>
              <a:ext uri="{FF2B5EF4-FFF2-40B4-BE49-F238E27FC236}">
                <a16:creationId xmlns:a16="http://schemas.microsoft.com/office/drawing/2014/main" id="{F307CF77-E2A6-4DF6-BCB7-66DB0C7B3BDB}"/>
              </a:ext>
            </a:extLst>
          </p:cNvPr>
          <p:cNvSpPr txBox="1"/>
          <p:nvPr/>
        </p:nvSpPr>
        <p:spPr>
          <a:xfrm>
            <a:off x="10602833" y="5253111"/>
            <a:ext cx="490831" cy="400110"/>
          </a:xfrm>
          <a:prstGeom prst="rect">
            <a:avLst/>
          </a:prstGeom>
          <a:noFill/>
        </p:spPr>
        <p:txBody>
          <a:bodyPr wrap="square" rtlCol="0">
            <a:spAutoFit/>
          </a:bodyPr>
          <a:lstStyle/>
          <a:p>
            <a:r>
              <a:rPr lang="ne-NP" sz="2000" dirty="0">
                <a:solidFill>
                  <a:srgbClr val="0070C0"/>
                </a:solidFill>
              </a:rPr>
              <a:t>8</a:t>
            </a:r>
            <a:endParaRPr lang="en-US" sz="2000" dirty="0">
              <a:solidFill>
                <a:srgbClr val="0070C0"/>
              </a:solidFill>
            </a:endParaRPr>
          </a:p>
        </p:txBody>
      </p:sp>
      <p:sp>
        <p:nvSpPr>
          <p:cNvPr id="39" name="TextBox 38">
            <a:extLst>
              <a:ext uri="{FF2B5EF4-FFF2-40B4-BE49-F238E27FC236}">
                <a16:creationId xmlns:a16="http://schemas.microsoft.com/office/drawing/2014/main" id="{1A5A72A1-A18B-4675-B442-78640963B86D}"/>
              </a:ext>
            </a:extLst>
          </p:cNvPr>
          <p:cNvSpPr txBox="1"/>
          <p:nvPr/>
        </p:nvSpPr>
        <p:spPr>
          <a:xfrm>
            <a:off x="10590484" y="3875196"/>
            <a:ext cx="490831" cy="400110"/>
          </a:xfrm>
          <a:prstGeom prst="rect">
            <a:avLst/>
          </a:prstGeom>
          <a:noFill/>
        </p:spPr>
        <p:txBody>
          <a:bodyPr wrap="square" rtlCol="0">
            <a:spAutoFit/>
          </a:bodyPr>
          <a:lstStyle/>
          <a:p>
            <a:r>
              <a:rPr lang="ne-NP" sz="2000" dirty="0">
                <a:solidFill>
                  <a:srgbClr val="0070C0"/>
                </a:solidFill>
              </a:rPr>
              <a:t>3</a:t>
            </a:r>
            <a:endParaRPr lang="en-US" sz="2000" dirty="0">
              <a:solidFill>
                <a:srgbClr val="0070C0"/>
              </a:solidFill>
            </a:endParaRPr>
          </a:p>
        </p:txBody>
      </p:sp>
    </p:spTree>
    <p:extLst>
      <p:ext uri="{BB962C8B-B14F-4D97-AF65-F5344CB8AC3E}">
        <p14:creationId xmlns:p14="http://schemas.microsoft.com/office/powerpoint/2010/main" val="3602409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21BCA2D0-89F6-443A-B3C2-C20440B0AC1D}"/>
              </a:ext>
            </a:extLst>
          </p:cNvPr>
          <p:cNvSpPr txBox="1"/>
          <p:nvPr/>
        </p:nvSpPr>
        <p:spPr>
          <a:xfrm>
            <a:off x="10288673" y="3861784"/>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16" name="Picture 15">
            <a:extLst>
              <a:ext uri="{FF2B5EF4-FFF2-40B4-BE49-F238E27FC236}">
                <a16:creationId xmlns:a16="http://schemas.microsoft.com/office/drawing/2014/main" id="{454A6AC4-5651-46D1-8F20-8636D2DA6D69}"/>
              </a:ext>
            </a:extLst>
          </p:cNvPr>
          <p:cNvPicPr>
            <a:picLocks noChangeAspect="1"/>
          </p:cNvPicPr>
          <p:nvPr/>
        </p:nvPicPr>
        <p:blipFill rotWithShape="1">
          <a:blip r:embed="rId2"/>
          <a:srcRect l="-1461" t="-130" r="17599" b="130"/>
          <a:stretch/>
        </p:blipFill>
        <p:spPr>
          <a:xfrm>
            <a:off x="7920115" y="654517"/>
            <a:ext cx="3167946" cy="6114268"/>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99846" y="772252"/>
            <a:ext cx="632782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व्यक्तिगत विवरण</a:t>
            </a:r>
            <a:r>
              <a:rPr lang="en-US" b="1" dirty="0">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17</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C22C827C-BDA8-46B0-AA58-64CA1889745D}"/>
              </a:ext>
            </a:extLst>
          </p:cNvPr>
          <p:cNvSpPr txBox="1"/>
          <p:nvPr/>
        </p:nvSpPr>
        <p:spPr>
          <a:xfrm>
            <a:off x="8556400" y="281053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11" name="TextBox 10">
            <a:extLst>
              <a:ext uri="{FF2B5EF4-FFF2-40B4-BE49-F238E27FC236}">
                <a16:creationId xmlns:a16="http://schemas.microsoft.com/office/drawing/2014/main" id="{0931DC6E-3E75-420D-8A8E-36D9E86C7FAF}"/>
              </a:ext>
            </a:extLst>
          </p:cNvPr>
          <p:cNvSpPr txBox="1"/>
          <p:nvPr/>
        </p:nvSpPr>
        <p:spPr>
          <a:xfrm>
            <a:off x="8517281" y="330845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12" name="TextBox 11">
            <a:extLst>
              <a:ext uri="{FF2B5EF4-FFF2-40B4-BE49-F238E27FC236}">
                <a16:creationId xmlns:a16="http://schemas.microsoft.com/office/drawing/2014/main" id="{E49356B3-21E4-4721-A06C-6F6AC307F67E}"/>
              </a:ext>
            </a:extLst>
          </p:cNvPr>
          <p:cNvSpPr txBox="1"/>
          <p:nvPr/>
        </p:nvSpPr>
        <p:spPr>
          <a:xfrm>
            <a:off x="8616683" y="529021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13" name="TextBox 12">
            <a:extLst>
              <a:ext uri="{FF2B5EF4-FFF2-40B4-BE49-F238E27FC236}">
                <a16:creationId xmlns:a16="http://schemas.microsoft.com/office/drawing/2014/main" id="{B3B43DF8-5D42-41E5-9278-C5565F13FE97}"/>
              </a:ext>
            </a:extLst>
          </p:cNvPr>
          <p:cNvSpPr txBox="1"/>
          <p:nvPr/>
        </p:nvSpPr>
        <p:spPr>
          <a:xfrm>
            <a:off x="8482104" y="4776097"/>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14" name="TextBox 13">
            <a:extLst>
              <a:ext uri="{FF2B5EF4-FFF2-40B4-BE49-F238E27FC236}">
                <a16:creationId xmlns:a16="http://schemas.microsoft.com/office/drawing/2014/main" id="{47BF069D-335C-45AB-B8F8-809B2D04E3B0}"/>
              </a:ext>
            </a:extLst>
          </p:cNvPr>
          <p:cNvSpPr txBox="1"/>
          <p:nvPr/>
        </p:nvSpPr>
        <p:spPr>
          <a:xfrm>
            <a:off x="8515000" y="4314432"/>
            <a:ext cx="2104153"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15" name="TextBox 14">
            <a:extLst>
              <a:ext uri="{FF2B5EF4-FFF2-40B4-BE49-F238E27FC236}">
                <a16:creationId xmlns:a16="http://schemas.microsoft.com/office/drawing/2014/main" id="{2A3E492D-FFE3-4944-A966-65C9E1817D0B}"/>
              </a:ext>
            </a:extLst>
          </p:cNvPr>
          <p:cNvSpPr txBox="1"/>
          <p:nvPr/>
        </p:nvSpPr>
        <p:spPr>
          <a:xfrm>
            <a:off x="8556400" y="3844790"/>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17" name="TextBox 16">
            <a:extLst>
              <a:ext uri="{FF2B5EF4-FFF2-40B4-BE49-F238E27FC236}">
                <a16:creationId xmlns:a16="http://schemas.microsoft.com/office/drawing/2014/main" id="{F26156F1-02F8-4F65-83BE-3149D70CDD2A}"/>
              </a:ext>
            </a:extLst>
          </p:cNvPr>
          <p:cNvSpPr txBox="1"/>
          <p:nvPr/>
        </p:nvSpPr>
        <p:spPr>
          <a:xfrm>
            <a:off x="10551082" y="282904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8" name="TextBox 17">
            <a:extLst>
              <a:ext uri="{FF2B5EF4-FFF2-40B4-BE49-F238E27FC236}">
                <a16:creationId xmlns:a16="http://schemas.microsoft.com/office/drawing/2014/main" id="{ACCAB4C9-FE27-4B6F-ABAF-69D4F9896F99}"/>
              </a:ext>
            </a:extLst>
          </p:cNvPr>
          <p:cNvSpPr txBox="1"/>
          <p:nvPr/>
        </p:nvSpPr>
        <p:spPr>
          <a:xfrm>
            <a:off x="10601439" y="3350019"/>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0" name="TextBox 19">
            <a:extLst>
              <a:ext uri="{FF2B5EF4-FFF2-40B4-BE49-F238E27FC236}">
                <a16:creationId xmlns:a16="http://schemas.microsoft.com/office/drawing/2014/main" id="{B56DE752-1E64-4A48-B424-56C2DB712560}"/>
              </a:ext>
            </a:extLst>
          </p:cNvPr>
          <p:cNvSpPr txBox="1"/>
          <p:nvPr/>
        </p:nvSpPr>
        <p:spPr>
          <a:xfrm>
            <a:off x="10581605" y="4299638"/>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21" name="TextBox 20">
            <a:extLst>
              <a:ext uri="{FF2B5EF4-FFF2-40B4-BE49-F238E27FC236}">
                <a16:creationId xmlns:a16="http://schemas.microsoft.com/office/drawing/2014/main" id="{6A8AB6E3-93C4-4023-BC18-E03F32332191}"/>
              </a:ext>
            </a:extLst>
          </p:cNvPr>
          <p:cNvSpPr txBox="1"/>
          <p:nvPr/>
        </p:nvSpPr>
        <p:spPr>
          <a:xfrm>
            <a:off x="10630876" y="4837668"/>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22" name="TextBox 21">
            <a:extLst>
              <a:ext uri="{FF2B5EF4-FFF2-40B4-BE49-F238E27FC236}">
                <a16:creationId xmlns:a16="http://schemas.microsoft.com/office/drawing/2014/main" id="{DF5F0449-A558-42F2-89B2-6A52C5258C88}"/>
              </a:ext>
            </a:extLst>
          </p:cNvPr>
          <p:cNvSpPr txBox="1"/>
          <p:nvPr/>
        </p:nvSpPr>
        <p:spPr>
          <a:xfrm>
            <a:off x="10574697" y="5196839"/>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 name="Speech Bubble: Rectangle 2">
            <a:extLst>
              <a:ext uri="{FF2B5EF4-FFF2-40B4-BE49-F238E27FC236}">
                <a16:creationId xmlns:a16="http://schemas.microsoft.com/office/drawing/2014/main" id="{F920E37C-2B9C-4BA8-A93E-29B02172E5FB}"/>
              </a:ext>
            </a:extLst>
          </p:cNvPr>
          <p:cNvSpPr/>
          <p:nvPr/>
        </p:nvSpPr>
        <p:spPr>
          <a:xfrm>
            <a:off x="6165669" y="3444239"/>
            <a:ext cx="2610838" cy="2392821"/>
          </a:xfrm>
          <a:prstGeom prst="wedgeRectCallout">
            <a:avLst>
              <a:gd name="adj1" fmla="val 122485"/>
              <a:gd name="adj2" fmla="val -220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solidFill>
                  <a:schemeClr val="bg1"/>
                </a:solidFill>
                <a:cs typeface="Kalimati" panose="00000400000000000000" pitchFamily="2"/>
              </a:rPr>
              <a:t>परिवारमूलीको नाताको कोड 1 अन्य लहरमा आउनु हुँदैन ।</a:t>
            </a:r>
            <a:endParaRPr lang="en-US" sz="2400" dirty="0">
              <a:solidFill>
                <a:schemeClr val="tx1"/>
              </a:solidFill>
              <a:cs typeface="Kalimati" panose="00000400000000000000" pitchFamily="2"/>
            </a:endParaRPr>
          </a:p>
        </p:txBody>
      </p:sp>
      <p:sp>
        <p:nvSpPr>
          <p:cNvPr id="2" name="Multiplication Sign 1">
            <a:extLst>
              <a:ext uri="{FF2B5EF4-FFF2-40B4-BE49-F238E27FC236}">
                <a16:creationId xmlns:a16="http://schemas.microsoft.com/office/drawing/2014/main" id="{FFE23DF3-2277-47F7-A358-0377D9F2042D}"/>
              </a:ext>
            </a:extLst>
          </p:cNvPr>
          <p:cNvSpPr/>
          <p:nvPr/>
        </p:nvSpPr>
        <p:spPr>
          <a:xfrm>
            <a:off x="10819572" y="3852762"/>
            <a:ext cx="792282" cy="43365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3" name="TextBox 22">
            <a:extLst>
              <a:ext uri="{FF2B5EF4-FFF2-40B4-BE49-F238E27FC236}">
                <a16:creationId xmlns:a16="http://schemas.microsoft.com/office/drawing/2014/main" id="{DBE4E4D1-9E92-4F5F-995C-AC24F4D4EC2F}"/>
              </a:ext>
            </a:extLst>
          </p:cNvPr>
          <p:cNvSpPr txBox="1"/>
          <p:nvPr/>
        </p:nvSpPr>
        <p:spPr>
          <a:xfrm>
            <a:off x="10619154" y="3858129"/>
            <a:ext cx="553904"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24" name="Picture 23">
            <a:extLst>
              <a:ext uri="{FF2B5EF4-FFF2-40B4-BE49-F238E27FC236}">
                <a16:creationId xmlns:a16="http://schemas.microsoft.com/office/drawing/2014/main" id="{933EA304-1501-48F3-A9A6-94712CBFE7A9}"/>
              </a:ext>
            </a:extLst>
          </p:cNvPr>
          <p:cNvPicPr>
            <a:picLocks noChangeAspect="1"/>
          </p:cNvPicPr>
          <p:nvPr/>
        </p:nvPicPr>
        <p:blipFill rotWithShape="1">
          <a:blip r:embed="rId3"/>
          <a:srcRect r="12199" b="45711"/>
          <a:stretch/>
        </p:blipFill>
        <p:spPr>
          <a:xfrm>
            <a:off x="158789" y="3040284"/>
            <a:ext cx="6006880" cy="3132356"/>
          </a:xfrm>
          <a:prstGeom prst="rect">
            <a:avLst/>
          </a:prstGeom>
        </p:spPr>
      </p:pic>
      <p:sp>
        <p:nvSpPr>
          <p:cNvPr id="32" name="TextBox 31">
            <a:extLst>
              <a:ext uri="{FF2B5EF4-FFF2-40B4-BE49-F238E27FC236}">
                <a16:creationId xmlns:a16="http://schemas.microsoft.com/office/drawing/2014/main" id="{ED2D2D51-A7FA-4222-AF47-EB54018E9919}"/>
              </a:ext>
            </a:extLst>
          </p:cNvPr>
          <p:cNvSpPr txBox="1"/>
          <p:nvPr/>
        </p:nvSpPr>
        <p:spPr>
          <a:xfrm>
            <a:off x="1303657" y="5171095"/>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33" name="TextBox 32">
            <a:extLst>
              <a:ext uri="{FF2B5EF4-FFF2-40B4-BE49-F238E27FC236}">
                <a16:creationId xmlns:a16="http://schemas.microsoft.com/office/drawing/2014/main" id="{067634AA-5D3A-4E54-A164-3D68F45BED45}"/>
              </a:ext>
            </a:extLst>
          </p:cNvPr>
          <p:cNvSpPr txBox="1"/>
          <p:nvPr/>
        </p:nvSpPr>
        <p:spPr>
          <a:xfrm>
            <a:off x="1190985" y="5624083"/>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34" name="TextBox 33">
            <a:extLst>
              <a:ext uri="{FF2B5EF4-FFF2-40B4-BE49-F238E27FC236}">
                <a16:creationId xmlns:a16="http://schemas.microsoft.com/office/drawing/2014/main" id="{6FE22502-0F70-48CF-8479-571EB7C24FEC}"/>
              </a:ext>
            </a:extLst>
          </p:cNvPr>
          <p:cNvSpPr txBox="1"/>
          <p:nvPr/>
        </p:nvSpPr>
        <p:spPr>
          <a:xfrm>
            <a:off x="4109964" y="5199390"/>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9" name="TextBox 38">
            <a:extLst>
              <a:ext uri="{FF2B5EF4-FFF2-40B4-BE49-F238E27FC236}">
                <a16:creationId xmlns:a16="http://schemas.microsoft.com/office/drawing/2014/main" id="{69537D5C-BD2D-4B82-9A7D-3CFC1E6BE1E8}"/>
              </a:ext>
            </a:extLst>
          </p:cNvPr>
          <p:cNvSpPr txBox="1"/>
          <p:nvPr/>
        </p:nvSpPr>
        <p:spPr>
          <a:xfrm>
            <a:off x="4097850" y="5647401"/>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41" name="TextBox 40">
            <a:extLst>
              <a:ext uri="{FF2B5EF4-FFF2-40B4-BE49-F238E27FC236}">
                <a16:creationId xmlns:a16="http://schemas.microsoft.com/office/drawing/2014/main" id="{9C7477E9-D24A-4C34-9352-9FC30A7B12DD}"/>
              </a:ext>
            </a:extLst>
          </p:cNvPr>
          <p:cNvSpPr txBox="1"/>
          <p:nvPr/>
        </p:nvSpPr>
        <p:spPr>
          <a:xfrm>
            <a:off x="3372632" y="5688500"/>
            <a:ext cx="1061798" cy="461665"/>
          </a:xfrm>
          <a:prstGeom prst="rect">
            <a:avLst/>
          </a:prstGeom>
          <a:noFill/>
        </p:spPr>
        <p:txBody>
          <a:bodyPr wrap="square" rtlCol="0">
            <a:spAutoFit/>
          </a:bodyPr>
          <a:lstStyle/>
          <a:p>
            <a:r>
              <a:rPr lang="en-US" sz="2400" dirty="0">
                <a:solidFill>
                  <a:srgbClr val="0070C0"/>
                </a:solidFill>
              </a:rPr>
              <a:t>2</a:t>
            </a:r>
          </a:p>
        </p:txBody>
      </p:sp>
      <p:sp>
        <p:nvSpPr>
          <p:cNvPr id="42" name="TextBox 41">
            <a:extLst>
              <a:ext uri="{FF2B5EF4-FFF2-40B4-BE49-F238E27FC236}">
                <a16:creationId xmlns:a16="http://schemas.microsoft.com/office/drawing/2014/main" id="{9F95F1F3-8155-4364-AD19-EDAC33464564}"/>
              </a:ext>
            </a:extLst>
          </p:cNvPr>
          <p:cNvSpPr txBox="1"/>
          <p:nvPr/>
        </p:nvSpPr>
        <p:spPr>
          <a:xfrm>
            <a:off x="4733567" y="5036236"/>
            <a:ext cx="1699522" cy="646331"/>
          </a:xfrm>
          <a:prstGeom prst="rect">
            <a:avLst/>
          </a:prstGeom>
          <a:noFill/>
        </p:spPr>
        <p:txBody>
          <a:bodyPr wrap="square" rtlCol="0">
            <a:spAutoFit/>
          </a:bodyPr>
          <a:lstStyle/>
          <a:p>
            <a:r>
              <a:rPr lang="en-US" dirty="0">
                <a:solidFill>
                  <a:srgbClr val="0070C0"/>
                </a:solidFill>
              </a:rPr>
              <a:t>        2068/10</a:t>
            </a:r>
          </a:p>
          <a:p>
            <a:r>
              <a:rPr lang="en-US" dirty="0">
                <a:solidFill>
                  <a:srgbClr val="0070C0"/>
                </a:solidFill>
              </a:rPr>
              <a:t>     9</a:t>
            </a:r>
          </a:p>
        </p:txBody>
      </p:sp>
      <p:sp>
        <p:nvSpPr>
          <p:cNvPr id="43" name="TextBox 42">
            <a:extLst>
              <a:ext uri="{FF2B5EF4-FFF2-40B4-BE49-F238E27FC236}">
                <a16:creationId xmlns:a16="http://schemas.microsoft.com/office/drawing/2014/main" id="{2207FE14-BAEA-4599-996E-CCFD0FFB3597}"/>
              </a:ext>
            </a:extLst>
          </p:cNvPr>
          <p:cNvSpPr txBox="1"/>
          <p:nvPr/>
        </p:nvSpPr>
        <p:spPr>
          <a:xfrm>
            <a:off x="4730178" y="5531977"/>
            <a:ext cx="1702463" cy="584775"/>
          </a:xfrm>
          <a:prstGeom prst="rect">
            <a:avLst/>
          </a:prstGeom>
          <a:noFill/>
        </p:spPr>
        <p:txBody>
          <a:bodyPr wrap="square" rtlCol="0">
            <a:spAutoFit/>
          </a:bodyPr>
          <a:lstStyle/>
          <a:p>
            <a:r>
              <a:rPr lang="en-US" sz="1600" dirty="0">
                <a:solidFill>
                  <a:srgbClr val="0070C0"/>
                </a:solidFill>
              </a:rPr>
              <a:t>          2038 / 09      </a:t>
            </a:r>
          </a:p>
          <a:p>
            <a:r>
              <a:rPr lang="en-US" sz="1600" dirty="0">
                <a:solidFill>
                  <a:srgbClr val="0070C0"/>
                </a:solidFill>
              </a:rPr>
              <a:t>    39</a:t>
            </a:r>
          </a:p>
        </p:txBody>
      </p:sp>
      <p:sp>
        <p:nvSpPr>
          <p:cNvPr id="4" name="Speech Bubble: Oval 3">
            <a:extLst>
              <a:ext uri="{FF2B5EF4-FFF2-40B4-BE49-F238E27FC236}">
                <a16:creationId xmlns:a16="http://schemas.microsoft.com/office/drawing/2014/main" id="{46C10460-B68E-4032-A5CD-26B2EF9FAF37}"/>
              </a:ext>
            </a:extLst>
          </p:cNvPr>
          <p:cNvSpPr/>
          <p:nvPr/>
        </p:nvSpPr>
        <p:spPr>
          <a:xfrm>
            <a:off x="339212" y="1086859"/>
            <a:ext cx="3825115" cy="1723673"/>
          </a:xfrm>
          <a:prstGeom prst="wedgeEllipseCallout">
            <a:avLst>
              <a:gd name="adj1" fmla="val 72899"/>
              <a:gd name="adj2" fmla="val 2011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bg1"/>
                </a:solidFill>
                <a:cs typeface="Kalimati" panose="00000400000000000000" pitchFamily="2"/>
              </a:rPr>
              <a:t>साधारणतया परिवारमूलीको उमेर १० वर्ष भन्दा कम आउनु हुँदैन।</a:t>
            </a:r>
            <a:endParaRPr lang="en-US" sz="2000" dirty="0">
              <a:solidFill>
                <a:schemeClr val="bg1"/>
              </a:solidFill>
              <a:cs typeface="Kalimati" panose="00000400000000000000" pitchFamily="2"/>
            </a:endParaRPr>
          </a:p>
          <a:p>
            <a:pPr algn="ctr"/>
            <a:endParaRPr lang="en-US" dirty="0"/>
          </a:p>
        </p:txBody>
      </p:sp>
      <p:sp>
        <p:nvSpPr>
          <p:cNvPr id="45" name="Multiplication Sign 44">
            <a:extLst>
              <a:ext uri="{FF2B5EF4-FFF2-40B4-BE49-F238E27FC236}">
                <a16:creationId xmlns:a16="http://schemas.microsoft.com/office/drawing/2014/main" id="{0B9D6369-3BA9-43B3-92AF-1CB7EE6A1F79}"/>
              </a:ext>
            </a:extLst>
          </p:cNvPr>
          <p:cNvSpPr/>
          <p:nvPr/>
        </p:nvSpPr>
        <p:spPr>
          <a:xfrm>
            <a:off x="5192046" y="5299333"/>
            <a:ext cx="676284" cy="333964"/>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Speech Bubble: Oval 4">
            <a:extLst>
              <a:ext uri="{FF2B5EF4-FFF2-40B4-BE49-F238E27FC236}">
                <a16:creationId xmlns:a16="http://schemas.microsoft.com/office/drawing/2014/main" id="{098AD4A6-F394-401C-9564-B2E0BCD9D66E}"/>
              </a:ext>
            </a:extLst>
          </p:cNvPr>
          <p:cNvSpPr/>
          <p:nvPr/>
        </p:nvSpPr>
        <p:spPr>
          <a:xfrm>
            <a:off x="4320802" y="1348316"/>
            <a:ext cx="3336904" cy="1691968"/>
          </a:xfrm>
          <a:prstGeom prst="wedgeEllipseCallout">
            <a:avLst>
              <a:gd name="adj1" fmla="val 143000"/>
              <a:gd name="adj2" fmla="val 514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महल २ को पहिलो लहरमा परिवारमूली नै हुनु पर्दछ </a:t>
            </a:r>
          </a:p>
          <a:p>
            <a:pPr algn="ctr"/>
            <a:endParaRPr lang="en-US" dirty="0"/>
          </a:p>
        </p:txBody>
      </p:sp>
      <p:sp>
        <p:nvSpPr>
          <p:cNvPr id="35" name="TextBox 34">
            <a:extLst>
              <a:ext uri="{FF2B5EF4-FFF2-40B4-BE49-F238E27FC236}">
                <a16:creationId xmlns:a16="http://schemas.microsoft.com/office/drawing/2014/main" id="{CEEB6F61-CCCE-4391-8629-A45231DDA9C3}"/>
              </a:ext>
            </a:extLst>
          </p:cNvPr>
          <p:cNvSpPr txBox="1"/>
          <p:nvPr/>
        </p:nvSpPr>
        <p:spPr>
          <a:xfrm>
            <a:off x="3317682" y="5192563"/>
            <a:ext cx="517758" cy="461665"/>
          </a:xfrm>
          <a:prstGeom prst="rect">
            <a:avLst/>
          </a:prstGeom>
          <a:noFill/>
        </p:spPr>
        <p:txBody>
          <a:bodyPr wrap="square" rtlCol="0">
            <a:spAutoFit/>
          </a:bodyPr>
          <a:lstStyle/>
          <a:p>
            <a:r>
              <a:rPr lang="en-US" sz="2400" dirty="0">
                <a:solidFill>
                  <a:srgbClr val="0070C0"/>
                </a:solidFill>
              </a:rPr>
              <a:t> </a:t>
            </a:r>
            <a:r>
              <a:rPr lang="ne-NP" sz="2400" dirty="0">
                <a:solidFill>
                  <a:srgbClr val="0070C0"/>
                </a:solidFill>
              </a:rPr>
              <a:t>1</a:t>
            </a:r>
            <a:endParaRPr lang="en-US" sz="2400" dirty="0">
              <a:solidFill>
                <a:srgbClr val="0070C0"/>
              </a:solidFill>
            </a:endParaRPr>
          </a:p>
        </p:txBody>
      </p:sp>
    </p:spTree>
    <p:extLst>
      <p:ext uri="{BB962C8B-B14F-4D97-AF65-F5344CB8AC3E}">
        <p14:creationId xmlns:p14="http://schemas.microsoft.com/office/powerpoint/2010/main" val="3728018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A4A334-3A29-4E24-8BB3-8570228CEE5A}"/>
              </a:ext>
            </a:extLst>
          </p:cNvPr>
          <p:cNvPicPr>
            <a:picLocks noChangeAspect="1"/>
          </p:cNvPicPr>
          <p:nvPr/>
        </p:nvPicPr>
        <p:blipFill>
          <a:blip r:embed="rId2"/>
          <a:stretch>
            <a:fillRect/>
          </a:stretch>
        </p:blipFill>
        <p:spPr>
          <a:xfrm>
            <a:off x="4594903" y="1023390"/>
            <a:ext cx="6841476" cy="576981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18</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10837127" y="5372516"/>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9400962" y="4837322"/>
            <a:ext cx="160377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p>
        </p:txBody>
      </p:sp>
      <p:sp>
        <p:nvSpPr>
          <p:cNvPr id="13" name="TextBox 12">
            <a:extLst>
              <a:ext uri="{FF2B5EF4-FFF2-40B4-BE49-F238E27FC236}">
                <a16:creationId xmlns:a16="http://schemas.microsoft.com/office/drawing/2014/main" id="{A6464C69-1D15-43B1-8D8D-250A96E65093}"/>
              </a:ext>
            </a:extLst>
          </p:cNvPr>
          <p:cNvSpPr txBox="1"/>
          <p:nvPr/>
        </p:nvSpPr>
        <p:spPr>
          <a:xfrm>
            <a:off x="8482492" y="5354287"/>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2818E440-5AA9-479F-95F5-CDDBF2CDC9B3}"/>
              </a:ext>
            </a:extLst>
          </p:cNvPr>
          <p:cNvSpPr txBox="1"/>
          <p:nvPr/>
        </p:nvSpPr>
        <p:spPr>
          <a:xfrm>
            <a:off x="9401751" y="5301716"/>
            <a:ext cx="1547834"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8483511" y="4914623"/>
            <a:ext cx="684679"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8490489" y="4556956"/>
            <a:ext cx="552205" cy="461665"/>
          </a:xfrm>
          <a:prstGeom prst="rect">
            <a:avLst/>
          </a:prstGeom>
          <a:noFill/>
        </p:spPr>
        <p:txBody>
          <a:bodyPr wrap="square" rtlCol="0">
            <a:spAutoFit/>
          </a:bodyPr>
          <a:lstStyle/>
          <a:p>
            <a:r>
              <a:rPr lang="en-US" sz="2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5739771" y="315420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5627099" y="360719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8546078" y="3182497"/>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5678542" y="5404178"/>
            <a:ext cx="1774810" cy="461665"/>
          </a:xfrm>
          <a:prstGeom prst="rect">
            <a:avLst/>
          </a:prstGeom>
          <a:noFill/>
        </p:spPr>
        <p:txBody>
          <a:bodyPr wrap="square" rtlCol="0">
            <a:spAutoFit/>
          </a:bodyPr>
          <a:lstStyle/>
          <a:p>
            <a:r>
              <a:rPr lang="ne-NP" sz="2400" dirty="0">
                <a:solidFill>
                  <a:srgbClr val="0070C0"/>
                </a:solidFill>
              </a:rPr>
              <a:t>सौरभ 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5722988" y="4942513"/>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5406194" y="4518902"/>
            <a:ext cx="2171785"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5713467" y="409529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8533964" y="3630508"/>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8526274" y="411961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0" name="TextBox 29">
            <a:extLst>
              <a:ext uri="{FF2B5EF4-FFF2-40B4-BE49-F238E27FC236}">
                <a16:creationId xmlns:a16="http://schemas.microsoft.com/office/drawing/2014/main" id="{D97ADB41-B843-4506-9E73-AF0B67BC9E9D}"/>
              </a:ext>
            </a:extLst>
          </p:cNvPr>
          <p:cNvSpPr txBox="1"/>
          <p:nvPr/>
        </p:nvSpPr>
        <p:spPr>
          <a:xfrm>
            <a:off x="9361593" y="3002290"/>
            <a:ext cx="1519043" cy="646331"/>
          </a:xfrm>
          <a:prstGeom prst="rect">
            <a:avLst/>
          </a:prstGeom>
          <a:noFill/>
        </p:spPr>
        <p:txBody>
          <a:bodyPr wrap="square" rtlCol="0">
            <a:spAutoFit/>
          </a:bodyPr>
          <a:lstStyle/>
          <a:p>
            <a:r>
              <a:rPr lang="en-US" dirty="0">
                <a:solidFill>
                  <a:srgbClr val="0070C0"/>
                </a:solidFill>
              </a:rPr>
              <a:t>   2032/10</a:t>
            </a:r>
          </a:p>
          <a:p>
            <a:r>
              <a:rPr lang="en-US" dirty="0">
                <a:solidFill>
                  <a:srgbClr val="0070C0"/>
                </a:solidFill>
              </a:rPr>
              <a:t>45</a:t>
            </a:r>
          </a:p>
        </p:txBody>
      </p:sp>
      <p:sp>
        <p:nvSpPr>
          <p:cNvPr id="34" name="TextBox 33">
            <a:extLst>
              <a:ext uri="{FF2B5EF4-FFF2-40B4-BE49-F238E27FC236}">
                <a16:creationId xmlns:a16="http://schemas.microsoft.com/office/drawing/2014/main" id="{7A50C7A6-30B6-4A17-B7E0-96A64A33AFD8}"/>
              </a:ext>
            </a:extLst>
          </p:cNvPr>
          <p:cNvSpPr txBox="1"/>
          <p:nvPr/>
        </p:nvSpPr>
        <p:spPr>
          <a:xfrm>
            <a:off x="10845538" y="4942513"/>
            <a:ext cx="1240715" cy="471661"/>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cxnSp>
        <p:nvCxnSpPr>
          <p:cNvPr id="3" name="Straight Arrow Connector 2">
            <a:extLst>
              <a:ext uri="{FF2B5EF4-FFF2-40B4-BE49-F238E27FC236}">
                <a16:creationId xmlns:a16="http://schemas.microsoft.com/office/drawing/2014/main" id="{1846E7D8-F27D-405C-A223-B97A8A5FAF63}"/>
              </a:ext>
            </a:extLst>
          </p:cNvPr>
          <p:cNvCxnSpPr>
            <a:cxnSpLocks/>
          </p:cNvCxnSpPr>
          <p:nvPr/>
        </p:nvCxnSpPr>
        <p:spPr>
          <a:xfrm>
            <a:off x="9826972" y="5238013"/>
            <a:ext cx="991932"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 name="Speech Bubble: Oval 1">
            <a:extLst>
              <a:ext uri="{FF2B5EF4-FFF2-40B4-BE49-F238E27FC236}">
                <a16:creationId xmlns:a16="http://schemas.microsoft.com/office/drawing/2014/main" id="{5D823483-2912-4AF5-9F30-C1EF0CCF5311}"/>
              </a:ext>
            </a:extLst>
          </p:cNvPr>
          <p:cNvSpPr/>
          <p:nvPr/>
        </p:nvSpPr>
        <p:spPr>
          <a:xfrm>
            <a:off x="178551" y="1753050"/>
            <a:ext cx="4020114" cy="3105714"/>
          </a:xfrm>
          <a:prstGeom prst="wedgeEllipseCallout">
            <a:avLst>
              <a:gd name="adj1" fmla="val 178672"/>
              <a:gd name="adj2" fmla="val 621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a:cs typeface="Kalimati" panose="00000400000000000000" pitchFamily="2"/>
              </a:rPr>
              <a:t>व्यक्तिगत खण्डको महल ५ मा उमेर ५ बर्ष वा सोभन्दा कम भएकोलाई महल ६ को प्रश्न अनिवार्य सोध्नुपर्दछ ।</a:t>
            </a:r>
            <a:endParaRPr lang="ne-NP" sz="2400" dirty="0">
              <a:cs typeface="Kalimati" panose="00000400000000000000" pitchFamily="2"/>
            </a:endParaRPr>
          </a:p>
        </p:txBody>
      </p:sp>
      <p:sp>
        <p:nvSpPr>
          <p:cNvPr id="32" name="Text Placeholder 1">
            <a:extLst>
              <a:ext uri="{FF2B5EF4-FFF2-40B4-BE49-F238E27FC236}">
                <a16:creationId xmlns:a16="http://schemas.microsoft.com/office/drawing/2014/main" id="{EA1FC995-7976-4128-BA79-C02CD899815D}"/>
              </a:ext>
            </a:extLst>
          </p:cNvPr>
          <p:cNvSpPr txBox="1">
            <a:spLocks/>
          </p:cNvSpPr>
          <p:nvPr/>
        </p:nvSpPr>
        <p:spPr>
          <a:xfrm>
            <a:off x="-1022454" y="735358"/>
            <a:ext cx="632782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002060"/>
                </a:solidFill>
                <a:latin typeface="Ganesh" pitchFamily="2" charset="0"/>
                <a:cs typeface="Kalimati" panose="00000400000000000000" pitchFamily="2"/>
              </a:rPr>
              <a:t>व्यक्तिगत विवरण</a:t>
            </a:r>
            <a:r>
              <a:rPr lang="en-US" b="1">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
        <p:nvSpPr>
          <p:cNvPr id="29" name="TextBox 28">
            <a:extLst>
              <a:ext uri="{FF2B5EF4-FFF2-40B4-BE49-F238E27FC236}">
                <a16:creationId xmlns:a16="http://schemas.microsoft.com/office/drawing/2014/main" id="{A14304BA-BE71-4CD4-A543-AF689FA608CA}"/>
              </a:ext>
            </a:extLst>
          </p:cNvPr>
          <p:cNvSpPr txBox="1"/>
          <p:nvPr/>
        </p:nvSpPr>
        <p:spPr>
          <a:xfrm>
            <a:off x="7795064" y="3145525"/>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3" name="TextBox 32">
            <a:extLst>
              <a:ext uri="{FF2B5EF4-FFF2-40B4-BE49-F238E27FC236}">
                <a16:creationId xmlns:a16="http://schemas.microsoft.com/office/drawing/2014/main" id="{DD707391-F1C1-4D2F-9B05-21EAA6B07D4B}"/>
              </a:ext>
            </a:extLst>
          </p:cNvPr>
          <p:cNvSpPr txBox="1"/>
          <p:nvPr/>
        </p:nvSpPr>
        <p:spPr>
          <a:xfrm>
            <a:off x="7845421" y="3666501"/>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35" name="TextBox 34">
            <a:extLst>
              <a:ext uri="{FF2B5EF4-FFF2-40B4-BE49-F238E27FC236}">
                <a16:creationId xmlns:a16="http://schemas.microsoft.com/office/drawing/2014/main" id="{DC7774FD-2A89-48EF-AED8-23ACB0BA6E7E}"/>
              </a:ext>
            </a:extLst>
          </p:cNvPr>
          <p:cNvSpPr txBox="1"/>
          <p:nvPr/>
        </p:nvSpPr>
        <p:spPr>
          <a:xfrm>
            <a:off x="7825587" y="4616120"/>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36" name="TextBox 35">
            <a:extLst>
              <a:ext uri="{FF2B5EF4-FFF2-40B4-BE49-F238E27FC236}">
                <a16:creationId xmlns:a16="http://schemas.microsoft.com/office/drawing/2014/main" id="{399FF458-3559-4161-945B-9B225E5DBECF}"/>
              </a:ext>
            </a:extLst>
          </p:cNvPr>
          <p:cNvSpPr txBox="1"/>
          <p:nvPr/>
        </p:nvSpPr>
        <p:spPr>
          <a:xfrm>
            <a:off x="7793762" y="5098174"/>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7" name="TextBox 36">
            <a:extLst>
              <a:ext uri="{FF2B5EF4-FFF2-40B4-BE49-F238E27FC236}">
                <a16:creationId xmlns:a16="http://schemas.microsoft.com/office/drawing/2014/main" id="{2BF6F58B-4677-4666-981B-921CEFA1FB5E}"/>
              </a:ext>
            </a:extLst>
          </p:cNvPr>
          <p:cNvSpPr txBox="1"/>
          <p:nvPr/>
        </p:nvSpPr>
        <p:spPr>
          <a:xfrm>
            <a:off x="7818679" y="5513321"/>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8" name="TextBox 37">
            <a:extLst>
              <a:ext uri="{FF2B5EF4-FFF2-40B4-BE49-F238E27FC236}">
                <a16:creationId xmlns:a16="http://schemas.microsoft.com/office/drawing/2014/main" id="{6A2A692E-097E-4F21-ACC7-FB0AB6F34FCE}"/>
              </a:ext>
            </a:extLst>
          </p:cNvPr>
          <p:cNvSpPr txBox="1"/>
          <p:nvPr/>
        </p:nvSpPr>
        <p:spPr>
          <a:xfrm>
            <a:off x="7806330" y="4135406"/>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45" name="TextBox 44">
            <a:extLst>
              <a:ext uri="{FF2B5EF4-FFF2-40B4-BE49-F238E27FC236}">
                <a16:creationId xmlns:a16="http://schemas.microsoft.com/office/drawing/2014/main" id="{BFAEE6F9-4E51-4AD0-B19F-ED94AA2A4401}"/>
              </a:ext>
            </a:extLst>
          </p:cNvPr>
          <p:cNvSpPr txBox="1"/>
          <p:nvPr/>
        </p:nvSpPr>
        <p:spPr>
          <a:xfrm>
            <a:off x="9402406" y="3464971"/>
            <a:ext cx="1519043" cy="646331"/>
          </a:xfrm>
          <a:prstGeom prst="rect">
            <a:avLst/>
          </a:prstGeom>
          <a:noFill/>
        </p:spPr>
        <p:txBody>
          <a:bodyPr wrap="square" rtlCol="0">
            <a:spAutoFit/>
          </a:bodyPr>
          <a:lstStyle/>
          <a:p>
            <a:r>
              <a:rPr lang="en-US" dirty="0">
                <a:solidFill>
                  <a:srgbClr val="0070C0"/>
                </a:solidFill>
              </a:rPr>
              <a:t>   2038/09</a:t>
            </a:r>
          </a:p>
          <a:p>
            <a:r>
              <a:rPr lang="en-US" dirty="0">
                <a:solidFill>
                  <a:srgbClr val="0070C0"/>
                </a:solidFill>
              </a:rPr>
              <a:t>39</a:t>
            </a:r>
          </a:p>
        </p:txBody>
      </p:sp>
      <p:sp>
        <p:nvSpPr>
          <p:cNvPr id="46" name="TextBox 45">
            <a:extLst>
              <a:ext uri="{FF2B5EF4-FFF2-40B4-BE49-F238E27FC236}">
                <a16:creationId xmlns:a16="http://schemas.microsoft.com/office/drawing/2014/main" id="{6A613073-7C75-4B3A-A97B-A7C37DA42C62}"/>
              </a:ext>
            </a:extLst>
          </p:cNvPr>
          <p:cNvSpPr txBox="1"/>
          <p:nvPr/>
        </p:nvSpPr>
        <p:spPr>
          <a:xfrm>
            <a:off x="9406713" y="3955008"/>
            <a:ext cx="1478494" cy="646331"/>
          </a:xfrm>
          <a:prstGeom prst="rect">
            <a:avLst/>
          </a:prstGeom>
          <a:noFill/>
        </p:spPr>
        <p:txBody>
          <a:bodyPr wrap="square" rtlCol="0">
            <a:spAutoFit/>
          </a:bodyPr>
          <a:lstStyle/>
          <a:p>
            <a:r>
              <a:rPr lang="en-US" dirty="0">
                <a:solidFill>
                  <a:srgbClr val="0070C0"/>
                </a:solidFill>
              </a:rPr>
              <a:t>   2053/10</a:t>
            </a:r>
          </a:p>
          <a:p>
            <a:r>
              <a:rPr lang="en-US" dirty="0">
                <a:solidFill>
                  <a:srgbClr val="0070C0"/>
                </a:solidFill>
              </a:rPr>
              <a:t>24</a:t>
            </a:r>
          </a:p>
        </p:txBody>
      </p:sp>
      <p:sp>
        <p:nvSpPr>
          <p:cNvPr id="47" name="TextBox 46">
            <a:extLst>
              <a:ext uri="{FF2B5EF4-FFF2-40B4-BE49-F238E27FC236}">
                <a16:creationId xmlns:a16="http://schemas.microsoft.com/office/drawing/2014/main" id="{0BF059FB-CC7F-4212-851C-2CD32212BC95}"/>
              </a:ext>
            </a:extLst>
          </p:cNvPr>
          <p:cNvSpPr txBox="1"/>
          <p:nvPr/>
        </p:nvSpPr>
        <p:spPr>
          <a:xfrm>
            <a:off x="9344492" y="4402481"/>
            <a:ext cx="1806035" cy="646331"/>
          </a:xfrm>
          <a:prstGeom prst="rect">
            <a:avLst/>
          </a:prstGeom>
          <a:noFill/>
        </p:spPr>
        <p:txBody>
          <a:bodyPr wrap="square" rtlCol="0">
            <a:spAutoFit/>
          </a:bodyPr>
          <a:lstStyle/>
          <a:p>
            <a:r>
              <a:rPr lang="en-US" dirty="0">
                <a:solidFill>
                  <a:srgbClr val="0070C0"/>
                </a:solidFill>
              </a:rPr>
              <a:t>     2054/08</a:t>
            </a:r>
          </a:p>
          <a:p>
            <a:r>
              <a:rPr lang="en-US" dirty="0">
                <a:solidFill>
                  <a:srgbClr val="0070C0"/>
                </a:solidFill>
              </a:rPr>
              <a:t>23</a:t>
            </a:r>
          </a:p>
        </p:txBody>
      </p:sp>
      <p:cxnSp>
        <p:nvCxnSpPr>
          <p:cNvPr id="39" name="Straight Arrow Connector 38">
            <a:extLst>
              <a:ext uri="{FF2B5EF4-FFF2-40B4-BE49-F238E27FC236}">
                <a16:creationId xmlns:a16="http://schemas.microsoft.com/office/drawing/2014/main" id="{989D9BE0-DCEB-460E-ACA9-1064D4E0C8AD}"/>
              </a:ext>
            </a:extLst>
          </p:cNvPr>
          <p:cNvCxnSpPr>
            <a:cxnSpLocks/>
          </p:cNvCxnSpPr>
          <p:nvPr/>
        </p:nvCxnSpPr>
        <p:spPr>
          <a:xfrm>
            <a:off x="9887313" y="5630179"/>
            <a:ext cx="991932"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1029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3AE315-1A83-4835-8181-E8749EC64655}"/>
              </a:ext>
            </a:extLst>
          </p:cNvPr>
          <p:cNvPicPr>
            <a:picLocks noChangeAspect="1"/>
          </p:cNvPicPr>
          <p:nvPr/>
        </p:nvPicPr>
        <p:blipFill>
          <a:blip r:embed="rId3"/>
          <a:stretch>
            <a:fillRect/>
          </a:stretch>
        </p:blipFill>
        <p:spPr>
          <a:xfrm>
            <a:off x="5535218" y="1867755"/>
            <a:ext cx="2244216" cy="5020551"/>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a:blip r:embed="rId4"/>
          <a:stretch>
            <a:fillRect/>
          </a:stretch>
        </p:blipFill>
        <p:spPr>
          <a:xfrm>
            <a:off x="141722" y="1473707"/>
            <a:ext cx="5831103" cy="5470220"/>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84489" y="762298"/>
            <a:ext cx="11851872" cy="603629"/>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वैवाहिक स्थिति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948697" y="5724628"/>
            <a:ext cx="468864"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962066" y="525861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988956" y="4868864"/>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920094" y="3642714"/>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82548" y="4043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994389" y="3628303"/>
            <a:ext cx="439613"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89853" y="5724627"/>
            <a:ext cx="1774810" cy="307777"/>
          </a:xfrm>
          <a:prstGeom prst="rect">
            <a:avLst/>
          </a:prstGeom>
          <a:noFill/>
        </p:spPr>
        <p:txBody>
          <a:bodyPr wrap="square" rtlCol="0">
            <a:spAutoFit/>
          </a:bodyPr>
          <a:lstStyle/>
          <a:p>
            <a:r>
              <a:rPr lang="ne-NP" sz="1400" dirty="0">
                <a:solidFill>
                  <a:srgbClr val="0070C0"/>
                </a:solidFill>
              </a:rPr>
              <a:t>सौरभ 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92479" y="5272373"/>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42434" y="4887170"/>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75696" y="4449550"/>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4006025" y="4043679"/>
            <a:ext cx="41153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967173" y="4452921"/>
            <a:ext cx="314444"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3" name="TextBox 32">
            <a:extLst>
              <a:ext uri="{FF2B5EF4-FFF2-40B4-BE49-F238E27FC236}">
                <a16:creationId xmlns:a16="http://schemas.microsoft.com/office/drawing/2014/main" id="{8C23B4B7-BF5E-40BE-91B6-6073E69F0948}"/>
              </a:ext>
            </a:extLst>
          </p:cNvPr>
          <p:cNvSpPr txBox="1"/>
          <p:nvPr/>
        </p:nvSpPr>
        <p:spPr>
          <a:xfrm>
            <a:off x="6320886" y="4003289"/>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6275140" y="4833365"/>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306818" y="4435483"/>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6312719" y="3515017"/>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47" name="TextBox 46">
            <a:extLst>
              <a:ext uri="{FF2B5EF4-FFF2-40B4-BE49-F238E27FC236}">
                <a16:creationId xmlns:a16="http://schemas.microsoft.com/office/drawing/2014/main" id="{589EC276-2970-4C45-BB0F-129256D559CD}"/>
              </a:ext>
            </a:extLst>
          </p:cNvPr>
          <p:cNvSpPr txBox="1"/>
          <p:nvPr/>
        </p:nvSpPr>
        <p:spPr>
          <a:xfrm>
            <a:off x="6303172" y="5174017"/>
            <a:ext cx="1061798" cy="307777"/>
          </a:xfrm>
          <a:prstGeom prst="rect">
            <a:avLst/>
          </a:prstGeom>
          <a:noFill/>
        </p:spPr>
        <p:txBody>
          <a:bodyPr wrap="square" rtlCol="0">
            <a:spAutoFit/>
          </a:bodyPr>
          <a:lstStyle/>
          <a:p>
            <a:r>
              <a:rPr lang="en-US" sz="1400" dirty="0">
                <a:solidFill>
                  <a:srgbClr val="0070C0"/>
                </a:solidFill>
              </a:rPr>
              <a:t>-</a:t>
            </a:r>
          </a:p>
        </p:txBody>
      </p:sp>
      <p:sp>
        <p:nvSpPr>
          <p:cNvPr id="48" name="TextBox 47">
            <a:extLst>
              <a:ext uri="{FF2B5EF4-FFF2-40B4-BE49-F238E27FC236}">
                <a16:creationId xmlns:a16="http://schemas.microsoft.com/office/drawing/2014/main" id="{9081FA59-5B52-4854-B3F9-7ADD684C86BC}"/>
              </a:ext>
            </a:extLst>
          </p:cNvPr>
          <p:cNvSpPr txBox="1"/>
          <p:nvPr/>
        </p:nvSpPr>
        <p:spPr>
          <a:xfrm>
            <a:off x="6279334" y="5600464"/>
            <a:ext cx="1061798" cy="307777"/>
          </a:xfrm>
          <a:prstGeom prst="rect">
            <a:avLst/>
          </a:prstGeom>
          <a:noFill/>
        </p:spPr>
        <p:txBody>
          <a:bodyPr wrap="square" rtlCol="0">
            <a:spAutoFit/>
          </a:bodyPr>
          <a:lstStyle/>
          <a:p>
            <a:r>
              <a:rPr lang="en-US" sz="1400" dirty="0">
                <a:solidFill>
                  <a:srgbClr val="0070C0"/>
                </a:solidFill>
              </a:rPr>
              <a:t>-</a:t>
            </a:r>
          </a:p>
        </p:txBody>
      </p:sp>
      <p:sp>
        <p:nvSpPr>
          <p:cNvPr id="4" name="Speech Bubble: Rectangle with Corners Rounded 3">
            <a:extLst>
              <a:ext uri="{FF2B5EF4-FFF2-40B4-BE49-F238E27FC236}">
                <a16:creationId xmlns:a16="http://schemas.microsoft.com/office/drawing/2014/main" id="{ACD1547B-B65C-4901-AA1F-2FB159A21DAA}"/>
              </a:ext>
            </a:extLst>
          </p:cNvPr>
          <p:cNvSpPr/>
          <p:nvPr/>
        </p:nvSpPr>
        <p:spPr>
          <a:xfrm>
            <a:off x="8278295" y="1650248"/>
            <a:ext cx="3592825" cy="2391507"/>
          </a:xfrm>
          <a:prstGeom prst="wedgeRoundRectCallout">
            <a:avLst>
              <a:gd name="adj1" fmla="val -97005"/>
              <a:gd name="adj2" fmla="val 5623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५ मा उमेर</a:t>
            </a:r>
            <a:r>
              <a:rPr lang="en-US" sz="2400" dirty="0">
                <a:cs typeface="Kalimati" panose="00000400000000000000" pitchFamily="2"/>
              </a:rPr>
              <a:t> </a:t>
            </a:r>
            <a:r>
              <a:rPr lang="ne-NP" sz="2400" dirty="0">
                <a:cs typeface="Kalimati" panose="00000400000000000000" pitchFamily="2"/>
              </a:rPr>
              <a:t>१०</a:t>
            </a:r>
            <a:r>
              <a:rPr lang="en-US" sz="2400" dirty="0">
                <a:cs typeface="Kalimati" panose="00000400000000000000" pitchFamily="2"/>
              </a:rPr>
              <a:t> </a:t>
            </a:r>
            <a:r>
              <a:rPr lang="ne-NP" sz="2400" dirty="0">
                <a:cs typeface="Kalimati" panose="00000400000000000000" pitchFamily="2"/>
              </a:rPr>
              <a:t>वर्ष वा सो भन्दा बढी  भएकोलाई मात्र महल १३ को प्रश्न  सोध्नुपर्दछ ।</a:t>
            </a:r>
          </a:p>
          <a:p>
            <a:pPr algn="ctr"/>
            <a:endParaRPr lang="en-US" sz="2000" dirty="0"/>
          </a:p>
        </p:txBody>
      </p:sp>
      <p:pic>
        <p:nvPicPr>
          <p:cNvPr id="1026" name="Picture 2" descr="a newly married couple - Tiktolart - Drawings &amp; Illustration, Abstract,  Other Abstract - ArtPal">
            <a:extLst>
              <a:ext uri="{FF2B5EF4-FFF2-40B4-BE49-F238E27FC236}">
                <a16:creationId xmlns:a16="http://schemas.microsoft.com/office/drawing/2014/main" id="{FA05305B-9EFC-4BD6-93C8-36F5436559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4263" y="4184454"/>
            <a:ext cx="2484170" cy="2673546"/>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AFCDD04D-881C-4931-86D1-D19F0091F6F5}"/>
              </a:ext>
            </a:extLst>
          </p:cNvPr>
          <p:cNvSpPr txBox="1"/>
          <p:nvPr/>
        </p:nvSpPr>
        <p:spPr>
          <a:xfrm>
            <a:off x="3221977" y="3569680"/>
            <a:ext cx="452515" cy="369332"/>
          </a:xfrm>
          <a:prstGeom prst="rect">
            <a:avLst/>
          </a:prstGeom>
          <a:noFill/>
        </p:spPr>
        <p:txBody>
          <a:bodyPr wrap="square" rtlCol="0">
            <a:spAutoFit/>
          </a:bodyPr>
          <a:lstStyle/>
          <a:p>
            <a:r>
              <a:rPr lang="ne-NP" dirty="0">
                <a:solidFill>
                  <a:srgbClr val="0070C0"/>
                </a:solidFill>
              </a:rPr>
              <a:t> 1</a:t>
            </a:r>
            <a:endParaRPr lang="en-US" dirty="0">
              <a:solidFill>
                <a:srgbClr val="0070C0"/>
              </a:solidFill>
            </a:endParaRPr>
          </a:p>
        </p:txBody>
      </p:sp>
      <p:sp>
        <p:nvSpPr>
          <p:cNvPr id="42" name="TextBox 41">
            <a:extLst>
              <a:ext uri="{FF2B5EF4-FFF2-40B4-BE49-F238E27FC236}">
                <a16:creationId xmlns:a16="http://schemas.microsoft.com/office/drawing/2014/main" id="{CD50B317-966E-4E58-B147-C2E37646CBD3}"/>
              </a:ext>
            </a:extLst>
          </p:cNvPr>
          <p:cNvSpPr txBox="1"/>
          <p:nvPr/>
        </p:nvSpPr>
        <p:spPr>
          <a:xfrm>
            <a:off x="3315248" y="3991050"/>
            <a:ext cx="401448" cy="369332"/>
          </a:xfrm>
          <a:prstGeom prst="rect">
            <a:avLst/>
          </a:prstGeom>
          <a:noFill/>
        </p:spPr>
        <p:txBody>
          <a:bodyPr wrap="square" rtlCol="0">
            <a:spAutoFit/>
          </a:bodyPr>
          <a:lstStyle/>
          <a:p>
            <a:r>
              <a:rPr lang="ne-NP" dirty="0">
                <a:solidFill>
                  <a:srgbClr val="0070C0"/>
                </a:solidFill>
              </a:rPr>
              <a:t>2</a:t>
            </a:r>
            <a:endParaRPr lang="en-US" dirty="0">
              <a:solidFill>
                <a:srgbClr val="0070C0"/>
              </a:solidFill>
            </a:endParaRPr>
          </a:p>
        </p:txBody>
      </p:sp>
      <p:sp>
        <p:nvSpPr>
          <p:cNvPr id="43" name="TextBox 42">
            <a:extLst>
              <a:ext uri="{FF2B5EF4-FFF2-40B4-BE49-F238E27FC236}">
                <a16:creationId xmlns:a16="http://schemas.microsoft.com/office/drawing/2014/main" id="{CF8D92A5-BB58-44F8-BC46-32793E46DDCF}"/>
              </a:ext>
            </a:extLst>
          </p:cNvPr>
          <p:cNvSpPr txBox="1"/>
          <p:nvPr/>
        </p:nvSpPr>
        <p:spPr>
          <a:xfrm>
            <a:off x="3308977" y="4843518"/>
            <a:ext cx="348739"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44" name="TextBox 43">
            <a:extLst>
              <a:ext uri="{FF2B5EF4-FFF2-40B4-BE49-F238E27FC236}">
                <a16:creationId xmlns:a16="http://schemas.microsoft.com/office/drawing/2014/main" id="{B031A929-7324-4AF4-8062-35969EAEE585}"/>
              </a:ext>
            </a:extLst>
          </p:cNvPr>
          <p:cNvSpPr txBox="1"/>
          <p:nvPr/>
        </p:nvSpPr>
        <p:spPr>
          <a:xfrm>
            <a:off x="3300700" y="5212850"/>
            <a:ext cx="373017"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45" name="TextBox 44">
            <a:extLst>
              <a:ext uri="{FF2B5EF4-FFF2-40B4-BE49-F238E27FC236}">
                <a16:creationId xmlns:a16="http://schemas.microsoft.com/office/drawing/2014/main" id="{C9B31A3B-51C9-4F0E-BE0C-B030C0BD9773}"/>
              </a:ext>
            </a:extLst>
          </p:cNvPr>
          <p:cNvSpPr txBox="1"/>
          <p:nvPr/>
        </p:nvSpPr>
        <p:spPr>
          <a:xfrm>
            <a:off x="3285550" y="5611324"/>
            <a:ext cx="430436"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46" name="TextBox 45">
            <a:extLst>
              <a:ext uri="{FF2B5EF4-FFF2-40B4-BE49-F238E27FC236}">
                <a16:creationId xmlns:a16="http://schemas.microsoft.com/office/drawing/2014/main" id="{B2CE4A86-686A-4020-8AF9-505734298145}"/>
              </a:ext>
            </a:extLst>
          </p:cNvPr>
          <p:cNvSpPr txBox="1"/>
          <p:nvPr/>
        </p:nvSpPr>
        <p:spPr>
          <a:xfrm>
            <a:off x="3275003" y="4418773"/>
            <a:ext cx="31444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49" name="TextBox 48">
            <a:extLst>
              <a:ext uri="{FF2B5EF4-FFF2-40B4-BE49-F238E27FC236}">
                <a16:creationId xmlns:a16="http://schemas.microsoft.com/office/drawing/2014/main" id="{61A9F2E2-82ED-42BC-B2D7-FC78BB38EDF2}"/>
              </a:ext>
            </a:extLst>
          </p:cNvPr>
          <p:cNvSpPr txBox="1"/>
          <p:nvPr/>
        </p:nvSpPr>
        <p:spPr>
          <a:xfrm>
            <a:off x="4746620" y="5504076"/>
            <a:ext cx="1272924"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50" name="TextBox 49">
            <a:extLst>
              <a:ext uri="{FF2B5EF4-FFF2-40B4-BE49-F238E27FC236}">
                <a16:creationId xmlns:a16="http://schemas.microsoft.com/office/drawing/2014/main" id="{36C511A8-76C8-4868-AB14-4DFB9471B1C0}"/>
              </a:ext>
            </a:extLst>
          </p:cNvPr>
          <p:cNvSpPr txBox="1"/>
          <p:nvPr/>
        </p:nvSpPr>
        <p:spPr>
          <a:xfrm>
            <a:off x="4522939" y="3323302"/>
            <a:ext cx="1724373" cy="677108"/>
          </a:xfrm>
          <a:prstGeom prst="rect">
            <a:avLst/>
          </a:prstGeom>
          <a:noFill/>
        </p:spPr>
        <p:txBody>
          <a:bodyPr wrap="square" rtlCol="0">
            <a:spAutoFit/>
          </a:bodyPr>
          <a:lstStyle/>
          <a:p>
            <a:r>
              <a:rPr lang="en-US" sz="2000" dirty="0">
                <a:solidFill>
                  <a:srgbClr val="0070C0"/>
                </a:solidFill>
              </a:rPr>
              <a:t>       </a:t>
            </a:r>
            <a:r>
              <a:rPr lang="en-US" dirty="0">
                <a:solidFill>
                  <a:srgbClr val="0070C0"/>
                </a:solidFill>
              </a:rPr>
              <a:t>2032/10</a:t>
            </a:r>
          </a:p>
          <a:p>
            <a:r>
              <a:rPr lang="en-US" dirty="0">
                <a:solidFill>
                  <a:srgbClr val="0070C0"/>
                </a:solidFill>
              </a:rPr>
              <a:t>    45</a:t>
            </a:r>
          </a:p>
        </p:txBody>
      </p:sp>
      <p:sp>
        <p:nvSpPr>
          <p:cNvPr id="51" name="TextBox 50">
            <a:extLst>
              <a:ext uri="{FF2B5EF4-FFF2-40B4-BE49-F238E27FC236}">
                <a16:creationId xmlns:a16="http://schemas.microsoft.com/office/drawing/2014/main" id="{7C3EFE4D-3E55-4D9B-B0EF-9F65CD7ED7CC}"/>
              </a:ext>
            </a:extLst>
          </p:cNvPr>
          <p:cNvSpPr txBox="1"/>
          <p:nvPr/>
        </p:nvSpPr>
        <p:spPr>
          <a:xfrm>
            <a:off x="4493413" y="3771915"/>
            <a:ext cx="1850676" cy="646331"/>
          </a:xfrm>
          <a:prstGeom prst="rect">
            <a:avLst/>
          </a:prstGeom>
          <a:noFill/>
        </p:spPr>
        <p:txBody>
          <a:bodyPr wrap="square" rtlCol="0">
            <a:spAutoFit/>
          </a:bodyPr>
          <a:lstStyle/>
          <a:p>
            <a:r>
              <a:rPr lang="en-US" dirty="0">
                <a:solidFill>
                  <a:srgbClr val="0070C0"/>
                </a:solidFill>
              </a:rPr>
              <a:t>         2038/09</a:t>
            </a:r>
          </a:p>
          <a:p>
            <a:r>
              <a:rPr lang="en-US" dirty="0">
                <a:solidFill>
                  <a:srgbClr val="0070C0"/>
                </a:solidFill>
              </a:rPr>
              <a:t>    39</a:t>
            </a:r>
          </a:p>
        </p:txBody>
      </p:sp>
      <p:sp>
        <p:nvSpPr>
          <p:cNvPr id="52" name="TextBox 51">
            <a:extLst>
              <a:ext uri="{FF2B5EF4-FFF2-40B4-BE49-F238E27FC236}">
                <a16:creationId xmlns:a16="http://schemas.microsoft.com/office/drawing/2014/main" id="{CDEC17EE-F549-445B-A754-4D51B32E7773}"/>
              </a:ext>
            </a:extLst>
          </p:cNvPr>
          <p:cNvSpPr txBox="1"/>
          <p:nvPr/>
        </p:nvSpPr>
        <p:spPr>
          <a:xfrm>
            <a:off x="4546644" y="4653406"/>
            <a:ext cx="1806035" cy="646331"/>
          </a:xfrm>
          <a:prstGeom prst="rect">
            <a:avLst/>
          </a:prstGeom>
          <a:noFill/>
        </p:spPr>
        <p:txBody>
          <a:bodyPr wrap="square" rtlCol="0">
            <a:spAutoFit/>
          </a:bodyPr>
          <a:lstStyle/>
          <a:p>
            <a:r>
              <a:rPr lang="en-US" dirty="0">
                <a:solidFill>
                  <a:srgbClr val="0070C0"/>
                </a:solidFill>
              </a:rPr>
              <a:t>        2054/08</a:t>
            </a:r>
          </a:p>
          <a:p>
            <a:r>
              <a:rPr lang="en-US" dirty="0">
                <a:solidFill>
                  <a:srgbClr val="0070C0"/>
                </a:solidFill>
              </a:rPr>
              <a:t>   23</a:t>
            </a:r>
          </a:p>
        </p:txBody>
      </p:sp>
      <p:sp>
        <p:nvSpPr>
          <p:cNvPr id="55" name="TextBox 54">
            <a:extLst>
              <a:ext uri="{FF2B5EF4-FFF2-40B4-BE49-F238E27FC236}">
                <a16:creationId xmlns:a16="http://schemas.microsoft.com/office/drawing/2014/main" id="{07A4A3C7-617A-4652-9D1E-F3439CD47D60}"/>
              </a:ext>
            </a:extLst>
          </p:cNvPr>
          <p:cNvSpPr txBox="1"/>
          <p:nvPr/>
        </p:nvSpPr>
        <p:spPr>
          <a:xfrm>
            <a:off x="4529010" y="5069195"/>
            <a:ext cx="1389648"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a:t>
            </a:r>
            <a:r>
              <a:rPr lang="ne-NP" dirty="0">
                <a:solidFill>
                  <a:srgbClr val="0070C0"/>
                </a:solidFill>
              </a:rPr>
              <a:t> </a:t>
            </a:r>
            <a:r>
              <a:rPr lang="en-US" dirty="0">
                <a:solidFill>
                  <a:srgbClr val="0070C0"/>
                </a:solidFill>
              </a:rPr>
              <a:t>5</a:t>
            </a:r>
            <a:r>
              <a:rPr lang="ne-NP" dirty="0">
                <a:solidFill>
                  <a:srgbClr val="0070C0"/>
                </a:solidFill>
              </a:rPr>
              <a:t> </a:t>
            </a:r>
            <a:endParaRPr lang="en-US" dirty="0">
              <a:solidFill>
                <a:srgbClr val="0070C0"/>
              </a:solidFill>
            </a:endParaRPr>
          </a:p>
        </p:txBody>
      </p:sp>
      <p:sp>
        <p:nvSpPr>
          <p:cNvPr id="56" name="TextBox 55">
            <a:extLst>
              <a:ext uri="{FF2B5EF4-FFF2-40B4-BE49-F238E27FC236}">
                <a16:creationId xmlns:a16="http://schemas.microsoft.com/office/drawing/2014/main" id="{A4FC3584-0C87-4879-8CF7-A963F23550E7}"/>
              </a:ext>
            </a:extLst>
          </p:cNvPr>
          <p:cNvSpPr txBox="1"/>
          <p:nvPr/>
        </p:nvSpPr>
        <p:spPr>
          <a:xfrm>
            <a:off x="4711520" y="4236072"/>
            <a:ext cx="1408468" cy="646331"/>
          </a:xfrm>
          <a:prstGeom prst="rect">
            <a:avLst/>
          </a:prstGeom>
          <a:noFill/>
        </p:spPr>
        <p:txBody>
          <a:bodyPr wrap="square" rtlCol="0">
            <a:spAutoFit/>
          </a:bodyPr>
          <a:lstStyle/>
          <a:p>
            <a:r>
              <a:rPr lang="en-US" dirty="0">
                <a:solidFill>
                  <a:srgbClr val="0070C0"/>
                </a:solidFill>
              </a:rPr>
              <a:t>     2053/10</a:t>
            </a:r>
          </a:p>
          <a:p>
            <a:r>
              <a:rPr lang="en-US" dirty="0">
                <a:solidFill>
                  <a:srgbClr val="0070C0"/>
                </a:solidFill>
              </a:rPr>
              <a:t>24</a:t>
            </a:r>
          </a:p>
        </p:txBody>
      </p:sp>
      <p:sp>
        <p:nvSpPr>
          <p:cNvPr id="53" name="Right Brace 52">
            <a:extLst>
              <a:ext uri="{FF2B5EF4-FFF2-40B4-BE49-F238E27FC236}">
                <a16:creationId xmlns:a16="http://schemas.microsoft.com/office/drawing/2014/main" id="{0500C319-9D82-4253-A59E-2A7F96857A6A}"/>
              </a:ext>
            </a:extLst>
          </p:cNvPr>
          <p:cNvSpPr/>
          <p:nvPr/>
        </p:nvSpPr>
        <p:spPr>
          <a:xfrm>
            <a:off x="5488499" y="3429000"/>
            <a:ext cx="743450" cy="174501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83726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96">
            <a:extLst>
              <a:ext uri="{FF2B5EF4-FFF2-40B4-BE49-F238E27FC236}">
                <a16:creationId xmlns:a16="http://schemas.microsoft.com/office/drawing/2014/main" id="{9228C442-2E0E-44E4-AF6A-7794DE21FC57}"/>
              </a:ext>
            </a:extLst>
          </p:cNvPr>
          <p:cNvPicPr>
            <a:picLocks noChangeAspect="1"/>
          </p:cNvPicPr>
          <p:nvPr/>
        </p:nvPicPr>
        <p:blipFill rotWithShape="1">
          <a:blip r:embed="rId2"/>
          <a:srcRect b="15670"/>
          <a:stretch/>
        </p:blipFill>
        <p:spPr>
          <a:xfrm>
            <a:off x="73296" y="899058"/>
            <a:ext cx="5899529" cy="4667191"/>
          </a:xfrm>
          <a:prstGeom prst="rect">
            <a:avLst/>
          </a:prstGeom>
        </p:spPr>
      </p:pic>
      <p:pic>
        <p:nvPicPr>
          <p:cNvPr id="3" name="Picture 2">
            <a:extLst>
              <a:ext uri="{FF2B5EF4-FFF2-40B4-BE49-F238E27FC236}">
                <a16:creationId xmlns:a16="http://schemas.microsoft.com/office/drawing/2014/main" id="{40326C52-D6F3-4CD3-850A-B56A126D5E8C}"/>
              </a:ext>
            </a:extLst>
          </p:cNvPr>
          <p:cNvPicPr>
            <a:picLocks noChangeAspect="1"/>
          </p:cNvPicPr>
          <p:nvPr/>
        </p:nvPicPr>
        <p:blipFill rotWithShape="1">
          <a:blip r:embed="rId3"/>
          <a:srcRect t="5262"/>
          <a:stretch/>
        </p:blipFill>
        <p:spPr>
          <a:xfrm>
            <a:off x="6925464" y="1138227"/>
            <a:ext cx="3855638" cy="5221769"/>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97998" y="709653"/>
            <a:ext cx="11851872" cy="515117"/>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शिक्षा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30437" y="3681780"/>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375335"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7385456" y="4363251"/>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7429957" y="353834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8" name="TextBox 47">
            <a:extLst>
              <a:ext uri="{FF2B5EF4-FFF2-40B4-BE49-F238E27FC236}">
                <a16:creationId xmlns:a16="http://schemas.microsoft.com/office/drawing/2014/main" id="{9081FA59-5B52-4854-B3F9-7ADD684C86BC}"/>
              </a:ext>
            </a:extLst>
          </p:cNvPr>
          <p:cNvSpPr txBox="1"/>
          <p:nvPr/>
        </p:nvSpPr>
        <p:spPr>
          <a:xfrm>
            <a:off x="7415234" y="5235762"/>
            <a:ext cx="437015" cy="400110"/>
          </a:xfrm>
          <a:prstGeom prst="rect">
            <a:avLst/>
          </a:prstGeom>
          <a:noFill/>
        </p:spPr>
        <p:txBody>
          <a:bodyPr wrap="square" rtlCol="0">
            <a:spAutoFit/>
          </a:bodyPr>
          <a:lstStyle/>
          <a:p>
            <a:r>
              <a:rPr lang="en-US" sz="2000"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29957" y="4003262"/>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309458" y="4694508"/>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287484" y="434250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4" name="TextBox 43">
            <a:extLst>
              <a:ext uri="{FF2B5EF4-FFF2-40B4-BE49-F238E27FC236}">
                <a16:creationId xmlns:a16="http://schemas.microsoft.com/office/drawing/2014/main" id="{EC61668C-7363-40A0-AF5D-4661F87DA5E6}"/>
              </a:ext>
            </a:extLst>
          </p:cNvPr>
          <p:cNvSpPr txBox="1"/>
          <p:nvPr/>
        </p:nvSpPr>
        <p:spPr>
          <a:xfrm>
            <a:off x="8324231" y="3674766"/>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324231" y="3970119"/>
            <a:ext cx="1061798" cy="307777"/>
          </a:xfrm>
          <a:prstGeom prst="rect">
            <a:avLst/>
          </a:prstGeom>
          <a:noFill/>
        </p:spPr>
        <p:txBody>
          <a:bodyPr wrap="square" rtlCol="0">
            <a:spAutoFit/>
          </a:bodyPr>
          <a:lstStyle/>
          <a:p>
            <a:r>
              <a:rPr lang="ne-NP" sz="1400" dirty="0">
                <a:solidFill>
                  <a:srgbClr val="0070C0"/>
                </a:solidFill>
              </a:rPr>
              <a:t>5</a:t>
            </a:r>
            <a:endParaRPr lang="en-US" sz="1400" dirty="0">
              <a:solidFill>
                <a:srgbClr val="0070C0"/>
              </a:solidFill>
            </a:endParaRPr>
          </a:p>
        </p:txBody>
      </p:sp>
      <p:sp>
        <p:nvSpPr>
          <p:cNvPr id="56" name="TextBox 55">
            <a:extLst>
              <a:ext uri="{FF2B5EF4-FFF2-40B4-BE49-F238E27FC236}">
                <a16:creationId xmlns:a16="http://schemas.microsoft.com/office/drawing/2014/main" id="{597142CE-B1FD-4E2B-A938-C0E025D9D5FE}"/>
              </a:ext>
            </a:extLst>
          </p:cNvPr>
          <p:cNvSpPr txBox="1"/>
          <p:nvPr/>
        </p:nvSpPr>
        <p:spPr>
          <a:xfrm>
            <a:off x="9139931" y="4615631"/>
            <a:ext cx="402306" cy="307777"/>
          </a:xfrm>
          <a:prstGeom prst="rect">
            <a:avLst/>
          </a:prstGeom>
          <a:noFill/>
        </p:spPr>
        <p:txBody>
          <a:bodyPr wrap="square" rtlCol="0">
            <a:spAutoFit/>
          </a:bodyPr>
          <a:lstStyle/>
          <a:p>
            <a:r>
              <a:rPr lang="ne-NP" sz="1400" dirty="0">
                <a:solidFill>
                  <a:srgbClr val="0070C0"/>
                </a:solidFill>
              </a:rPr>
              <a:t>12</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39931" y="4311310"/>
            <a:ext cx="1111379" cy="307777"/>
          </a:xfrm>
          <a:prstGeom prst="rect">
            <a:avLst/>
          </a:prstGeom>
          <a:noFill/>
        </p:spPr>
        <p:txBody>
          <a:bodyPr wrap="square" rtlCol="0">
            <a:spAutoFit/>
          </a:bodyPr>
          <a:lstStyle/>
          <a:p>
            <a:r>
              <a:rPr lang="ne-NP" sz="1400" dirty="0">
                <a:solidFill>
                  <a:srgbClr val="0070C0"/>
                </a:solidFill>
              </a:rPr>
              <a:t>14</a:t>
            </a:r>
            <a:endParaRPr lang="en-US" sz="1400" dirty="0">
              <a:solidFill>
                <a:srgbClr val="0070C0"/>
              </a:solidFill>
            </a:endParaRPr>
          </a:p>
        </p:txBody>
      </p:sp>
      <p:sp>
        <p:nvSpPr>
          <p:cNvPr id="58" name="TextBox 57">
            <a:extLst>
              <a:ext uri="{FF2B5EF4-FFF2-40B4-BE49-F238E27FC236}">
                <a16:creationId xmlns:a16="http://schemas.microsoft.com/office/drawing/2014/main" id="{A583927F-4121-4E7B-A2EA-5793A3C2CF2B}"/>
              </a:ext>
            </a:extLst>
          </p:cNvPr>
          <p:cNvSpPr txBox="1"/>
          <p:nvPr/>
        </p:nvSpPr>
        <p:spPr>
          <a:xfrm>
            <a:off x="9194553" y="3624673"/>
            <a:ext cx="1061798" cy="307777"/>
          </a:xfrm>
          <a:prstGeom prst="rect">
            <a:avLst/>
          </a:prstGeom>
          <a:noFill/>
        </p:spPr>
        <p:txBody>
          <a:bodyPr wrap="square" rtlCol="0">
            <a:spAutoFit/>
          </a:bodyPr>
          <a:lstStyle/>
          <a:p>
            <a:r>
              <a:rPr lang="ne-NP" sz="1400" dirty="0">
                <a:solidFill>
                  <a:srgbClr val="0070C0"/>
                </a:solidFill>
              </a:rPr>
              <a:t>10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9923572" y="4295475"/>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568267"/>
            <a:ext cx="240517" cy="1709612"/>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Left Brace 67">
            <a:extLst>
              <a:ext uri="{FF2B5EF4-FFF2-40B4-BE49-F238E27FC236}">
                <a16:creationId xmlns:a16="http://schemas.microsoft.com/office/drawing/2014/main" id="{FE0A51DA-DDD2-4760-91EF-43CD26BEC52E}"/>
              </a:ext>
            </a:extLst>
          </p:cNvPr>
          <p:cNvSpPr/>
          <p:nvPr/>
        </p:nvSpPr>
        <p:spPr>
          <a:xfrm>
            <a:off x="7249477" y="5321213"/>
            <a:ext cx="203300" cy="479469"/>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9923572" y="4622345"/>
            <a:ext cx="40230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AC5CF6C7-C969-4B00-A353-93123CFD2EF4}"/>
              </a:ext>
            </a:extLst>
          </p:cNvPr>
          <p:cNvSpPr txBox="1"/>
          <p:nvPr/>
        </p:nvSpPr>
        <p:spPr>
          <a:xfrm>
            <a:off x="9951134" y="3580977"/>
            <a:ext cx="1061798" cy="400110"/>
          </a:xfrm>
          <a:prstGeom prst="rect">
            <a:avLst/>
          </a:prstGeom>
          <a:noFill/>
        </p:spPr>
        <p:txBody>
          <a:bodyPr wrap="square" rtlCol="0">
            <a:spAutoFit/>
          </a:bodyPr>
          <a:lstStyle/>
          <a:p>
            <a:r>
              <a:rPr lang="en-US" sz="2000" dirty="0">
                <a:solidFill>
                  <a:srgbClr val="0070C0"/>
                </a:solidFill>
              </a:rPr>
              <a:t>-</a:t>
            </a:r>
          </a:p>
        </p:txBody>
      </p:sp>
      <p:sp>
        <p:nvSpPr>
          <p:cNvPr id="72" name="TextBox 71">
            <a:extLst>
              <a:ext uri="{FF2B5EF4-FFF2-40B4-BE49-F238E27FC236}">
                <a16:creationId xmlns:a16="http://schemas.microsoft.com/office/drawing/2014/main" id="{C120CA2A-C81D-4F2C-BD9F-FD579EE3C8DC}"/>
              </a:ext>
            </a:extLst>
          </p:cNvPr>
          <p:cNvSpPr txBox="1"/>
          <p:nvPr/>
        </p:nvSpPr>
        <p:spPr>
          <a:xfrm>
            <a:off x="9202536" y="3855555"/>
            <a:ext cx="1061798"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9572972" y="4648089"/>
            <a:ext cx="474765" cy="33562"/>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Left Brace 76">
            <a:extLst>
              <a:ext uri="{FF2B5EF4-FFF2-40B4-BE49-F238E27FC236}">
                <a16:creationId xmlns:a16="http://schemas.microsoft.com/office/drawing/2014/main" id="{CB15E023-5062-45E2-9FF7-B578F68C43F5}"/>
              </a:ext>
            </a:extLst>
          </p:cNvPr>
          <p:cNvSpPr/>
          <p:nvPr/>
        </p:nvSpPr>
        <p:spPr>
          <a:xfrm flipH="1">
            <a:off x="9391163" y="4335379"/>
            <a:ext cx="293863" cy="578879"/>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B99A10B7-89A1-4C95-B071-F1E683DA7A28}"/>
              </a:ext>
            </a:extLst>
          </p:cNvPr>
          <p:cNvSpPr/>
          <p:nvPr/>
        </p:nvSpPr>
        <p:spPr>
          <a:xfrm>
            <a:off x="10494498" y="778509"/>
            <a:ext cx="1697502" cy="3458302"/>
          </a:xfrm>
          <a:prstGeom prst="wedgeRoundRectCallout">
            <a:avLst>
              <a:gd name="adj1" fmla="val -69517"/>
              <a:gd name="adj2" fmla="val 554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व्यक्तिगत खण्डको महल १७ मा १२ वा सो  भन्दा माथि कोड भएकोलाई मात्र महल १८ को प्रश्न  सोध्नुपर्दछ ।</a:t>
            </a:r>
            <a:endParaRPr lang="en-US" dirty="0"/>
          </a:p>
        </p:txBody>
      </p:sp>
      <p:sp>
        <p:nvSpPr>
          <p:cNvPr id="4" name="Speech Bubble: Rectangle 3">
            <a:extLst>
              <a:ext uri="{FF2B5EF4-FFF2-40B4-BE49-F238E27FC236}">
                <a16:creationId xmlns:a16="http://schemas.microsoft.com/office/drawing/2014/main" id="{56A44771-A27F-4159-97C0-D7EE7498A4D1}"/>
              </a:ext>
            </a:extLst>
          </p:cNvPr>
          <p:cNvSpPr/>
          <p:nvPr/>
        </p:nvSpPr>
        <p:spPr>
          <a:xfrm>
            <a:off x="196948" y="5848131"/>
            <a:ext cx="11415932" cy="931132"/>
          </a:xfrm>
          <a:prstGeom prst="wedgeRectCallout">
            <a:avLst>
              <a:gd name="adj1" fmla="val -4734"/>
              <a:gd name="adj2" fmla="val -859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000" dirty="0">
                <a:cs typeface="Kalimati" panose="00000400000000000000" pitchFamily="2"/>
              </a:rPr>
              <a:t>व्यक्तिगत खण्डको महल ५  मा उमेर ५ वा सो भन्दा बढी  भएकोलाई मात्र महल १५ को प्रश्न  सोध्नुपर्दछ तर ५ भन्दा कम उमेरको लाई महल १५ सोध्न पर्दैन ।</a:t>
            </a:r>
          </a:p>
        </p:txBody>
      </p:sp>
      <p:sp>
        <p:nvSpPr>
          <p:cNvPr id="54" name="TextBox 53">
            <a:extLst>
              <a:ext uri="{FF2B5EF4-FFF2-40B4-BE49-F238E27FC236}">
                <a16:creationId xmlns:a16="http://schemas.microsoft.com/office/drawing/2014/main" id="{85BFC1CE-41E4-4593-9EA0-DE2FE660CF4C}"/>
              </a:ext>
            </a:extLst>
          </p:cNvPr>
          <p:cNvSpPr txBox="1"/>
          <p:nvPr/>
        </p:nvSpPr>
        <p:spPr>
          <a:xfrm rot="10960056" flipH="1" flipV="1">
            <a:off x="7386198" y="4840282"/>
            <a:ext cx="469872" cy="464871"/>
          </a:xfrm>
          <a:prstGeom prst="rect">
            <a:avLst/>
          </a:prstGeom>
          <a:noFill/>
        </p:spPr>
        <p:txBody>
          <a:bodyPr wrap="square">
            <a:spAutoFit/>
          </a:bodyPr>
          <a:lstStyle/>
          <a:p>
            <a:pPr algn="just">
              <a:lnSpc>
                <a:spcPct val="150000"/>
              </a:lnSpc>
            </a:pPr>
            <a:r>
              <a:rPr lang="en-US" dirty="0">
                <a:solidFill>
                  <a:srgbClr val="0070C0"/>
                </a:solidFill>
                <a:cs typeface="Kalimati" panose="00000400000000000000" pitchFamily="2"/>
              </a:rPr>
              <a:t>3</a:t>
            </a:r>
            <a:endParaRPr lang="en-US" sz="1800" dirty="0">
              <a:solidFill>
                <a:srgbClr val="0070C0"/>
              </a:solidFill>
              <a:cs typeface="Kalimati" panose="00000400000000000000" pitchFamily="2"/>
            </a:endParaRPr>
          </a:p>
        </p:txBody>
      </p:sp>
      <p:sp>
        <p:nvSpPr>
          <p:cNvPr id="55" name="TextBox 54">
            <a:extLst>
              <a:ext uri="{FF2B5EF4-FFF2-40B4-BE49-F238E27FC236}">
                <a16:creationId xmlns:a16="http://schemas.microsoft.com/office/drawing/2014/main" id="{B875E14A-11BA-469F-B7E2-46D7E7581DBF}"/>
              </a:ext>
            </a:extLst>
          </p:cNvPr>
          <p:cNvSpPr txBox="1"/>
          <p:nvPr/>
        </p:nvSpPr>
        <p:spPr>
          <a:xfrm>
            <a:off x="8309108" y="4971163"/>
            <a:ext cx="529540" cy="338554"/>
          </a:xfrm>
          <a:prstGeom prst="rect">
            <a:avLst/>
          </a:prstGeom>
          <a:noFill/>
        </p:spPr>
        <p:txBody>
          <a:bodyPr wrap="square" rtlCol="0">
            <a:spAutoFit/>
          </a:bodyPr>
          <a:lstStyle/>
          <a:p>
            <a:r>
              <a:rPr lang="ne-NP" sz="1600" dirty="0">
                <a:solidFill>
                  <a:srgbClr val="0070C0"/>
                </a:solidFill>
              </a:rPr>
              <a:t>1</a:t>
            </a:r>
            <a:endParaRPr lang="en-US" sz="1600" dirty="0">
              <a:solidFill>
                <a:srgbClr val="0070C0"/>
              </a:solidFill>
            </a:endParaRPr>
          </a:p>
        </p:txBody>
      </p:sp>
      <p:sp>
        <p:nvSpPr>
          <p:cNvPr id="59" name="TextBox 58">
            <a:extLst>
              <a:ext uri="{FF2B5EF4-FFF2-40B4-BE49-F238E27FC236}">
                <a16:creationId xmlns:a16="http://schemas.microsoft.com/office/drawing/2014/main" id="{E06F1062-6964-4CFE-AAAF-87A6DF62E99A}"/>
              </a:ext>
            </a:extLst>
          </p:cNvPr>
          <p:cNvSpPr txBox="1"/>
          <p:nvPr/>
        </p:nvSpPr>
        <p:spPr>
          <a:xfrm>
            <a:off x="9140818" y="4946013"/>
            <a:ext cx="584303" cy="338554"/>
          </a:xfrm>
          <a:prstGeom prst="rect">
            <a:avLst/>
          </a:prstGeom>
          <a:noFill/>
        </p:spPr>
        <p:txBody>
          <a:bodyPr wrap="square" rtlCol="0">
            <a:spAutoFit/>
          </a:bodyPr>
          <a:lstStyle/>
          <a:p>
            <a:r>
              <a:rPr lang="en-US" sz="1600" dirty="0">
                <a:solidFill>
                  <a:srgbClr val="0070C0"/>
                </a:solidFill>
              </a:rPr>
              <a:t>0</a:t>
            </a:r>
          </a:p>
        </p:txBody>
      </p:sp>
      <p:sp>
        <p:nvSpPr>
          <p:cNvPr id="99" name="TextBox 98">
            <a:extLst>
              <a:ext uri="{FF2B5EF4-FFF2-40B4-BE49-F238E27FC236}">
                <a16:creationId xmlns:a16="http://schemas.microsoft.com/office/drawing/2014/main" id="{3F277669-C920-4312-8BF2-819C5BD59271}"/>
              </a:ext>
            </a:extLst>
          </p:cNvPr>
          <p:cNvSpPr txBox="1"/>
          <p:nvPr/>
        </p:nvSpPr>
        <p:spPr>
          <a:xfrm>
            <a:off x="3095677" y="3715053"/>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00" name="TextBox 99">
            <a:extLst>
              <a:ext uri="{FF2B5EF4-FFF2-40B4-BE49-F238E27FC236}">
                <a16:creationId xmlns:a16="http://schemas.microsoft.com/office/drawing/2014/main" id="{DEF42D29-6D65-4B9D-AC04-CEFE8AF3A7F9}"/>
              </a:ext>
            </a:extLst>
          </p:cNvPr>
          <p:cNvSpPr txBox="1"/>
          <p:nvPr/>
        </p:nvSpPr>
        <p:spPr>
          <a:xfrm>
            <a:off x="3948697" y="5204112"/>
            <a:ext cx="468864" cy="307777"/>
          </a:xfrm>
          <a:prstGeom prst="rect">
            <a:avLst/>
          </a:prstGeom>
          <a:noFill/>
        </p:spPr>
        <p:txBody>
          <a:bodyPr wrap="square" rtlCol="0">
            <a:spAutoFit/>
          </a:bodyPr>
          <a:lstStyle/>
          <a:p>
            <a:r>
              <a:rPr lang="en-US" sz="1400" dirty="0">
                <a:solidFill>
                  <a:srgbClr val="0070C0"/>
                </a:solidFill>
              </a:rPr>
              <a:t>1</a:t>
            </a:r>
          </a:p>
        </p:txBody>
      </p:sp>
      <p:sp>
        <p:nvSpPr>
          <p:cNvPr id="101" name="TextBox 100">
            <a:extLst>
              <a:ext uri="{FF2B5EF4-FFF2-40B4-BE49-F238E27FC236}">
                <a16:creationId xmlns:a16="http://schemas.microsoft.com/office/drawing/2014/main" id="{4A2A39CF-5199-4313-92B3-C3E075FEBCD7}"/>
              </a:ext>
            </a:extLst>
          </p:cNvPr>
          <p:cNvSpPr txBox="1"/>
          <p:nvPr/>
        </p:nvSpPr>
        <p:spPr>
          <a:xfrm>
            <a:off x="3962066" y="4738099"/>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02" name="TextBox 101">
            <a:extLst>
              <a:ext uri="{FF2B5EF4-FFF2-40B4-BE49-F238E27FC236}">
                <a16:creationId xmlns:a16="http://schemas.microsoft.com/office/drawing/2014/main" id="{0407523A-45BD-4D3D-B286-CEC1547E8448}"/>
              </a:ext>
            </a:extLst>
          </p:cNvPr>
          <p:cNvSpPr txBox="1"/>
          <p:nvPr/>
        </p:nvSpPr>
        <p:spPr>
          <a:xfrm>
            <a:off x="3988956" y="4348348"/>
            <a:ext cx="552205" cy="307777"/>
          </a:xfrm>
          <a:prstGeom prst="rect">
            <a:avLst/>
          </a:prstGeom>
          <a:noFill/>
        </p:spPr>
        <p:txBody>
          <a:bodyPr wrap="square" rtlCol="0">
            <a:spAutoFit/>
          </a:bodyPr>
          <a:lstStyle/>
          <a:p>
            <a:r>
              <a:rPr lang="en-US" sz="1400" dirty="0">
                <a:solidFill>
                  <a:srgbClr val="0070C0"/>
                </a:solidFill>
              </a:rPr>
              <a:t>2</a:t>
            </a:r>
          </a:p>
        </p:txBody>
      </p:sp>
      <p:sp>
        <p:nvSpPr>
          <p:cNvPr id="103" name="TextBox 102">
            <a:extLst>
              <a:ext uri="{FF2B5EF4-FFF2-40B4-BE49-F238E27FC236}">
                <a16:creationId xmlns:a16="http://schemas.microsoft.com/office/drawing/2014/main" id="{04E76FFB-AAAC-4BBD-AABB-8471E3570FFF}"/>
              </a:ext>
            </a:extLst>
          </p:cNvPr>
          <p:cNvSpPr txBox="1"/>
          <p:nvPr/>
        </p:nvSpPr>
        <p:spPr>
          <a:xfrm>
            <a:off x="920094" y="3122198"/>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104" name="TextBox 103">
            <a:extLst>
              <a:ext uri="{FF2B5EF4-FFF2-40B4-BE49-F238E27FC236}">
                <a16:creationId xmlns:a16="http://schemas.microsoft.com/office/drawing/2014/main" id="{E630E5BA-0C14-4080-BE0F-3119D5DCFDB0}"/>
              </a:ext>
            </a:extLst>
          </p:cNvPr>
          <p:cNvSpPr txBox="1"/>
          <p:nvPr/>
        </p:nvSpPr>
        <p:spPr>
          <a:xfrm>
            <a:off x="882548" y="3523162"/>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105" name="TextBox 104">
            <a:extLst>
              <a:ext uri="{FF2B5EF4-FFF2-40B4-BE49-F238E27FC236}">
                <a16:creationId xmlns:a16="http://schemas.microsoft.com/office/drawing/2014/main" id="{B8A10FE9-6D9C-4F2E-AAED-652A88A64C98}"/>
              </a:ext>
            </a:extLst>
          </p:cNvPr>
          <p:cNvSpPr txBox="1"/>
          <p:nvPr/>
        </p:nvSpPr>
        <p:spPr>
          <a:xfrm>
            <a:off x="3994389" y="310778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06" name="TextBox 105">
            <a:extLst>
              <a:ext uri="{FF2B5EF4-FFF2-40B4-BE49-F238E27FC236}">
                <a16:creationId xmlns:a16="http://schemas.microsoft.com/office/drawing/2014/main" id="{0446B525-06B6-42A6-86C5-40FF203B6ACD}"/>
              </a:ext>
            </a:extLst>
          </p:cNvPr>
          <p:cNvSpPr txBox="1"/>
          <p:nvPr/>
        </p:nvSpPr>
        <p:spPr>
          <a:xfrm>
            <a:off x="889853" y="5204111"/>
            <a:ext cx="1774810" cy="307777"/>
          </a:xfrm>
          <a:prstGeom prst="rect">
            <a:avLst/>
          </a:prstGeom>
          <a:noFill/>
        </p:spPr>
        <p:txBody>
          <a:bodyPr wrap="square" rtlCol="0">
            <a:spAutoFit/>
          </a:bodyPr>
          <a:lstStyle/>
          <a:p>
            <a:r>
              <a:rPr lang="ne-NP" sz="1400" dirty="0">
                <a:solidFill>
                  <a:srgbClr val="0070C0"/>
                </a:solidFill>
              </a:rPr>
              <a:t>सौरभ खड्का </a:t>
            </a:r>
            <a:endParaRPr lang="en-US" sz="1400" dirty="0">
              <a:solidFill>
                <a:srgbClr val="0070C0"/>
              </a:solidFill>
            </a:endParaRPr>
          </a:p>
        </p:txBody>
      </p:sp>
      <p:sp>
        <p:nvSpPr>
          <p:cNvPr id="107" name="TextBox 106">
            <a:extLst>
              <a:ext uri="{FF2B5EF4-FFF2-40B4-BE49-F238E27FC236}">
                <a16:creationId xmlns:a16="http://schemas.microsoft.com/office/drawing/2014/main" id="{7E7627D0-5E9A-40C5-853F-9020F0041E7A}"/>
              </a:ext>
            </a:extLst>
          </p:cNvPr>
          <p:cNvSpPr txBox="1"/>
          <p:nvPr/>
        </p:nvSpPr>
        <p:spPr>
          <a:xfrm>
            <a:off x="892479" y="4751857"/>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108" name="TextBox 107">
            <a:extLst>
              <a:ext uri="{FF2B5EF4-FFF2-40B4-BE49-F238E27FC236}">
                <a16:creationId xmlns:a16="http://schemas.microsoft.com/office/drawing/2014/main" id="{B1AC83F1-EF92-4135-B786-E2DB5ECDE830}"/>
              </a:ext>
            </a:extLst>
          </p:cNvPr>
          <p:cNvSpPr txBox="1"/>
          <p:nvPr/>
        </p:nvSpPr>
        <p:spPr>
          <a:xfrm>
            <a:off x="842434" y="4366654"/>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109" name="TextBox 108">
            <a:extLst>
              <a:ext uri="{FF2B5EF4-FFF2-40B4-BE49-F238E27FC236}">
                <a16:creationId xmlns:a16="http://schemas.microsoft.com/office/drawing/2014/main" id="{9F70DE85-724E-4245-8B28-28BFA72237DB}"/>
              </a:ext>
            </a:extLst>
          </p:cNvPr>
          <p:cNvSpPr txBox="1"/>
          <p:nvPr/>
        </p:nvSpPr>
        <p:spPr>
          <a:xfrm>
            <a:off x="875696" y="3929034"/>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110" name="TextBox 109">
            <a:extLst>
              <a:ext uri="{FF2B5EF4-FFF2-40B4-BE49-F238E27FC236}">
                <a16:creationId xmlns:a16="http://schemas.microsoft.com/office/drawing/2014/main" id="{034DBD20-9619-4F72-A71B-E33C92888AD5}"/>
              </a:ext>
            </a:extLst>
          </p:cNvPr>
          <p:cNvSpPr txBox="1"/>
          <p:nvPr/>
        </p:nvSpPr>
        <p:spPr>
          <a:xfrm>
            <a:off x="4006025" y="3523163"/>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11" name="TextBox 110">
            <a:extLst>
              <a:ext uri="{FF2B5EF4-FFF2-40B4-BE49-F238E27FC236}">
                <a16:creationId xmlns:a16="http://schemas.microsoft.com/office/drawing/2014/main" id="{28FD9693-B5C6-4688-9D02-86D1574949BE}"/>
              </a:ext>
            </a:extLst>
          </p:cNvPr>
          <p:cNvSpPr txBox="1"/>
          <p:nvPr/>
        </p:nvSpPr>
        <p:spPr>
          <a:xfrm>
            <a:off x="3967173" y="3960540"/>
            <a:ext cx="530380"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14" name="TextBox 113">
            <a:extLst>
              <a:ext uri="{FF2B5EF4-FFF2-40B4-BE49-F238E27FC236}">
                <a16:creationId xmlns:a16="http://schemas.microsoft.com/office/drawing/2014/main" id="{791D543F-674E-41F8-9BA6-67886D9E7EFF}"/>
              </a:ext>
            </a:extLst>
          </p:cNvPr>
          <p:cNvSpPr txBox="1"/>
          <p:nvPr/>
        </p:nvSpPr>
        <p:spPr>
          <a:xfrm>
            <a:off x="3292317" y="3049164"/>
            <a:ext cx="1061798" cy="369332"/>
          </a:xfrm>
          <a:prstGeom prst="rect">
            <a:avLst/>
          </a:prstGeom>
          <a:noFill/>
        </p:spPr>
        <p:txBody>
          <a:bodyPr wrap="square" rtlCol="0">
            <a:spAutoFit/>
          </a:bodyPr>
          <a:lstStyle/>
          <a:p>
            <a:r>
              <a:rPr lang="ne-NP" dirty="0">
                <a:solidFill>
                  <a:srgbClr val="0070C0"/>
                </a:solidFill>
              </a:rPr>
              <a:t>1</a:t>
            </a:r>
            <a:endParaRPr lang="en-US" dirty="0">
              <a:solidFill>
                <a:srgbClr val="0070C0"/>
              </a:solidFill>
            </a:endParaRPr>
          </a:p>
        </p:txBody>
      </p:sp>
      <p:sp>
        <p:nvSpPr>
          <p:cNvPr id="115" name="TextBox 114">
            <a:extLst>
              <a:ext uri="{FF2B5EF4-FFF2-40B4-BE49-F238E27FC236}">
                <a16:creationId xmlns:a16="http://schemas.microsoft.com/office/drawing/2014/main" id="{363938B0-6219-4B42-B9C5-100F16425E3E}"/>
              </a:ext>
            </a:extLst>
          </p:cNvPr>
          <p:cNvSpPr txBox="1"/>
          <p:nvPr/>
        </p:nvSpPr>
        <p:spPr>
          <a:xfrm>
            <a:off x="3315248" y="3470534"/>
            <a:ext cx="401448" cy="369332"/>
          </a:xfrm>
          <a:prstGeom prst="rect">
            <a:avLst/>
          </a:prstGeom>
          <a:noFill/>
        </p:spPr>
        <p:txBody>
          <a:bodyPr wrap="square" rtlCol="0">
            <a:spAutoFit/>
          </a:bodyPr>
          <a:lstStyle/>
          <a:p>
            <a:r>
              <a:rPr lang="ne-NP" dirty="0">
                <a:solidFill>
                  <a:srgbClr val="0070C0"/>
                </a:solidFill>
              </a:rPr>
              <a:t>2</a:t>
            </a:r>
            <a:endParaRPr lang="en-US" dirty="0">
              <a:solidFill>
                <a:srgbClr val="0070C0"/>
              </a:solidFill>
            </a:endParaRPr>
          </a:p>
        </p:txBody>
      </p:sp>
      <p:sp>
        <p:nvSpPr>
          <p:cNvPr id="116" name="TextBox 115">
            <a:extLst>
              <a:ext uri="{FF2B5EF4-FFF2-40B4-BE49-F238E27FC236}">
                <a16:creationId xmlns:a16="http://schemas.microsoft.com/office/drawing/2014/main" id="{19CAA84B-FFAA-47D5-9C7B-4E34D9C6A64E}"/>
              </a:ext>
            </a:extLst>
          </p:cNvPr>
          <p:cNvSpPr txBox="1"/>
          <p:nvPr/>
        </p:nvSpPr>
        <p:spPr>
          <a:xfrm>
            <a:off x="3308977" y="4323002"/>
            <a:ext cx="348739"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17" name="TextBox 116">
            <a:extLst>
              <a:ext uri="{FF2B5EF4-FFF2-40B4-BE49-F238E27FC236}">
                <a16:creationId xmlns:a16="http://schemas.microsoft.com/office/drawing/2014/main" id="{B5FC6599-C7B3-4968-B591-0EF320531484}"/>
              </a:ext>
            </a:extLst>
          </p:cNvPr>
          <p:cNvSpPr txBox="1"/>
          <p:nvPr/>
        </p:nvSpPr>
        <p:spPr>
          <a:xfrm>
            <a:off x="3300700" y="4692334"/>
            <a:ext cx="373017"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118" name="TextBox 117">
            <a:extLst>
              <a:ext uri="{FF2B5EF4-FFF2-40B4-BE49-F238E27FC236}">
                <a16:creationId xmlns:a16="http://schemas.microsoft.com/office/drawing/2014/main" id="{8FF4B5C0-CFD5-4018-9655-78A27F0ABCDD}"/>
              </a:ext>
            </a:extLst>
          </p:cNvPr>
          <p:cNvSpPr txBox="1"/>
          <p:nvPr/>
        </p:nvSpPr>
        <p:spPr>
          <a:xfrm>
            <a:off x="3285550" y="5090808"/>
            <a:ext cx="430436"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119" name="TextBox 118">
            <a:extLst>
              <a:ext uri="{FF2B5EF4-FFF2-40B4-BE49-F238E27FC236}">
                <a16:creationId xmlns:a16="http://schemas.microsoft.com/office/drawing/2014/main" id="{7410B798-0EDF-49F4-B668-5268A665F065}"/>
              </a:ext>
            </a:extLst>
          </p:cNvPr>
          <p:cNvSpPr txBox="1"/>
          <p:nvPr/>
        </p:nvSpPr>
        <p:spPr>
          <a:xfrm>
            <a:off x="3275003" y="3898257"/>
            <a:ext cx="31444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20" name="TextBox 119">
            <a:extLst>
              <a:ext uri="{FF2B5EF4-FFF2-40B4-BE49-F238E27FC236}">
                <a16:creationId xmlns:a16="http://schemas.microsoft.com/office/drawing/2014/main" id="{3E30B25C-502E-42C0-A2D2-E0C10B843F46}"/>
              </a:ext>
            </a:extLst>
          </p:cNvPr>
          <p:cNvSpPr txBox="1"/>
          <p:nvPr/>
        </p:nvSpPr>
        <p:spPr>
          <a:xfrm>
            <a:off x="4788824" y="4983560"/>
            <a:ext cx="1542588" cy="584775"/>
          </a:xfrm>
          <a:prstGeom prst="rect">
            <a:avLst/>
          </a:prstGeom>
          <a:noFill/>
        </p:spPr>
        <p:txBody>
          <a:bodyPr wrap="square" rtlCol="0">
            <a:spAutoFit/>
          </a:bodyPr>
          <a:lstStyle/>
          <a:p>
            <a:r>
              <a:rPr lang="en-US" sz="1600" dirty="0">
                <a:solidFill>
                  <a:srgbClr val="0070C0"/>
                </a:solidFill>
              </a:rPr>
              <a:t>    2077/06</a:t>
            </a:r>
          </a:p>
          <a:p>
            <a:r>
              <a:rPr lang="en-US" sz="1600" dirty="0">
                <a:solidFill>
                  <a:srgbClr val="0070C0"/>
                </a:solidFill>
              </a:rPr>
              <a:t>00</a:t>
            </a:r>
            <a:r>
              <a:rPr lang="ne-NP" sz="1600" dirty="0">
                <a:solidFill>
                  <a:srgbClr val="0070C0"/>
                </a:solidFill>
              </a:rPr>
              <a:t> </a:t>
            </a:r>
            <a:endParaRPr lang="en-US" sz="1600" dirty="0">
              <a:solidFill>
                <a:srgbClr val="0070C0"/>
              </a:solidFill>
            </a:endParaRPr>
          </a:p>
        </p:txBody>
      </p:sp>
      <p:sp>
        <p:nvSpPr>
          <p:cNvPr id="121" name="TextBox 120">
            <a:extLst>
              <a:ext uri="{FF2B5EF4-FFF2-40B4-BE49-F238E27FC236}">
                <a16:creationId xmlns:a16="http://schemas.microsoft.com/office/drawing/2014/main" id="{8496D9DB-8476-4425-AEDE-32236B204586}"/>
              </a:ext>
            </a:extLst>
          </p:cNvPr>
          <p:cNvSpPr txBox="1"/>
          <p:nvPr/>
        </p:nvSpPr>
        <p:spPr>
          <a:xfrm>
            <a:off x="4508872" y="2802786"/>
            <a:ext cx="1412616"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122" name="TextBox 121">
            <a:extLst>
              <a:ext uri="{FF2B5EF4-FFF2-40B4-BE49-F238E27FC236}">
                <a16:creationId xmlns:a16="http://schemas.microsoft.com/office/drawing/2014/main" id="{0CA37B89-F0E4-4E23-9649-79E3F2BAC258}"/>
              </a:ext>
            </a:extLst>
          </p:cNvPr>
          <p:cNvSpPr txBox="1"/>
          <p:nvPr/>
        </p:nvSpPr>
        <p:spPr>
          <a:xfrm>
            <a:off x="4535617" y="3265467"/>
            <a:ext cx="1473209" cy="584775"/>
          </a:xfrm>
          <a:prstGeom prst="rect">
            <a:avLst/>
          </a:prstGeom>
          <a:noFill/>
        </p:spPr>
        <p:txBody>
          <a:bodyPr wrap="square" rtlCol="0">
            <a:spAutoFit/>
          </a:bodyPr>
          <a:lstStyle/>
          <a:p>
            <a:r>
              <a:rPr lang="en-US" sz="1600" dirty="0">
                <a:solidFill>
                  <a:srgbClr val="0070C0"/>
                </a:solidFill>
              </a:rPr>
              <a:t>         2038/09</a:t>
            </a:r>
          </a:p>
          <a:p>
            <a:r>
              <a:rPr lang="en-US" sz="1600" dirty="0">
                <a:solidFill>
                  <a:srgbClr val="0070C0"/>
                </a:solidFill>
              </a:rPr>
              <a:t>    39</a:t>
            </a:r>
          </a:p>
        </p:txBody>
      </p:sp>
      <p:sp>
        <p:nvSpPr>
          <p:cNvPr id="124" name="TextBox 123">
            <a:extLst>
              <a:ext uri="{FF2B5EF4-FFF2-40B4-BE49-F238E27FC236}">
                <a16:creationId xmlns:a16="http://schemas.microsoft.com/office/drawing/2014/main" id="{526C41D8-ED02-401D-A877-44A61DB5227C}"/>
              </a:ext>
            </a:extLst>
          </p:cNvPr>
          <p:cNvSpPr txBox="1"/>
          <p:nvPr/>
        </p:nvSpPr>
        <p:spPr>
          <a:xfrm>
            <a:off x="4655622" y="4562747"/>
            <a:ext cx="1335719" cy="584775"/>
          </a:xfrm>
          <a:prstGeom prst="rect">
            <a:avLst/>
          </a:prstGeom>
          <a:noFill/>
        </p:spPr>
        <p:txBody>
          <a:bodyPr wrap="square" rtlCol="0">
            <a:spAutoFit/>
          </a:bodyPr>
          <a:lstStyle/>
          <a:p>
            <a:r>
              <a:rPr lang="en-US" sz="1600" dirty="0">
                <a:solidFill>
                  <a:srgbClr val="0070C0"/>
                </a:solidFill>
              </a:rPr>
              <a:t>       2072/10</a:t>
            </a:r>
          </a:p>
          <a:p>
            <a:r>
              <a:rPr lang="en-US" sz="1600" dirty="0">
                <a:solidFill>
                  <a:srgbClr val="0070C0"/>
                </a:solidFill>
              </a:rPr>
              <a:t>   5</a:t>
            </a:r>
            <a:r>
              <a:rPr lang="ne-NP" sz="1600" dirty="0">
                <a:solidFill>
                  <a:srgbClr val="0070C0"/>
                </a:solidFill>
              </a:rPr>
              <a:t> </a:t>
            </a:r>
            <a:endParaRPr lang="en-US" sz="1600" dirty="0">
              <a:solidFill>
                <a:srgbClr val="0070C0"/>
              </a:solidFill>
            </a:endParaRPr>
          </a:p>
        </p:txBody>
      </p:sp>
      <p:sp>
        <p:nvSpPr>
          <p:cNvPr id="125" name="TextBox 124">
            <a:extLst>
              <a:ext uri="{FF2B5EF4-FFF2-40B4-BE49-F238E27FC236}">
                <a16:creationId xmlns:a16="http://schemas.microsoft.com/office/drawing/2014/main" id="{E9BE0B17-8B79-4E4D-88CE-16F03DD649AB}"/>
              </a:ext>
            </a:extLst>
          </p:cNvPr>
          <p:cNvSpPr txBox="1"/>
          <p:nvPr/>
        </p:nvSpPr>
        <p:spPr>
          <a:xfrm>
            <a:off x="4683384" y="3673352"/>
            <a:ext cx="1254761"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123" name="TextBox 122">
            <a:extLst>
              <a:ext uri="{FF2B5EF4-FFF2-40B4-BE49-F238E27FC236}">
                <a16:creationId xmlns:a16="http://schemas.microsoft.com/office/drawing/2014/main" id="{79389467-3416-49FF-89F4-34C7CF610CAD}"/>
              </a:ext>
            </a:extLst>
          </p:cNvPr>
          <p:cNvSpPr txBox="1"/>
          <p:nvPr/>
        </p:nvSpPr>
        <p:spPr>
          <a:xfrm>
            <a:off x="4616984" y="4146958"/>
            <a:ext cx="1421025" cy="584775"/>
          </a:xfrm>
          <a:prstGeom prst="rect">
            <a:avLst/>
          </a:prstGeom>
          <a:noFill/>
        </p:spPr>
        <p:txBody>
          <a:bodyPr wrap="square" rtlCol="0">
            <a:spAutoFit/>
          </a:bodyPr>
          <a:lstStyle/>
          <a:p>
            <a:r>
              <a:rPr lang="en-US" sz="1600" dirty="0">
                <a:solidFill>
                  <a:srgbClr val="0070C0"/>
                </a:solidFill>
              </a:rPr>
              <a:t>        2054/08</a:t>
            </a:r>
          </a:p>
          <a:p>
            <a:r>
              <a:rPr lang="en-US" sz="1600" dirty="0">
                <a:solidFill>
                  <a:srgbClr val="0070C0"/>
                </a:solidFill>
              </a:rPr>
              <a:t>   23</a:t>
            </a:r>
          </a:p>
        </p:txBody>
      </p: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a:off x="6412132" y="4065405"/>
            <a:ext cx="743450" cy="274460"/>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7" name="Right Brace 126">
            <a:extLst>
              <a:ext uri="{FF2B5EF4-FFF2-40B4-BE49-F238E27FC236}">
                <a16:creationId xmlns:a16="http://schemas.microsoft.com/office/drawing/2014/main" id="{724D3B68-6CD1-437D-81A3-D937D9893606}"/>
              </a:ext>
            </a:extLst>
          </p:cNvPr>
          <p:cNvSpPr/>
          <p:nvPr/>
        </p:nvSpPr>
        <p:spPr>
          <a:xfrm>
            <a:off x="5755791" y="2846425"/>
            <a:ext cx="743450" cy="218101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4330B0F7-A2DF-4DAA-8097-9EA5E171E6B8}"/>
              </a:ext>
            </a:extLst>
          </p:cNvPr>
          <p:cNvCxnSpPr>
            <a:cxnSpLocks/>
          </p:cNvCxnSpPr>
          <p:nvPr/>
        </p:nvCxnSpPr>
        <p:spPr>
          <a:xfrm>
            <a:off x="5313290" y="5357999"/>
            <a:ext cx="1704278" cy="218097"/>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124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B7D13B8-A8F0-443A-9EAC-5CCCB70DC82F}"/>
              </a:ext>
            </a:extLst>
          </p:cNvPr>
          <p:cNvPicPr>
            <a:picLocks noChangeAspect="1"/>
          </p:cNvPicPr>
          <p:nvPr/>
        </p:nvPicPr>
        <p:blipFill>
          <a:blip r:embed="rId2"/>
          <a:stretch>
            <a:fillRect/>
          </a:stretch>
        </p:blipFill>
        <p:spPr>
          <a:xfrm>
            <a:off x="8147406" y="996340"/>
            <a:ext cx="3683467" cy="1227088"/>
          </a:xfrm>
          <a:prstGeom prst="rect">
            <a:avLst/>
          </a:prstGeom>
        </p:spPr>
      </p:pic>
      <p:pic>
        <p:nvPicPr>
          <p:cNvPr id="5" name="Picture 4">
            <a:extLst>
              <a:ext uri="{FF2B5EF4-FFF2-40B4-BE49-F238E27FC236}">
                <a16:creationId xmlns:a16="http://schemas.microsoft.com/office/drawing/2014/main" id="{730D3CBA-967A-4633-96A8-A32DD7CC09E7}"/>
              </a:ext>
            </a:extLst>
          </p:cNvPr>
          <p:cNvPicPr>
            <a:picLocks noChangeAspect="1"/>
          </p:cNvPicPr>
          <p:nvPr/>
        </p:nvPicPr>
        <p:blipFill>
          <a:blip r:embed="rId3"/>
          <a:stretch>
            <a:fillRect/>
          </a:stretch>
        </p:blipFill>
        <p:spPr>
          <a:xfrm>
            <a:off x="8196113" y="2129017"/>
            <a:ext cx="3683467" cy="4420039"/>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32198" y="77595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आन्तरिक</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बसाइँसराई</a:t>
            </a:r>
          </a:p>
        </p:txBody>
      </p:sp>
      <p:sp>
        <p:nvSpPr>
          <p:cNvPr id="10" name="Text Placeholder 2"/>
          <p:cNvSpPr>
            <a:spLocks noGrp="1"/>
          </p:cNvSpPr>
          <p:nvPr>
            <p:ph type="body" sz="quarter" idx="4294967295"/>
          </p:nvPr>
        </p:nvSpPr>
        <p:spPr>
          <a:xfrm>
            <a:off x="101381" y="1156541"/>
            <a:ext cx="7922761" cy="4261111"/>
          </a:xfrm>
          <a:prstGeom prst="rect">
            <a:avLst/>
          </a:prstGeom>
        </p:spPr>
        <p:txBody>
          <a:bodyPr/>
          <a:lstStyle/>
          <a:p>
            <a:pPr>
              <a:lnSpc>
                <a:spcPct val="150000"/>
              </a:lnSpc>
            </a:pPr>
            <a:r>
              <a:rPr lang="ne-NP" sz="2400" dirty="0">
                <a:solidFill>
                  <a:srgbClr val="0000FF"/>
                </a:solidFill>
                <a:cs typeface="Kalimati" panose="00000400000000000000" pitchFamily="2"/>
              </a:rPr>
              <a:t>जन्मस्थान अर्को जिल्ला भनिएको </a:t>
            </a:r>
            <a:r>
              <a:rPr lang="ne-NP" sz="2400">
                <a:solidFill>
                  <a:srgbClr val="0000FF"/>
                </a:solidFill>
                <a:cs typeface="Kalimati" panose="00000400000000000000" pitchFamily="2"/>
              </a:rPr>
              <a:t>छ भने </a:t>
            </a:r>
            <a:r>
              <a:rPr lang="ne-NP" sz="2400" dirty="0">
                <a:solidFill>
                  <a:srgbClr val="0000FF"/>
                </a:solidFill>
                <a:cs typeface="Kalimati" panose="00000400000000000000" pitchFamily="2"/>
              </a:rPr>
              <a:t>जन्मेको जिल्लाको कोडमा विदेशको कोड आउनु हुँदैन।</a:t>
            </a:r>
            <a:endParaRPr lang="en-US" sz="2400" dirty="0">
              <a:solidFill>
                <a:srgbClr val="0000FF"/>
              </a:solidFill>
              <a:cs typeface="Kalimati" panose="00000400000000000000" pitchFamily="2"/>
            </a:endParaRPr>
          </a:p>
          <a:p>
            <a:pPr>
              <a:lnSpc>
                <a:spcPct val="150000"/>
              </a:lnSpc>
            </a:pPr>
            <a:r>
              <a:rPr lang="ne-NP" sz="2400" dirty="0">
                <a:cs typeface="Kalimati" panose="00000400000000000000" pitchFamily="2"/>
              </a:rPr>
              <a:t>जन्मस्थान विदेश भनिएको छ भने जन्मेको देशको कोड आउनु </a:t>
            </a:r>
            <a:r>
              <a:rPr lang="ne-NP" sz="2400">
                <a:cs typeface="Kalimati" panose="00000400000000000000" pitchFamily="2"/>
              </a:rPr>
              <a:t>पर्दछ।</a:t>
            </a:r>
            <a:endParaRPr lang="en-US" sz="2400" dirty="0">
              <a:cs typeface="Kalimati" panose="00000400000000000000" pitchFamily="2"/>
            </a:endParaRPr>
          </a:p>
        </p:txBody>
      </p:sp>
      <p:sp>
        <p:nvSpPr>
          <p:cNvPr id="7" name="Slide Number Placeholder 19"/>
          <p:cNvSpPr txBox="1">
            <a:spLocks/>
          </p:cNvSpPr>
          <p:nvPr/>
        </p:nvSpPr>
        <p:spPr>
          <a:xfrm>
            <a:off x="11612880" y="6447019"/>
            <a:ext cx="533400" cy="32970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21</a:t>
            </a:fld>
            <a:endParaRPr lang="en-US" dirty="0">
              <a:latin typeface="Fontasy Himali" panose="04020500000000000000" pitchFamily="82" charset="0"/>
            </a:endParaRPr>
          </a:p>
        </p:txBody>
      </p:sp>
      <p:sp>
        <p:nvSpPr>
          <p:cNvPr id="12" name="TextBox 11">
            <a:extLst>
              <a:ext uri="{FF2B5EF4-FFF2-40B4-BE49-F238E27FC236}">
                <a16:creationId xmlns:a16="http://schemas.microsoft.com/office/drawing/2014/main" id="{AE7B96C6-13DD-4963-9470-98426F63C7F0}"/>
              </a:ext>
            </a:extLst>
          </p:cNvPr>
          <p:cNvSpPr txBox="1"/>
          <p:nvPr/>
        </p:nvSpPr>
        <p:spPr>
          <a:xfrm>
            <a:off x="8460033" y="1505943"/>
            <a:ext cx="1258443" cy="338554"/>
          </a:xfrm>
          <a:prstGeom prst="rect">
            <a:avLst/>
          </a:prstGeom>
          <a:noFill/>
        </p:spPr>
        <p:txBody>
          <a:bodyPr wrap="square" rtlCol="0">
            <a:spAutoFit/>
          </a:bodyPr>
          <a:lstStyle/>
          <a:p>
            <a:r>
              <a:rPr lang="ne-NP" sz="1600" dirty="0">
                <a:solidFill>
                  <a:srgbClr val="0070C0"/>
                </a:solidFill>
              </a:rPr>
              <a:t>गण्डकी    </a:t>
            </a:r>
            <a:endParaRPr lang="en-US" sz="1600" dirty="0">
              <a:solidFill>
                <a:srgbClr val="0070C0"/>
              </a:solidFill>
            </a:endParaRPr>
          </a:p>
        </p:txBody>
      </p:sp>
      <p:sp>
        <p:nvSpPr>
          <p:cNvPr id="13" name="TextBox 12">
            <a:extLst>
              <a:ext uri="{FF2B5EF4-FFF2-40B4-BE49-F238E27FC236}">
                <a16:creationId xmlns:a16="http://schemas.microsoft.com/office/drawing/2014/main" id="{77CB0323-48F7-475D-9528-7EAE66DD69A1}"/>
              </a:ext>
            </a:extLst>
          </p:cNvPr>
          <p:cNvSpPr txBox="1"/>
          <p:nvPr/>
        </p:nvSpPr>
        <p:spPr>
          <a:xfrm>
            <a:off x="10263131" y="1505943"/>
            <a:ext cx="1258443" cy="338554"/>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4" name="TextBox 13">
            <a:extLst>
              <a:ext uri="{FF2B5EF4-FFF2-40B4-BE49-F238E27FC236}">
                <a16:creationId xmlns:a16="http://schemas.microsoft.com/office/drawing/2014/main" id="{33159664-99B6-43CA-8F20-DD906EA233E5}"/>
              </a:ext>
            </a:extLst>
          </p:cNvPr>
          <p:cNvSpPr txBox="1"/>
          <p:nvPr/>
        </p:nvSpPr>
        <p:spPr>
          <a:xfrm>
            <a:off x="8871292" y="6068299"/>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7" name="TextBox 16">
            <a:extLst>
              <a:ext uri="{FF2B5EF4-FFF2-40B4-BE49-F238E27FC236}">
                <a16:creationId xmlns:a16="http://schemas.microsoft.com/office/drawing/2014/main" id="{83D992FF-1773-4451-B666-D1782D702137}"/>
              </a:ext>
            </a:extLst>
          </p:cNvPr>
          <p:cNvSpPr txBox="1"/>
          <p:nvPr/>
        </p:nvSpPr>
        <p:spPr>
          <a:xfrm>
            <a:off x="10361458" y="1795595"/>
            <a:ext cx="935301"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r>
              <a:rPr lang="en-US" dirty="0">
                <a:solidFill>
                  <a:srgbClr val="0070C0"/>
                </a:solidFill>
              </a:rPr>
              <a:t> 4</a:t>
            </a:r>
          </a:p>
        </p:txBody>
      </p:sp>
      <p:sp>
        <p:nvSpPr>
          <p:cNvPr id="18" name="TextBox 17">
            <a:extLst>
              <a:ext uri="{FF2B5EF4-FFF2-40B4-BE49-F238E27FC236}">
                <a16:creationId xmlns:a16="http://schemas.microsoft.com/office/drawing/2014/main" id="{19BF8BB0-29FE-4A60-A75C-38486E06387D}"/>
              </a:ext>
            </a:extLst>
          </p:cNvPr>
          <p:cNvSpPr txBox="1"/>
          <p:nvPr/>
        </p:nvSpPr>
        <p:spPr>
          <a:xfrm>
            <a:off x="8637016" y="1759685"/>
            <a:ext cx="935301" cy="369332"/>
          </a:xfrm>
          <a:prstGeom prst="rect">
            <a:avLst/>
          </a:prstGeom>
          <a:noFill/>
        </p:spPr>
        <p:txBody>
          <a:bodyPr wrap="square" rtlCol="0">
            <a:spAutoFit/>
          </a:bodyPr>
          <a:lstStyle/>
          <a:p>
            <a:r>
              <a:rPr lang="en-US" dirty="0">
                <a:solidFill>
                  <a:srgbClr val="0070C0"/>
                </a:solidFill>
              </a:rPr>
              <a:t>4</a:t>
            </a:r>
          </a:p>
        </p:txBody>
      </p:sp>
      <p:sp>
        <p:nvSpPr>
          <p:cNvPr id="19" name="TextBox 18">
            <a:extLst>
              <a:ext uri="{FF2B5EF4-FFF2-40B4-BE49-F238E27FC236}">
                <a16:creationId xmlns:a16="http://schemas.microsoft.com/office/drawing/2014/main" id="{3FBEB1B8-CE3C-43C3-80B2-0349195BEB5F}"/>
              </a:ext>
            </a:extLst>
          </p:cNvPr>
          <p:cNvSpPr txBox="1"/>
          <p:nvPr/>
        </p:nvSpPr>
        <p:spPr>
          <a:xfrm>
            <a:off x="9963987" y="6012027"/>
            <a:ext cx="1248364" cy="369332"/>
          </a:xfrm>
          <a:prstGeom prst="rect">
            <a:avLst/>
          </a:prstGeom>
          <a:noFill/>
        </p:spPr>
        <p:txBody>
          <a:bodyPr wrap="square" rtlCol="0">
            <a:spAutoFit/>
          </a:bodyPr>
          <a:lstStyle/>
          <a:p>
            <a:r>
              <a:rPr lang="ne-NP" dirty="0">
                <a:solidFill>
                  <a:srgbClr val="0070C0"/>
                </a:solidFill>
                <a:cs typeface="Kalimati" panose="00000400000000000000" pitchFamily="2"/>
              </a:rPr>
              <a:t>स्याङ्गजा </a:t>
            </a:r>
            <a:endParaRPr lang="en-US" dirty="0">
              <a:solidFill>
                <a:srgbClr val="0070C0"/>
              </a:solidFill>
              <a:cs typeface="Kalimati" panose="00000400000000000000" pitchFamily="2"/>
            </a:endParaRPr>
          </a:p>
        </p:txBody>
      </p:sp>
      <p:sp>
        <p:nvSpPr>
          <p:cNvPr id="20" name="TextBox 19">
            <a:extLst>
              <a:ext uri="{FF2B5EF4-FFF2-40B4-BE49-F238E27FC236}">
                <a16:creationId xmlns:a16="http://schemas.microsoft.com/office/drawing/2014/main" id="{1AF78BCE-60BE-4410-A0EC-4B3042753834}"/>
              </a:ext>
            </a:extLst>
          </p:cNvPr>
          <p:cNvSpPr txBox="1"/>
          <p:nvPr/>
        </p:nvSpPr>
        <p:spPr>
          <a:xfrm>
            <a:off x="11294429" y="6077689"/>
            <a:ext cx="556135" cy="369332"/>
          </a:xfrm>
          <a:prstGeom prst="rect">
            <a:avLst/>
          </a:prstGeom>
          <a:noFill/>
        </p:spPr>
        <p:txBody>
          <a:bodyPr wrap="square" rtlCol="0">
            <a:spAutoFit/>
          </a:bodyPr>
          <a:lstStyle/>
          <a:p>
            <a:r>
              <a:rPr lang="ne-NP" dirty="0">
                <a:solidFill>
                  <a:srgbClr val="0070C0"/>
                </a:solidFill>
              </a:rPr>
              <a:t>44 </a:t>
            </a:r>
            <a:endParaRPr lang="en-US" dirty="0">
              <a:solidFill>
                <a:srgbClr val="0070C0"/>
              </a:solidFill>
            </a:endParaRPr>
          </a:p>
        </p:txBody>
      </p:sp>
      <p:cxnSp>
        <p:nvCxnSpPr>
          <p:cNvPr id="21" name="Straight Arrow Connector 20">
            <a:extLst>
              <a:ext uri="{FF2B5EF4-FFF2-40B4-BE49-F238E27FC236}">
                <a16:creationId xmlns:a16="http://schemas.microsoft.com/office/drawing/2014/main" id="{D930892C-E120-479D-AA01-2861B2A055C9}"/>
              </a:ext>
            </a:extLst>
          </p:cNvPr>
          <p:cNvCxnSpPr>
            <a:cxnSpLocks/>
          </p:cNvCxnSpPr>
          <p:nvPr/>
        </p:nvCxnSpPr>
        <p:spPr>
          <a:xfrm flipV="1">
            <a:off x="9173835" y="2149687"/>
            <a:ext cx="1501227" cy="399289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1151AA90-7DC6-4315-B28A-2C3887565345}"/>
              </a:ext>
            </a:extLst>
          </p:cNvPr>
          <p:cNvSpPr/>
          <p:nvPr/>
        </p:nvSpPr>
        <p:spPr>
          <a:xfrm>
            <a:off x="8808036" y="607834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816FC2EB-6345-4E91-AB96-C3CCDF5017A8}"/>
              </a:ext>
            </a:extLst>
          </p:cNvPr>
          <p:cNvCxnSpPr>
            <a:cxnSpLocks/>
          </p:cNvCxnSpPr>
          <p:nvPr/>
        </p:nvCxnSpPr>
        <p:spPr>
          <a:xfrm flipH="1" flipV="1">
            <a:off x="10734054" y="2259338"/>
            <a:ext cx="560376" cy="3864529"/>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E46741E-E237-400F-BB9A-D35282772FD8}"/>
              </a:ext>
            </a:extLst>
          </p:cNvPr>
          <p:cNvSpPr txBox="1"/>
          <p:nvPr/>
        </p:nvSpPr>
        <p:spPr>
          <a:xfrm>
            <a:off x="9917321" y="4508778"/>
            <a:ext cx="2095282" cy="400110"/>
          </a:xfrm>
          <a:prstGeom prst="rect">
            <a:avLst/>
          </a:prstGeom>
          <a:noFill/>
        </p:spPr>
        <p:txBody>
          <a:bodyPr wrap="square" rtlCol="0">
            <a:spAutoFit/>
          </a:bodyPr>
          <a:lstStyle/>
          <a:p>
            <a:r>
              <a:rPr lang="ne-NP" sz="2000" b="1" dirty="0">
                <a:solidFill>
                  <a:srgbClr val="FF0000"/>
                </a:solidFill>
                <a:cs typeface="Kalimati" panose="00000400000000000000" pitchFamily="2"/>
              </a:rPr>
              <a:t>यो सहि छ त ? </a:t>
            </a:r>
            <a:endParaRPr lang="en-US" sz="2000" b="1" dirty="0">
              <a:solidFill>
                <a:srgbClr val="FF0000"/>
              </a:solidFill>
              <a:cs typeface="Kalimati" panose="00000400000000000000" pitchFamily="2"/>
            </a:endParaRPr>
          </a:p>
        </p:txBody>
      </p:sp>
      <p:sp>
        <p:nvSpPr>
          <p:cNvPr id="31" name="TextBox 30">
            <a:extLst>
              <a:ext uri="{FF2B5EF4-FFF2-40B4-BE49-F238E27FC236}">
                <a16:creationId xmlns:a16="http://schemas.microsoft.com/office/drawing/2014/main" id="{C9098EE6-0EBF-462A-A860-4B012E2D97F0}"/>
              </a:ext>
            </a:extLst>
          </p:cNvPr>
          <p:cNvSpPr txBox="1"/>
          <p:nvPr/>
        </p:nvSpPr>
        <p:spPr>
          <a:xfrm>
            <a:off x="11412589" y="6027323"/>
            <a:ext cx="556135"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32" name="Oval 31">
            <a:extLst>
              <a:ext uri="{FF2B5EF4-FFF2-40B4-BE49-F238E27FC236}">
                <a16:creationId xmlns:a16="http://schemas.microsoft.com/office/drawing/2014/main" id="{D992DE8C-EDD2-422A-B14E-3EE8977EF9EE}"/>
              </a:ext>
            </a:extLst>
          </p:cNvPr>
          <p:cNvSpPr/>
          <p:nvPr/>
        </p:nvSpPr>
        <p:spPr>
          <a:xfrm>
            <a:off x="9990606" y="4339036"/>
            <a:ext cx="1797448" cy="637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D9F065E-4A2E-473D-8CB4-56722AC10737}"/>
              </a:ext>
            </a:extLst>
          </p:cNvPr>
          <p:cNvSpPr/>
          <p:nvPr/>
        </p:nvSpPr>
        <p:spPr>
          <a:xfrm>
            <a:off x="11205285" y="6077687"/>
            <a:ext cx="582769" cy="30892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7376152-549D-4CA4-8A5C-44B2F0D9A4D5}"/>
              </a:ext>
            </a:extLst>
          </p:cNvPr>
          <p:cNvSpPr/>
          <p:nvPr/>
        </p:nvSpPr>
        <p:spPr>
          <a:xfrm>
            <a:off x="10367692" y="1836004"/>
            <a:ext cx="615558" cy="350315"/>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peech Bubble: Rectangle with Corners Rounded 35">
            <a:extLst>
              <a:ext uri="{FF2B5EF4-FFF2-40B4-BE49-F238E27FC236}">
                <a16:creationId xmlns:a16="http://schemas.microsoft.com/office/drawing/2014/main" id="{2E4B7E7B-141A-4453-87FA-FF63D4EB1B53}"/>
              </a:ext>
            </a:extLst>
          </p:cNvPr>
          <p:cNvSpPr/>
          <p:nvPr/>
        </p:nvSpPr>
        <p:spPr>
          <a:xfrm>
            <a:off x="304146" y="3688889"/>
            <a:ext cx="7656715" cy="1230519"/>
          </a:xfrm>
          <a:prstGeom prst="wedgeRoundRectCallout">
            <a:avLst>
              <a:gd name="adj1" fmla="val 91476"/>
              <a:gd name="adj2" fmla="val 14421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anose="00000400000000000000" pitchFamily="2"/>
              </a:rPr>
              <a:t>जन्मस्थान अर्को जिल्ला भनिएको छ तर जन्मेको जिल्लाको कोड र गणना भएको जिल्लाको कोड एउटै आउनु हुँदैन।</a:t>
            </a:r>
            <a:endParaRPr lang="en-US" sz="2400" dirty="0">
              <a:cs typeface="Kalimati" panose="00000400000000000000" pitchFamily="2"/>
            </a:endParaRPr>
          </a:p>
        </p:txBody>
      </p:sp>
      <p:cxnSp>
        <p:nvCxnSpPr>
          <p:cNvPr id="24" name="Straight Connector 23">
            <a:extLst>
              <a:ext uri="{FF2B5EF4-FFF2-40B4-BE49-F238E27FC236}">
                <a16:creationId xmlns:a16="http://schemas.microsoft.com/office/drawing/2014/main" id="{AFFFB118-570D-4A10-BB7D-5CB2DAB2F33C}"/>
              </a:ext>
            </a:extLst>
          </p:cNvPr>
          <p:cNvCxnSpPr>
            <a:cxnSpLocks/>
          </p:cNvCxnSpPr>
          <p:nvPr/>
        </p:nvCxnSpPr>
        <p:spPr>
          <a:xfrm>
            <a:off x="11612880" y="6025431"/>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471788-C99F-47A8-AC41-77309196640D}"/>
              </a:ext>
            </a:extLst>
          </p:cNvPr>
          <p:cNvCxnSpPr>
            <a:cxnSpLocks/>
          </p:cNvCxnSpPr>
          <p:nvPr/>
        </p:nvCxnSpPr>
        <p:spPr>
          <a:xfrm flipH="1">
            <a:off x="11612880" y="5989311"/>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753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209929-F73A-453C-A38F-91E0574DF599}"/>
              </a:ext>
            </a:extLst>
          </p:cNvPr>
          <p:cNvPicPr>
            <a:picLocks noChangeAspect="1"/>
          </p:cNvPicPr>
          <p:nvPr/>
        </p:nvPicPr>
        <p:blipFill rotWithShape="1">
          <a:blip r:embed="rId2"/>
          <a:srcRect t="43642"/>
          <a:stretch/>
        </p:blipFill>
        <p:spPr>
          <a:xfrm>
            <a:off x="6770553" y="2823085"/>
            <a:ext cx="3914872" cy="3764669"/>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30987" y="1897626"/>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600208" y="661384"/>
            <a:ext cx="4255561" cy="483770"/>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प्रजननको सम्बन्ध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44837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6" name="TextBox 35">
            <a:extLst>
              <a:ext uri="{FF2B5EF4-FFF2-40B4-BE49-F238E27FC236}">
                <a16:creationId xmlns:a16="http://schemas.microsoft.com/office/drawing/2014/main" id="{5EE54B21-C703-481B-B5AE-79714D35983A}"/>
              </a:ext>
            </a:extLst>
          </p:cNvPr>
          <p:cNvSpPr txBox="1"/>
          <p:nvPr/>
        </p:nvSpPr>
        <p:spPr>
          <a:xfrm>
            <a:off x="5391739" y="1278172"/>
            <a:ext cx="1364832" cy="705258"/>
          </a:xfrm>
          <a:prstGeom prst="rect">
            <a:avLst/>
          </a:prstGeom>
          <a:noFill/>
        </p:spPr>
        <p:txBody>
          <a:bodyPr wrap="square">
            <a:spAutoFit/>
          </a:bodyPr>
          <a:lstStyle/>
          <a:p>
            <a:pPr marL="285750" indent="-285750" algn="just">
              <a:lnSpc>
                <a:spcPct val="150000"/>
              </a:lnSpc>
              <a:buFont typeface="Arial" panose="020B0604020202020204" pitchFamily="34" charset="0"/>
              <a:buChar char="•"/>
            </a:pPr>
            <a:endParaRPr lang="ne-NP" sz="1400" dirty="0">
              <a:cs typeface="Kalimati" panose="00000400000000000000" pitchFamily="2"/>
            </a:endParaRPr>
          </a:p>
          <a:p>
            <a:pPr marL="285750" indent="-285750" algn="just">
              <a:lnSpc>
                <a:spcPct val="150000"/>
              </a:lnSpc>
              <a:buFont typeface="Arial" panose="020B0604020202020204" pitchFamily="34" charset="0"/>
              <a:buChar char="•"/>
            </a:pPr>
            <a:endParaRPr lang="en-US" sz="1400" dirty="0">
              <a:cs typeface="Kalimati" panose="00000400000000000000" pitchFamily="2"/>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459743"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9139931" y="39487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8" name="TextBox 47">
            <a:extLst>
              <a:ext uri="{FF2B5EF4-FFF2-40B4-BE49-F238E27FC236}">
                <a16:creationId xmlns:a16="http://schemas.microsoft.com/office/drawing/2014/main" id="{9081FA59-5B52-4854-B3F9-7ADD684C86BC}"/>
              </a:ext>
            </a:extLst>
          </p:cNvPr>
          <p:cNvSpPr txBox="1"/>
          <p:nvPr/>
        </p:nvSpPr>
        <p:spPr>
          <a:xfrm>
            <a:off x="7487879" y="5377478"/>
            <a:ext cx="1061798" cy="369332"/>
          </a:xfrm>
          <a:prstGeom prst="rect">
            <a:avLst/>
          </a:prstGeom>
          <a:noFill/>
        </p:spPr>
        <p:txBody>
          <a:bodyPr wrap="square" rtlCol="0">
            <a:spAutoFit/>
          </a:bodyPr>
          <a:lstStyle/>
          <a:p>
            <a:r>
              <a:rPr lang="en-US"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58093" y="400326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618409" y="3946997"/>
            <a:ext cx="1061798"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032092" y="46973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127714" y="3981422"/>
            <a:ext cx="364041"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49308" y="4705420"/>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8618409" y="4705422"/>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999575"/>
            <a:ext cx="419350" cy="967433"/>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10208896" y="4699748"/>
            <a:ext cx="402306"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72" name="TextBox 71">
            <a:extLst>
              <a:ext uri="{FF2B5EF4-FFF2-40B4-BE49-F238E27FC236}">
                <a16:creationId xmlns:a16="http://schemas.microsoft.com/office/drawing/2014/main" id="{C120CA2A-C81D-4F2C-BD9F-FD579EE3C8DC}"/>
              </a:ext>
            </a:extLst>
          </p:cNvPr>
          <p:cNvSpPr txBox="1"/>
          <p:nvPr/>
        </p:nvSpPr>
        <p:spPr>
          <a:xfrm>
            <a:off x="7420580" y="3543903"/>
            <a:ext cx="1059827" cy="400110"/>
          </a:xfrm>
          <a:prstGeom prst="rect">
            <a:avLst/>
          </a:prstGeom>
          <a:noFill/>
        </p:spPr>
        <p:txBody>
          <a:bodyPr wrap="square" rtlCol="0">
            <a:spAutoFit/>
          </a:bodyPr>
          <a:lstStyle/>
          <a:p>
            <a:r>
              <a:rPr lang="en-US" sz="2000" dirty="0">
                <a:solidFill>
                  <a:srgbClr val="0070C0"/>
                </a:solidFill>
              </a:rPr>
              <a:t>-</a:t>
            </a:r>
          </a:p>
        </p:txBody>
      </p:sp>
      <p:pic>
        <p:nvPicPr>
          <p:cNvPr id="10" name="Picture 9">
            <a:extLst>
              <a:ext uri="{FF2B5EF4-FFF2-40B4-BE49-F238E27FC236}">
                <a16:creationId xmlns:a16="http://schemas.microsoft.com/office/drawing/2014/main" id="{65E9719F-7DA9-4D38-A8FD-FC6EEB584664}"/>
              </a:ext>
            </a:extLst>
          </p:cNvPr>
          <p:cNvPicPr>
            <a:picLocks noChangeAspect="1"/>
          </p:cNvPicPr>
          <p:nvPr/>
        </p:nvPicPr>
        <p:blipFill rotWithShape="1">
          <a:blip r:embed="rId2"/>
          <a:srcRect t="6744" b="64354"/>
          <a:stretch/>
        </p:blipFill>
        <p:spPr>
          <a:xfrm>
            <a:off x="6770552" y="1110302"/>
            <a:ext cx="3897447" cy="1748124"/>
          </a:xfrm>
          <a:prstGeom prst="rect">
            <a:avLst/>
          </a:prstGeom>
        </p:spPr>
      </p:pic>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64" name="TextBox 63">
            <a:extLst>
              <a:ext uri="{FF2B5EF4-FFF2-40B4-BE49-F238E27FC236}">
                <a16:creationId xmlns:a16="http://schemas.microsoft.com/office/drawing/2014/main" id="{B978930A-7FA8-4517-A201-E70C917B9775}"/>
              </a:ext>
            </a:extLst>
          </p:cNvPr>
          <p:cNvSpPr txBox="1"/>
          <p:nvPr/>
        </p:nvSpPr>
        <p:spPr>
          <a:xfrm>
            <a:off x="9709825" y="4712286"/>
            <a:ext cx="40230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1" name="Oval 50">
            <a:extLst>
              <a:ext uri="{FF2B5EF4-FFF2-40B4-BE49-F238E27FC236}">
                <a16:creationId xmlns:a16="http://schemas.microsoft.com/office/drawing/2014/main" id="{5E06F23C-B923-44B8-BF0F-D8CB6989CA8B}"/>
              </a:ext>
            </a:extLst>
          </p:cNvPr>
          <p:cNvSpPr/>
          <p:nvPr/>
        </p:nvSpPr>
        <p:spPr>
          <a:xfrm>
            <a:off x="3564367" y="3920790"/>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28115940-5B1D-482F-B560-7D3FCACBAB27}"/>
              </a:ext>
            </a:extLst>
          </p:cNvPr>
          <p:cNvSpPr/>
          <p:nvPr/>
        </p:nvSpPr>
        <p:spPr>
          <a:xfrm>
            <a:off x="3621397" y="4651201"/>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12839BC-62FA-463B-97C3-BA1CCBB8AE9D}"/>
              </a:ext>
            </a:extLst>
          </p:cNvPr>
          <p:cNvSpPr/>
          <p:nvPr/>
        </p:nvSpPr>
        <p:spPr>
          <a:xfrm>
            <a:off x="4339098" y="3847157"/>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4632B5F1-466D-4770-A51B-9A08F9C59753}"/>
              </a:ext>
            </a:extLst>
          </p:cNvPr>
          <p:cNvSpPr/>
          <p:nvPr/>
        </p:nvSpPr>
        <p:spPr>
          <a:xfrm>
            <a:off x="4394841" y="4709323"/>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374393" y="5442509"/>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3B1D3F85-554F-4207-803A-CA905B0E22E5}"/>
              </a:ext>
            </a:extLst>
          </p:cNvPr>
          <p:cNvSpPr txBox="1"/>
          <p:nvPr/>
        </p:nvSpPr>
        <p:spPr>
          <a:xfrm>
            <a:off x="10735950" y="2838568"/>
            <a:ext cx="1456050" cy="3747436"/>
          </a:xfrm>
          <a:prstGeom prst="rect">
            <a:avLst/>
          </a:prstGeom>
          <a:noFill/>
        </p:spPr>
        <p:txBody>
          <a:bodyPr wrap="square">
            <a:spAutoFit/>
          </a:bodyPr>
          <a:lstStyle/>
          <a:p>
            <a:pPr>
              <a:lnSpc>
                <a:spcPct val="150000"/>
              </a:lnSpc>
            </a:pPr>
            <a:r>
              <a:rPr lang="ne-NP" sz="1600" dirty="0">
                <a:cs typeface="Kalimati" panose="00000400000000000000" pitchFamily="2"/>
              </a:rPr>
              <a:t>व्यक्तिगत खण्डको महल महल ५ मा ०० उमेर आएमा  महल  २८ मा  भर्दा ख्याल गर्नु पर्दछ। </a:t>
            </a:r>
          </a:p>
          <a:p>
            <a:pPr>
              <a:lnSpc>
                <a:spcPct val="150000"/>
              </a:lnSpc>
            </a:pPr>
            <a:r>
              <a:rPr lang="ne-NP" sz="1600" dirty="0">
                <a:cs typeface="Kalimati" panose="00000400000000000000" pitchFamily="2"/>
              </a:rPr>
              <a:t> </a:t>
            </a:r>
          </a:p>
          <a:p>
            <a:pPr>
              <a:lnSpc>
                <a:spcPct val="150000"/>
              </a:lnSpc>
            </a:pPr>
            <a:endParaRPr lang="en-US" sz="1600" dirty="0">
              <a:cs typeface="Kalimati" panose="00000400000000000000" pitchFamily="2"/>
            </a:endParaRPr>
          </a:p>
        </p:txBody>
      </p:sp>
      <p:sp>
        <p:nvSpPr>
          <p:cNvPr id="2" name="Speech Bubble: Rectangle with Corners Rounded 1">
            <a:extLst>
              <a:ext uri="{FF2B5EF4-FFF2-40B4-BE49-F238E27FC236}">
                <a16:creationId xmlns:a16="http://schemas.microsoft.com/office/drawing/2014/main" id="{657FCE2D-FB46-4E67-A635-66BACBE91020}"/>
              </a:ext>
            </a:extLst>
          </p:cNvPr>
          <p:cNvSpPr/>
          <p:nvPr/>
        </p:nvSpPr>
        <p:spPr>
          <a:xfrm>
            <a:off x="132301" y="743176"/>
            <a:ext cx="5524924" cy="1428047"/>
          </a:xfrm>
          <a:prstGeom prst="wedgeRoundRectCallout">
            <a:avLst>
              <a:gd name="adj1" fmla="val -19292"/>
              <a:gd name="adj2" fmla="val 17657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000" dirty="0">
              <a:cs typeface="Kalimati" panose="00000400000000000000" pitchFamily="2"/>
            </a:endParaRPr>
          </a:p>
          <a:p>
            <a:pPr algn="just"/>
            <a:r>
              <a:rPr lang="ne-NP" sz="2000" dirty="0">
                <a:cs typeface="Kalimati" panose="00000400000000000000" pitchFamily="2"/>
              </a:rPr>
              <a:t>व्यक्तिगत खण्डको महल ४ मा २ कोड तथा  महल ५ मा १५ देखि ४९ वर्ष उमेर भएको र महल १३ मा २ देखि ५ को भएकोलाई मात्र महल  २६ देखि २८ सम्म सोध्नुपर्दछ । </a:t>
            </a:r>
          </a:p>
          <a:p>
            <a:pPr algn="just"/>
            <a:endParaRPr lang="en-US" dirty="0"/>
          </a:p>
        </p:txBody>
      </p:sp>
      <p:pic>
        <p:nvPicPr>
          <p:cNvPr id="33" name="Picture 32">
            <a:extLst>
              <a:ext uri="{FF2B5EF4-FFF2-40B4-BE49-F238E27FC236}">
                <a16:creationId xmlns:a16="http://schemas.microsoft.com/office/drawing/2014/main" id="{41E4204A-A1A4-4604-9E91-D327C4A88158}"/>
              </a:ext>
            </a:extLst>
          </p:cNvPr>
          <p:cNvPicPr>
            <a:picLocks noChangeAspect="1"/>
          </p:cNvPicPr>
          <p:nvPr/>
        </p:nvPicPr>
        <p:blipFill rotWithShape="1">
          <a:blip r:embed="rId4"/>
          <a:srcRect t="32481"/>
          <a:stretch/>
        </p:blipFill>
        <p:spPr>
          <a:xfrm>
            <a:off x="5570781" y="3429000"/>
            <a:ext cx="1182546" cy="3153627"/>
          </a:xfrm>
          <a:prstGeom prst="rect">
            <a:avLst/>
          </a:prstGeom>
        </p:spPr>
      </p:pic>
      <p:pic>
        <p:nvPicPr>
          <p:cNvPr id="40" name="Picture 39">
            <a:extLst>
              <a:ext uri="{FF2B5EF4-FFF2-40B4-BE49-F238E27FC236}">
                <a16:creationId xmlns:a16="http://schemas.microsoft.com/office/drawing/2014/main" id="{5DE1BFE1-496D-4634-BD95-FFC619E0BB52}"/>
              </a:ext>
            </a:extLst>
          </p:cNvPr>
          <p:cNvPicPr>
            <a:picLocks noChangeAspect="1"/>
          </p:cNvPicPr>
          <p:nvPr/>
        </p:nvPicPr>
        <p:blipFill rotWithShape="1">
          <a:blip r:embed="rId4"/>
          <a:srcRect b="67803"/>
          <a:stretch/>
        </p:blipFill>
        <p:spPr>
          <a:xfrm>
            <a:off x="5605448" y="740133"/>
            <a:ext cx="1201648" cy="2700432"/>
          </a:xfrm>
          <a:prstGeom prst="rect">
            <a:avLst/>
          </a:prstGeom>
        </p:spPr>
      </p:pic>
      <p:sp>
        <p:nvSpPr>
          <p:cNvPr id="65" name="TextBox 64">
            <a:extLst>
              <a:ext uri="{FF2B5EF4-FFF2-40B4-BE49-F238E27FC236}">
                <a16:creationId xmlns:a16="http://schemas.microsoft.com/office/drawing/2014/main" id="{2BF58D7D-1326-49F2-879F-2819FC86D9C8}"/>
              </a:ext>
            </a:extLst>
          </p:cNvPr>
          <p:cNvSpPr txBox="1"/>
          <p:nvPr/>
        </p:nvSpPr>
        <p:spPr>
          <a:xfrm>
            <a:off x="5974793" y="351821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7" name="TextBox 66">
            <a:extLst>
              <a:ext uri="{FF2B5EF4-FFF2-40B4-BE49-F238E27FC236}">
                <a16:creationId xmlns:a16="http://schemas.microsoft.com/office/drawing/2014/main" id="{553AB57E-A539-416F-85EF-FE591ECA3DF0}"/>
              </a:ext>
            </a:extLst>
          </p:cNvPr>
          <p:cNvSpPr txBox="1"/>
          <p:nvPr/>
        </p:nvSpPr>
        <p:spPr>
          <a:xfrm>
            <a:off x="5991162" y="385443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8" name="TextBox 67">
            <a:extLst>
              <a:ext uri="{FF2B5EF4-FFF2-40B4-BE49-F238E27FC236}">
                <a16:creationId xmlns:a16="http://schemas.microsoft.com/office/drawing/2014/main" id="{FB5D9106-5354-4085-A262-CCBD32377EF7}"/>
              </a:ext>
            </a:extLst>
          </p:cNvPr>
          <p:cNvSpPr txBox="1"/>
          <p:nvPr/>
        </p:nvSpPr>
        <p:spPr>
          <a:xfrm>
            <a:off x="5980969" y="424599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0" name="TextBox 69">
            <a:extLst>
              <a:ext uri="{FF2B5EF4-FFF2-40B4-BE49-F238E27FC236}">
                <a16:creationId xmlns:a16="http://schemas.microsoft.com/office/drawing/2014/main" id="{372A5F92-D7C5-4BC0-AA47-C33CBD4B3747}"/>
              </a:ext>
            </a:extLst>
          </p:cNvPr>
          <p:cNvSpPr txBox="1"/>
          <p:nvPr/>
        </p:nvSpPr>
        <p:spPr>
          <a:xfrm>
            <a:off x="5962413" y="459767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BA61F2C9-AADC-4392-8123-85F42D65424D}"/>
              </a:ext>
            </a:extLst>
          </p:cNvPr>
          <p:cNvSpPr txBox="1"/>
          <p:nvPr/>
        </p:nvSpPr>
        <p:spPr>
          <a:xfrm>
            <a:off x="6021891" y="5019782"/>
            <a:ext cx="344398" cy="400110"/>
          </a:xfrm>
          <a:prstGeom prst="rect">
            <a:avLst/>
          </a:prstGeom>
          <a:noFill/>
        </p:spPr>
        <p:txBody>
          <a:bodyPr wrap="square" rtlCol="0">
            <a:spAutoFit/>
          </a:bodyPr>
          <a:lstStyle/>
          <a:p>
            <a:r>
              <a:rPr lang="en-US" sz="2000" dirty="0">
                <a:solidFill>
                  <a:srgbClr val="0070C0"/>
                </a:solidFill>
              </a:rPr>
              <a:t>-</a:t>
            </a:r>
          </a:p>
        </p:txBody>
      </p:sp>
      <p:sp>
        <p:nvSpPr>
          <p:cNvPr id="77" name="TextBox 76">
            <a:extLst>
              <a:ext uri="{FF2B5EF4-FFF2-40B4-BE49-F238E27FC236}">
                <a16:creationId xmlns:a16="http://schemas.microsoft.com/office/drawing/2014/main" id="{0D55F9ED-5A7B-46F7-802C-C629788AAE1A}"/>
              </a:ext>
            </a:extLst>
          </p:cNvPr>
          <p:cNvSpPr txBox="1"/>
          <p:nvPr/>
        </p:nvSpPr>
        <p:spPr>
          <a:xfrm>
            <a:off x="6083533" y="5378043"/>
            <a:ext cx="344398" cy="400110"/>
          </a:xfrm>
          <a:prstGeom prst="rect">
            <a:avLst/>
          </a:prstGeom>
          <a:noFill/>
        </p:spPr>
        <p:txBody>
          <a:bodyPr wrap="square" rtlCol="0">
            <a:spAutoFit/>
          </a:bodyPr>
          <a:lstStyle/>
          <a:p>
            <a:r>
              <a:rPr lang="en-US" sz="2000" dirty="0">
                <a:solidFill>
                  <a:srgbClr val="0070C0"/>
                </a:solidFill>
              </a:rPr>
              <a:t>-</a:t>
            </a:r>
          </a:p>
        </p:txBody>
      </p:sp>
      <p:sp>
        <p:nvSpPr>
          <p:cNvPr id="83" name="Oval 82">
            <a:extLst>
              <a:ext uri="{FF2B5EF4-FFF2-40B4-BE49-F238E27FC236}">
                <a16:creationId xmlns:a16="http://schemas.microsoft.com/office/drawing/2014/main" id="{0F6409B5-7612-4118-A300-9AA53B890643}"/>
              </a:ext>
            </a:extLst>
          </p:cNvPr>
          <p:cNvSpPr/>
          <p:nvPr/>
        </p:nvSpPr>
        <p:spPr>
          <a:xfrm>
            <a:off x="5943396" y="3814983"/>
            <a:ext cx="465099" cy="467053"/>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A29CF281-60BA-4571-9726-FCA5A98B3B0F}"/>
              </a:ext>
            </a:extLst>
          </p:cNvPr>
          <p:cNvSpPr/>
          <p:nvPr/>
        </p:nvSpPr>
        <p:spPr>
          <a:xfrm>
            <a:off x="5911824" y="461429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EC4FD0B2-CFDC-4AEF-A237-E14EB5EFDC73}"/>
              </a:ext>
            </a:extLst>
          </p:cNvPr>
          <p:cNvSpPr txBox="1"/>
          <p:nvPr/>
        </p:nvSpPr>
        <p:spPr>
          <a:xfrm>
            <a:off x="4255940" y="3253758"/>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81" name="TextBox 80">
            <a:extLst>
              <a:ext uri="{FF2B5EF4-FFF2-40B4-BE49-F238E27FC236}">
                <a16:creationId xmlns:a16="http://schemas.microsoft.com/office/drawing/2014/main" id="{145D4D29-F922-4B2D-A2C9-EF06CD4307A6}"/>
              </a:ext>
            </a:extLst>
          </p:cNvPr>
          <p:cNvSpPr txBox="1"/>
          <p:nvPr/>
        </p:nvSpPr>
        <p:spPr>
          <a:xfrm>
            <a:off x="4442380" y="4093987"/>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82" name="TextBox 81">
            <a:extLst>
              <a:ext uri="{FF2B5EF4-FFF2-40B4-BE49-F238E27FC236}">
                <a16:creationId xmlns:a16="http://schemas.microsoft.com/office/drawing/2014/main" id="{F7B9A35B-EF27-4F13-9B97-18D1631AA24F}"/>
              </a:ext>
            </a:extLst>
          </p:cNvPr>
          <p:cNvSpPr txBox="1"/>
          <p:nvPr/>
        </p:nvSpPr>
        <p:spPr>
          <a:xfrm>
            <a:off x="4233096" y="4442221"/>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cxnSp>
        <p:nvCxnSpPr>
          <p:cNvPr id="80" name="Straight Arrow Connector 79">
            <a:extLst>
              <a:ext uri="{FF2B5EF4-FFF2-40B4-BE49-F238E27FC236}">
                <a16:creationId xmlns:a16="http://schemas.microsoft.com/office/drawing/2014/main" id="{CF227754-9AF0-4DD4-B2B6-193E01BD07CC}"/>
              </a:ext>
            </a:extLst>
          </p:cNvPr>
          <p:cNvCxnSpPr>
            <a:cxnSpLocks/>
          </p:cNvCxnSpPr>
          <p:nvPr/>
        </p:nvCxnSpPr>
        <p:spPr>
          <a:xfrm>
            <a:off x="4745894" y="3881885"/>
            <a:ext cx="2497809" cy="52776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flipV="1">
            <a:off x="4817702" y="4538796"/>
            <a:ext cx="2326534" cy="190776"/>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6EDCF79-211B-45BE-87AA-0B7D2AD1F947}"/>
              </a:ext>
            </a:extLst>
          </p:cNvPr>
          <p:cNvSpPr txBox="1"/>
          <p:nvPr/>
        </p:nvSpPr>
        <p:spPr>
          <a:xfrm>
            <a:off x="7498720" y="5092527"/>
            <a:ext cx="1061798" cy="369332"/>
          </a:xfrm>
          <a:prstGeom prst="rect">
            <a:avLst/>
          </a:prstGeom>
          <a:noFill/>
        </p:spPr>
        <p:txBody>
          <a:bodyPr wrap="square" rtlCol="0">
            <a:spAutoFit/>
          </a:bodyPr>
          <a:lstStyle/>
          <a:p>
            <a:r>
              <a:rPr lang="en-US" dirty="0">
                <a:solidFill>
                  <a:srgbClr val="0070C0"/>
                </a:solidFill>
              </a:rPr>
              <a:t>-</a:t>
            </a:r>
          </a:p>
        </p:txBody>
      </p:sp>
      <p:sp>
        <p:nvSpPr>
          <p:cNvPr id="86" name="TextBox 85">
            <a:extLst>
              <a:ext uri="{FF2B5EF4-FFF2-40B4-BE49-F238E27FC236}">
                <a16:creationId xmlns:a16="http://schemas.microsoft.com/office/drawing/2014/main" id="{CEA31539-785D-44EF-99BF-AD055E50F517}"/>
              </a:ext>
            </a:extLst>
          </p:cNvPr>
          <p:cNvSpPr txBox="1"/>
          <p:nvPr/>
        </p:nvSpPr>
        <p:spPr>
          <a:xfrm>
            <a:off x="7501193" y="4275379"/>
            <a:ext cx="1061798" cy="369332"/>
          </a:xfrm>
          <a:prstGeom prst="rect">
            <a:avLst/>
          </a:prstGeom>
          <a:noFill/>
        </p:spPr>
        <p:txBody>
          <a:bodyPr wrap="square" rtlCol="0">
            <a:spAutoFit/>
          </a:bodyPr>
          <a:lstStyle/>
          <a:p>
            <a:r>
              <a:rPr lang="en-US"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4673478" y="4936962"/>
            <a:ext cx="5090087" cy="67473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17CAC889-589D-4155-A79E-6D31720CC2FC}"/>
              </a:ext>
            </a:extLst>
          </p:cNvPr>
          <p:cNvSpPr txBox="1"/>
          <p:nvPr/>
        </p:nvSpPr>
        <p:spPr>
          <a:xfrm>
            <a:off x="4374262" y="4815971"/>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88" name="TextBox 87">
            <a:extLst>
              <a:ext uri="{FF2B5EF4-FFF2-40B4-BE49-F238E27FC236}">
                <a16:creationId xmlns:a16="http://schemas.microsoft.com/office/drawing/2014/main" id="{067529D6-C20D-4B45-AF62-4D780BD6A09B}"/>
              </a:ext>
            </a:extLst>
          </p:cNvPr>
          <p:cNvSpPr txBox="1"/>
          <p:nvPr/>
        </p:nvSpPr>
        <p:spPr>
          <a:xfrm>
            <a:off x="4437124" y="5208647"/>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Tree>
    <p:extLst>
      <p:ext uri="{BB962C8B-B14F-4D97-AF65-F5344CB8AC3E}">
        <p14:creationId xmlns:p14="http://schemas.microsoft.com/office/powerpoint/2010/main" val="4093556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BD594A-B226-4774-B71C-07C00F311741}"/>
              </a:ext>
            </a:extLst>
          </p:cNvPr>
          <p:cNvPicPr>
            <a:picLocks noChangeAspect="1"/>
          </p:cNvPicPr>
          <p:nvPr/>
        </p:nvPicPr>
        <p:blipFill>
          <a:blip r:embed="rId2"/>
          <a:stretch>
            <a:fillRect/>
          </a:stretch>
        </p:blipFill>
        <p:spPr>
          <a:xfrm>
            <a:off x="5685191" y="1067667"/>
            <a:ext cx="1590675" cy="5053570"/>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198571" y="1870353"/>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23</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16475"/>
            <a:ext cx="457539"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874163"/>
            <a:ext cx="430571"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403949"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6" y="3440565"/>
            <a:ext cx="389676"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520165" y="367287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1" name="TextBox 40">
            <a:extLst>
              <a:ext uri="{FF2B5EF4-FFF2-40B4-BE49-F238E27FC236}">
                <a16:creationId xmlns:a16="http://schemas.microsoft.com/office/drawing/2014/main" id="{B4F1BFE1-1129-4AB8-A4C9-404C9709803C}"/>
              </a:ext>
            </a:extLst>
          </p:cNvPr>
          <p:cNvSpPr txBox="1"/>
          <p:nvPr/>
        </p:nvSpPr>
        <p:spPr>
          <a:xfrm>
            <a:off x="6507374" y="3930434"/>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5981389" y="4093195"/>
            <a:ext cx="411497" cy="7404"/>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C373CC3-E78F-43DF-BBFB-DCB57C3172AC}"/>
              </a:ext>
            </a:extLst>
          </p:cNvPr>
          <p:cNvSpPr txBox="1"/>
          <p:nvPr/>
        </p:nvSpPr>
        <p:spPr>
          <a:xfrm>
            <a:off x="3132998" y="5083989"/>
            <a:ext cx="914245"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915368"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84490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78" name="Oval 77">
            <a:extLst>
              <a:ext uri="{FF2B5EF4-FFF2-40B4-BE49-F238E27FC236}">
                <a16:creationId xmlns:a16="http://schemas.microsoft.com/office/drawing/2014/main" id="{A8246B26-4E1D-482E-9669-7A247C9D55CD}"/>
              </a:ext>
            </a:extLst>
          </p:cNvPr>
          <p:cNvSpPr/>
          <p:nvPr/>
        </p:nvSpPr>
        <p:spPr>
          <a:xfrm>
            <a:off x="4285955" y="3491297"/>
            <a:ext cx="460275" cy="28469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
            <a:extLst>
              <a:ext uri="{FF2B5EF4-FFF2-40B4-BE49-F238E27FC236}">
                <a16:creationId xmlns:a16="http://schemas.microsoft.com/office/drawing/2014/main" id="{CC79E6A0-1017-4E99-B12D-568E9442829F}"/>
              </a:ext>
            </a:extLst>
          </p:cNvPr>
          <p:cNvSpPr txBox="1">
            <a:spLocks/>
          </p:cNvSpPr>
          <p:nvPr/>
        </p:nvSpPr>
        <p:spPr>
          <a:xfrm>
            <a:off x="1310559" y="672633"/>
            <a:ext cx="9728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e-NP" b="1" dirty="0">
                <a:solidFill>
                  <a:srgbClr val="002060"/>
                </a:solidFill>
                <a:latin typeface="Ganesh" pitchFamily="2" charset="0"/>
                <a:cs typeface="Kalimati" panose="00000400000000000000" pitchFamily="2"/>
              </a:rPr>
              <a:t>उमेर र आर्थिक कामको सम्बन्ध </a:t>
            </a:r>
          </a:p>
        </p:txBody>
      </p:sp>
      <p:sp>
        <p:nvSpPr>
          <p:cNvPr id="65" name="TextBox 64">
            <a:extLst>
              <a:ext uri="{FF2B5EF4-FFF2-40B4-BE49-F238E27FC236}">
                <a16:creationId xmlns:a16="http://schemas.microsoft.com/office/drawing/2014/main" id="{12E19771-D2EB-4A54-AC1B-9B9BFAC4C9DE}"/>
              </a:ext>
            </a:extLst>
          </p:cNvPr>
          <p:cNvSpPr txBox="1"/>
          <p:nvPr/>
        </p:nvSpPr>
        <p:spPr>
          <a:xfrm>
            <a:off x="6534304" y="5031532"/>
            <a:ext cx="1061798" cy="400110"/>
          </a:xfrm>
          <a:prstGeom prst="rect">
            <a:avLst/>
          </a:prstGeom>
          <a:noFill/>
        </p:spPr>
        <p:txBody>
          <a:bodyPr wrap="square" rtlCol="0">
            <a:spAutoFit/>
          </a:bodyPr>
          <a:lstStyle/>
          <a:p>
            <a:r>
              <a:rPr lang="en-US" sz="2000" dirty="0">
                <a:solidFill>
                  <a:srgbClr val="0070C0"/>
                </a:solidFill>
              </a:rPr>
              <a:t>-</a:t>
            </a:r>
          </a:p>
        </p:txBody>
      </p:sp>
      <p:sp>
        <p:nvSpPr>
          <p:cNvPr id="66" name="TextBox 65">
            <a:extLst>
              <a:ext uri="{FF2B5EF4-FFF2-40B4-BE49-F238E27FC236}">
                <a16:creationId xmlns:a16="http://schemas.microsoft.com/office/drawing/2014/main" id="{4ECA028E-F5B2-45BC-ADEA-4209D6298561}"/>
              </a:ext>
            </a:extLst>
          </p:cNvPr>
          <p:cNvSpPr txBox="1"/>
          <p:nvPr/>
        </p:nvSpPr>
        <p:spPr>
          <a:xfrm>
            <a:off x="6553555" y="5312858"/>
            <a:ext cx="1061798" cy="400110"/>
          </a:xfrm>
          <a:prstGeom prst="rect">
            <a:avLst/>
          </a:prstGeom>
          <a:noFill/>
        </p:spPr>
        <p:txBody>
          <a:bodyPr wrap="square" rtlCol="0">
            <a:spAutoFit/>
          </a:bodyPr>
          <a:lstStyle/>
          <a:p>
            <a:r>
              <a:rPr lang="en-US" sz="2000" dirty="0">
                <a:solidFill>
                  <a:srgbClr val="0070C0"/>
                </a:solidFill>
              </a:rPr>
              <a:t>-</a:t>
            </a:r>
          </a:p>
        </p:txBody>
      </p:sp>
      <p:sp>
        <p:nvSpPr>
          <p:cNvPr id="45" name="TextBox 44">
            <a:extLst>
              <a:ext uri="{FF2B5EF4-FFF2-40B4-BE49-F238E27FC236}">
                <a16:creationId xmlns:a16="http://schemas.microsoft.com/office/drawing/2014/main" id="{0DA95314-27FE-485F-A6C5-8675AB0E5D51}"/>
              </a:ext>
            </a:extLst>
          </p:cNvPr>
          <p:cNvSpPr txBox="1"/>
          <p:nvPr/>
        </p:nvSpPr>
        <p:spPr>
          <a:xfrm>
            <a:off x="6534304" y="4268377"/>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6" name="TextBox 45">
            <a:extLst>
              <a:ext uri="{FF2B5EF4-FFF2-40B4-BE49-F238E27FC236}">
                <a16:creationId xmlns:a16="http://schemas.microsoft.com/office/drawing/2014/main" id="{052E9FC4-7C12-4BF4-8A9C-CCADC527BAA6}"/>
              </a:ext>
            </a:extLst>
          </p:cNvPr>
          <p:cNvSpPr txBox="1"/>
          <p:nvPr/>
        </p:nvSpPr>
        <p:spPr>
          <a:xfrm>
            <a:off x="6507374" y="4539700"/>
            <a:ext cx="1061798" cy="307777"/>
          </a:xfrm>
          <a:prstGeom prst="rect">
            <a:avLst/>
          </a:prstGeom>
          <a:noFill/>
        </p:spPr>
        <p:txBody>
          <a:bodyPr wrap="square" rtlCol="0">
            <a:spAutoFit/>
          </a:bodyPr>
          <a:lstStyle/>
          <a:p>
            <a:r>
              <a:rPr lang="en-US" sz="1400" dirty="0">
                <a:solidFill>
                  <a:srgbClr val="0070C0"/>
                </a:solidFill>
              </a:rPr>
              <a:t>2</a:t>
            </a:r>
          </a:p>
        </p:txBody>
      </p:sp>
      <p:sp>
        <p:nvSpPr>
          <p:cNvPr id="48" name="Oval 47">
            <a:extLst>
              <a:ext uri="{FF2B5EF4-FFF2-40B4-BE49-F238E27FC236}">
                <a16:creationId xmlns:a16="http://schemas.microsoft.com/office/drawing/2014/main" id="{E5BE3274-AECD-4074-B5D6-2D2EFF303101}"/>
              </a:ext>
            </a:extLst>
          </p:cNvPr>
          <p:cNvSpPr/>
          <p:nvPr/>
        </p:nvSpPr>
        <p:spPr>
          <a:xfrm>
            <a:off x="4372939" y="4693991"/>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84E850C-65BC-4E0B-B483-09836970E507}"/>
              </a:ext>
            </a:extLst>
          </p:cNvPr>
          <p:cNvSpPr/>
          <p:nvPr/>
        </p:nvSpPr>
        <p:spPr>
          <a:xfrm>
            <a:off x="4386730" y="4322603"/>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Brace 18">
            <a:extLst>
              <a:ext uri="{FF2B5EF4-FFF2-40B4-BE49-F238E27FC236}">
                <a16:creationId xmlns:a16="http://schemas.microsoft.com/office/drawing/2014/main" id="{0CA4CA17-4D19-4EDC-986F-8E9E59E92FE8}"/>
              </a:ext>
            </a:extLst>
          </p:cNvPr>
          <p:cNvSpPr/>
          <p:nvPr/>
        </p:nvSpPr>
        <p:spPr>
          <a:xfrm>
            <a:off x="5389981" y="3271473"/>
            <a:ext cx="510924" cy="1843792"/>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Right Brace 52">
            <a:extLst>
              <a:ext uri="{FF2B5EF4-FFF2-40B4-BE49-F238E27FC236}">
                <a16:creationId xmlns:a16="http://schemas.microsoft.com/office/drawing/2014/main" id="{AD8F346A-975E-4878-91D1-5F257D86E040}"/>
              </a:ext>
            </a:extLst>
          </p:cNvPr>
          <p:cNvSpPr/>
          <p:nvPr/>
        </p:nvSpPr>
        <p:spPr>
          <a:xfrm flipH="1">
            <a:off x="6159487" y="3657567"/>
            <a:ext cx="504829" cy="1373965"/>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C4128079-96A0-4187-B2D4-39A21689EBBA}"/>
              </a:ext>
            </a:extLst>
          </p:cNvPr>
          <p:cNvSpPr/>
          <p:nvPr/>
        </p:nvSpPr>
        <p:spPr>
          <a:xfrm>
            <a:off x="8040744" y="1698171"/>
            <a:ext cx="3757630" cy="2972855"/>
          </a:xfrm>
          <a:prstGeom prst="wedgeRoundRectCallout">
            <a:avLst>
              <a:gd name="adj1" fmla="val -86828"/>
              <a:gd name="adj2" fmla="val 87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महल ५ मा १० वर्ष वा सोभन्दा बढी  उमेर भएकोलाई  मात्र महल  ३१ सोध्नुपर्दछ । </a:t>
            </a:r>
          </a:p>
          <a:p>
            <a:pPr algn="ctr"/>
            <a:endParaRPr lang="en-US" sz="2400" dirty="0"/>
          </a:p>
        </p:txBody>
      </p:sp>
      <p:sp>
        <p:nvSpPr>
          <p:cNvPr id="58" name="TextBox 57">
            <a:extLst>
              <a:ext uri="{FF2B5EF4-FFF2-40B4-BE49-F238E27FC236}">
                <a16:creationId xmlns:a16="http://schemas.microsoft.com/office/drawing/2014/main" id="{F8466305-82ED-40B5-966F-5A344FF03246}"/>
              </a:ext>
            </a:extLst>
          </p:cNvPr>
          <p:cNvSpPr txBox="1"/>
          <p:nvPr/>
        </p:nvSpPr>
        <p:spPr>
          <a:xfrm>
            <a:off x="4102932" y="3212241"/>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59" name="TextBox 58">
            <a:extLst>
              <a:ext uri="{FF2B5EF4-FFF2-40B4-BE49-F238E27FC236}">
                <a16:creationId xmlns:a16="http://schemas.microsoft.com/office/drawing/2014/main" id="{A6CDF195-6024-4FF3-BEF7-1E76FDD56E89}"/>
              </a:ext>
            </a:extLst>
          </p:cNvPr>
          <p:cNvSpPr txBox="1"/>
          <p:nvPr/>
        </p:nvSpPr>
        <p:spPr>
          <a:xfrm>
            <a:off x="4372040" y="4079919"/>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63" name="TextBox 62">
            <a:extLst>
              <a:ext uri="{FF2B5EF4-FFF2-40B4-BE49-F238E27FC236}">
                <a16:creationId xmlns:a16="http://schemas.microsoft.com/office/drawing/2014/main" id="{9FE72159-098C-44B1-98A0-57F687255D8D}"/>
              </a:ext>
            </a:extLst>
          </p:cNvPr>
          <p:cNvSpPr txBox="1"/>
          <p:nvPr/>
        </p:nvSpPr>
        <p:spPr>
          <a:xfrm>
            <a:off x="4148688" y="4414085"/>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sp>
        <p:nvSpPr>
          <p:cNvPr id="64" name="TextBox 63">
            <a:extLst>
              <a:ext uri="{FF2B5EF4-FFF2-40B4-BE49-F238E27FC236}">
                <a16:creationId xmlns:a16="http://schemas.microsoft.com/office/drawing/2014/main" id="{1853027A-516B-4D2F-98B9-F52CC1E18778}"/>
              </a:ext>
            </a:extLst>
          </p:cNvPr>
          <p:cNvSpPr txBox="1"/>
          <p:nvPr/>
        </p:nvSpPr>
        <p:spPr>
          <a:xfrm>
            <a:off x="4316651" y="5207993"/>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67" name="TextBox 66">
            <a:extLst>
              <a:ext uri="{FF2B5EF4-FFF2-40B4-BE49-F238E27FC236}">
                <a16:creationId xmlns:a16="http://schemas.microsoft.com/office/drawing/2014/main" id="{07098FB7-5945-40A6-9FAF-A34FB49D2345}"/>
              </a:ext>
            </a:extLst>
          </p:cNvPr>
          <p:cNvSpPr txBox="1"/>
          <p:nvPr/>
        </p:nvSpPr>
        <p:spPr>
          <a:xfrm>
            <a:off x="430769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68" name="TextBox 67">
            <a:extLst>
              <a:ext uri="{FF2B5EF4-FFF2-40B4-BE49-F238E27FC236}">
                <a16:creationId xmlns:a16="http://schemas.microsoft.com/office/drawing/2014/main" id="{EA902649-F998-463D-8363-08065F6F7740}"/>
              </a:ext>
            </a:extLst>
          </p:cNvPr>
          <p:cNvSpPr txBox="1"/>
          <p:nvPr/>
        </p:nvSpPr>
        <p:spPr>
          <a:xfrm>
            <a:off x="4231370" y="4803897"/>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69" name="Oval 68">
            <a:extLst>
              <a:ext uri="{FF2B5EF4-FFF2-40B4-BE49-F238E27FC236}">
                <a16:creationId xmlns:a16="http://schemas.microsoft.com/office/drawing/2014/main" id="{57F7F0E4-D4B7-444B-B372-B7AA9B5CA651}"/>
              </a:ext>
            </a:extLst>
          </p:cNvPr>
          <p:cNvSpPr/>
          <p:nvPr/>
        </p:nvSpPr>
        <p:spPr>
          <a:xfrm>
            <a:off x="4266815" y="3949954"/>
            <a:ext cx="460275" cy="28469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671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उदाहरणका लागि मुख्य प्रश्नावलीको व्यक्तिगत खण्डमा विवरण लिइएका हरेक व्यक्तिको नाम थर, परिमुलीसँगको नाता, लिङ्ग, उमेर, जातजाति, भाषा आदि अनिवार्य भरिएको हुनुपर्दछ । अर्थात खाली छोडिएको हुनुहँदैन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यसरी अनिवार्य विवरण भर्नुपर्ने ठाउँमा खाली छोडिएको छ वा छैन भनेर जाँच गर्नु नै प्रश्नावलीको पूर्णता जाँच हो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24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AA0FC70-5222-490F-BF7D-F2D8437C1B7C}"/>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37536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837589"/>
            <a:ext cx="11751286" cy="4180632"/>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प्रत्येक पाना चेकजाँच गरी यदि कुनै खाली पाईएमा पुनः गणकलाई सम्बधित घरमा नै गई विवरण भर्न लगाउनुपर्दछ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गणना कार्य सम्पन्न भएपछि गणक आफैले पनि भरेका मुल प्रश्नावलीहरु लगायत अन्य फारामहरु सर्वप्रथम आफैले राम्रोसँग चेकजाँच गर्नुपर्दछ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कभर पेज सहित प्रत्येक पाना चेकजाँच गरेर मात्र कभर पानामा हस्ताक्षर गर्नुपर्दछ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25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9" name="TextBox 8">
            <a:extLst>
              <a:ext uri="{FF2B5EF4-FFF2-40B4-BE49-F238E27FC236}">
                <a16:creationId xmlns:a16="http://schemas.microsoft.com/office/drawing/2014/main" id="{7FB4C1DC-C545-4C4A-A5B1-B2BDDDA61E0A}"/>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977774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पूर्णता जाँच भनेको प्रत्येक गणक वा सुपरिवेक्षकले आफूलार्इ तोकिएका गणना क्षेत्रभित्र अक्सर बसोबास गर्ने व्यक्तिहरूको गणना छुट नभएको यकिन गर्नु पनि हो ।</a:t>
            </a:r>
            <a:endParaRPr lang="en-US" sz="2400" b="1" dirty="0">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solidFill>
                  <a:prstClr val="black"/>
                </a:solidFill>
                <a:latin typeface="Preeti" pitchFamily="2" charset="0"/>
                <a:cs typeface="Kalimati" panose="00000400000000000000" pitchFamily="2"/>
              </a:rPr>
              <a:t>स्थायी रूपमा बसोबास ठेगान नभएका घुमन्ते फिरन्तेहरूलार्इ मङ्सिर ९ गते भेटिएको स्थानबाट गणना गरी अर्को गणना क्षेत्रबाट नदोहोरिने सुनिश्चितता गर्नु पनि पूर्णता जाँच अन्तर्गतकै कार्य पर्दछ ।</a:t>
            </a:r>
          </a:p>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गणकले आफूलार्इ तोकिएका गणना क्षेत्रभित्रका अक्सर बसोबास गर्ने परिवार तथा अक्सर बसोबास गर्ने संस्थागत परिवारको गणना भएको सुनिश्चित गर्नु पनि पूर्णता जाँच अन्तर्गतका कार्य पर्दछन्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26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64FB8949-71A2-474B-A213-CEBD26612FD3}"/>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260705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p:txBody>
          <a:bodyPr/>
          <a:lstStyle/>
          <a:p>
            <a:fld id="{26402401-4522-4C0F-A737-197EB07E49FF}" type="slidenum">
              <a:rPr lang="en-US" smtClean="0"/>
              <a:pPr/>
              <a:t>27</a:t>
            </a:fld>
            <a:endParaRPr lang="en-US" dirty="0"/>
          </a:p>
        </p:txBody>
      </p:sp>
      <p:pic>
        <p:nvPicPr>
          <p:cNvPr id="6" name="Picture 5">
            <a:extLst>
              <a:ext uri="{FF2B5EF4-FFF2-40B4-BE49-F238E27FC236}">
                <a16:creationId xmlns:a16="http://schemas.microsoft.com/office/drawing/2014/main" id="{ECF9E649-F9BC-433A-8A28-453A2D37E59C}"/>
              </a:ext>
            </a:extLst>
          </p:cNvPr>
          <p:cNvPicPr>
            <a:picLocks noChangeAspect="1"/>
          </p:cNvPicPr>
          <p:nvPr/>
        </p:nvPicPr>
        <p:blipFill>
          <a:blip r:embed="rId2"/>
          <a:stretch>
            <a:fillRect/>
          </a:stretch>
        </p:blipFill>
        <p:spPr>
          <a:xfrm>
            <a:off x="590442" y="-40988"/>
            <a:ext cx="10659450" cy="6858000"/>
          </a:xfrm>
          <a:prstGeom prst="rect">
            <a:avLst/>
          </a:prstGeom>
        </p:spPr>
      </p:pic>
      <p:sp>
        <p:nvSpPr>
          <p:cNvPr id="8" name="TextBox 7">
            <a:extLst>
              <a:ext uri="{FF2B5EF4-FFF2-40B4-BE49-F238E27FC236}">
                <a16:creationId xmlns:a16="http://schemas.microsoft.com/office/drawing/2014/main" id="{9EEF3F76-2722-405B-8630-743C29C8AE02}"/>
              </a:ext>
            </a:extLst>
          </p:cNvPr>
          <p:cNvSpPr txBox="1"/>
          <p:nvPr/>
        </p:nvSpPr>
        <p:spPr>
          <a:xfrm>
            <a:off x="1106240" y="387689"/>
            <a:ext cx="1158725" cy="400110"/>
          </a:xfrm>
          <a:prstGeom prst="rect">
            <a:avLst/>
          </a:prstGeom>
          <a:noFill/>
        </p:spPr>
        <p:txBody>
          <a:bodyPr wrap="square" rtlCol="0">
            <a:spAutoFit/>
          </a:bodyPr>
          <a:lstStyle/>
          <a:p>
            <a:r>
              <a:rPr lang="ne-NP" sz="2000" dirty="0">
                <a:solidFill>
                  <a:srgbClr val="0070C0"/>
                </a:solidFill>
              </a:rPr>
              <a:t>गण्डकी </a:t>
            </a:r>
            <a:endParaRPr lang="en-US" sz="2000" dirty="0">
              <a:solidFill>
                <a:srgbClr val="0070C0"/>
              </a:solidFill>
            </a:endParaRPr>
          </a:p>
        </p:txBody>
      </p:sp>
      <p:sp>
        <p:nvSpPr>
          <p:cNvPr id="9" name="TextBox 8">
            <a:extLst>
              <a:ext uri="{FF2B5EF4-FFF2-40B4-BE49-F238E27FC236}">
                <a16:creationId xmlns:a16="http://schemas.microsoft.com/office/drawing/2014/main" id="{3A30E672-095C-4047-8D51-7C1CB40E0398}"/>
              </a:ext>
            </a:extLst>
          </p:cNvPr>
          <p:cNvSpPr txBox="1"/>
          <p:nvPr/>
        </p:nvSpPr>
        <p:spPr>
          <a:xfrm>
            <a:off x="6534304" y="43862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0" name="TextBox 9">
            <a:extLst>
              <a:ext uri="{FF2B5EF4-FFF2-40B4-BE49-F238E27FC236}">
                <a16:creationId xmlns:a16="http://schemas.microsoft.com/office/drawing/2014/main" id="{FD5E0E58-5BC6-416D-8151-30A110EB73AB}"/>
              </a:ext>
            </a:extLst>
          </p:cNvPr>
          <p:cNvSpPr txBox="1"/>
          <p:nvPr/>
        </p:nvSpPr>
        <p:spPr>
          <a:xfrm>
            <a:off x="6677025" y="422942"/>
            <a:ext cx="1693653" cy="307777"/>
          </a:xfrm>
          <a:prstGeom prst="rect">
            <a:avLst/>
          </a:prstGeom>
          <a:noFill/>
        </p:spPr>
        <p:txBody>
          <a:bodyPr wrap="square" rtlCol="0">
            <a:spAutoFit/>
          </a:bodyPr>
          <a:lstStyle/>
          <a:p>
            <a:r>
              <a:rPr lang="ne-NP" sz="1400" dirty="0">
                <a:solidFill>
                  <a:srgbClr val="0070C0"/>
                </a:solidFill>
              </a:rPr>
              <a:t>बिरुवा गाउँपालिका </a:t>
            </a:r>
            <a:endParaRPr lang="en-US" sz="1400" dirty="0">
              <a:solidFill>
                <a:srgbClr val="0070C0"/>
              </a:solidFill>
            </a:endParaRPr>
          </a:p>
        </p:txBody>
      </p:sp>
      <p:sp>
        <p:nvSpPr>
          <p:cNvPr id="11" name="TextBox 10">
            <a:extLst>
              <a:ext uri="{FF2B5EF4-FFF2-40B4-BE49-F238E27FC236}">
                <a16:creationId xmlns:a16="http://schemas.microsoft.com/office/drawing/2014/main" id="{405D8575-5D06-47C4-A379-6E3870A7E273}"/>
              </a:ext>
            </a:extLst>
          </p:cNvPr>
          <p:cNvSpPr txBox="1"/>
          <p:nvPr/>
        </p:nvSpPr>
        <p:spPr>
          <a:xfrm>
            <a:off x="6839104" y="46910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2" name="TextBox 11">
            <a:extLst>
              <a:ext uri="{FF2B5EF4-FFF2-40B4-BE49-F238E27FC236}">
                <a16:creationId xmlns:a16="http://schemas.microsoft.com/office/drawing/2014/main" id="{F1C38DCE-45CA-4549-94B2-94D1141DB9E1}"/>
              </a:ext>
            </a:extLst>
          </p:cNvPr>
          <p:cNvSpPr txBox="1"/>
          <p:nvPr/>
        </p:nvSpPr>
        <p:spPr>
          <a:xfrm>
            <a:off x="3391379" y="422943"/>
            <a:ext cx="1086567" cy="339928"/>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6D5350C-E035-4EE4-B1A1-58F0481EE772}"/>
              </a:ext>
            </a:extLst>
          </p:cNvPr>
          <p:cNvSpPr txBox="1"/>
          <p:nvPr/>
        </p:nvSpPr>
        <p:spPr>
          <a:xfrm>
            <a:off x="1510658" y="730719"/>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14" name="TextBox 13">
            <a:extLst>
              <a:ext uri="{FF2B5EF4-FFF2-40B4-BE49-F238E27FC236}">
                <a16:creationId xmlns:a16="http://schemas.microsoft.com/office/drawing/2014/main" id="{EBDD4A80-EB42-4F89-944E-F41B34091980}"/>
              </a:ext>
            </a:extLst>
          </p:cNvPr>
          <p:cNvSpPr txBox="1"/>
          <p:nvPr/>
        </p:nvSpPr>
        <p:spPr>
          <a:xfrm>
            <a:off x="3634115" y="733377"/>
            <a:ext cx="1061798" cy="307777"/>
          </a:xfrm>
          <a:prstGeom prst="rect">
            <a:avLst/>
          </a:prstGeom>
          <a:noFill/>
        </p:spPr>
        <p:txBody>
          <a:bodyPr wrap="square" rtlCol="0">
            <a:spAutoFit/>
          </a:bodyPr>
          <a:lstStyle/>
          <a:p>
            <a:r>
              <a:rPr lang="ne-NP" sz="1400" dirty="0">
                <a:solidFill>
                  <a:srgbClr val="0070C0"/>
                </a:solidFill>
              </a:rPr>
              <a:t>4   4</a:t>
            </a:r>
            <a:endParaRPr lang="en-US" sz="1400" dirty="0">
              <a:solidFill>
                <a:srgbClr val="0070C0"/>
              </a:solidFill>
            </a:endParaRPr>
          </a:p>
        </p:txBody>
      </p:sp>
      <p:sp>
        <p:nvSpPr>
          <p:cNvPr id="15" name="TextBox 14">
            <a:extLst>
              <a:ext uri="{FF2B5EF4-FFF2-40B4-BE49-F238E27FC236}">
                <a16:creationId xmlns:a16="http://schemas.microsoft.com/office/drawing/2014/main" id="{9E8EF76C-9143-498C-B8E3-256D09E0E5E2}"/>
              </a:ext>
            </a:extLst>
          </p:cNvPr>
          <p:cNvSpPr txBox="1"/>
          <p:nvPr/>
        </p:nvSpPr>
        <p:spPr>
          <a:xfrm>
            <a:off x="6096000" y="730718"/>
            <a:ext cx="1061798" cy="307777"/>
          </a:xfrm>
          <a:prstGeom prst="rect">
            <a:avLst/>
          </a:prstGeom>
          <a:noFill/>
        </p:spPr>
        <p:txBody>
          <a:bodyPr wrap="square" rtlCol="0">
            <a:spAutoFit/>
          </a:bodyPr>
          <a:lstStyle/>
          <a:p>
            <a:r>
              <a:rPr lang="ne-NP" sz="1400" dirty="0">
                <a:solidFill>
                  <a:srgbClr val="0070C0"/>
                </a:solidFill>
              </a:rPr>
              <a:t>0   6</a:t>
            </a:r>
            <a:endParaRPr lang="en-US" sz="1400" dirty="0">
              <a:solidFill>
                <a:srgbClr val="0070C0"/>
              </a:solidFill>
            </a:endParaRPr>
          </a:p>
        </p:txBody>
      </p:sp>
      <p:sp>
        <p:nvSpPr>
          <p:cNvPr id="16" name="TextBox 15">
            <a:extLst>
              <a:ext uri="{FF2B5EF4-FFF2-40B4-BE49-F238E27FC236}">
                <a16:creationId xmlns:a16="http://schemas.microsoft.com/office/drawing/2014/main" id="{E70F6F0B-4154-48EF-A3BD-634E7EC923A7}"/>
              </a:ext>
            </a:extLst>
          </p:cNvPr>
          <p:cNvSpPr txBox="1"/>
          <p:nvPr/>
        </p:nvSpPr>
        <p:spPr>
          <a:xfrm>
            <a:off x="10319190" y="730719"/>
            <a:ext cx="1061798" cy="307777"/>
          </a:xfrm>
          <a:prstGeom prst="rect">
            <a:avLst/>
          </a:prstGeom>
          <a:noFill/>
        </p:spPr>
        <p:txBody>
          <a:bodyPr wrap="square" rtlCol="0">
            <a:spAutoFit/>
          </a:bodyPr>
          <a:lstStyle/>
          <a:p>
            <a:r>
              <a:rPr lang="ne-NP" sz="1400" dirty="0">
                <a:solidFill>
                  <a:srgbClr val="0070C0"/>
                </a:solidFill>
              </a:rPr>
              <a:t>0   8</a:t>
            </a:r>
            <a:endParaRPr lang="en-US" sz="1400" dirty="0">
              <a:solidFill>
                <a:srgbClr val="0070C0"/>
              </a:solidFill>
            </a:endParaRPr>
          </a:p>
        </p:txBody>
      </p:sp>
      <p:sp>
        <p:nvSpPr>
          <p:cNvPr id="17" name="TextBox 16">
            <a:extLst>
              <a:ext uri="{FF2B5EF4-FFF2-40B4-BE49-F238E27FC236}">
                <a16:creationId xmlns:a16="http://schemas.microsoft.com/office/drawing/2014/main" id="{4F9AC3D4-0E1C-47AD-AA1E-3668EBA9948D}"/>
              </a:ext>
            </a:extLst>
          </p:cNvPr>
          <p:cNvSpPr txBox="1"/>
          <p:nvPr/>
        </p:nvSpPr>
        <p:spPr>
          <a:xfrm>
            <a:off x="1748833" y="976940"/>
            <a:ext cx="1464629" cy="400110"/>
          </a:xfrm>
          <a:prstGeom prst="rect">
            <a:avLst/>
          </a:prstGeom>
          <a:noFill/>
        </p:spPr>
        <p:txBody>
          <a:bodyPr wrap="square" rtlCol="0">
            <a:spAutoFit/>
          </a:bodyPr>
          <a:lstStyle/>
          <a:p>
            <a:r>
              <a:rPr lang="ne-NP" sz="2000" dirty="0">
                <a:solidFill>
                  <a:srgbClr val="0070C0"/>
                </a:solidFill>
              </a:rPr>
              <a:t>सिमलगैरा  </a:t>
            </a:r>
            <a:endParaRPr lang="en-US" sz="2000" dirty="0">
              <a:solidFill>
                <a:srgbClr val="0070C0"/>
              </a:solidFill>
            </a:endParaRPr>
          </a:p>
        </p:txBody>
      </p:sp>
      <p:sp>
        <p:nvSpPr>
          <p:cNvPr id="19" name="TextBox 18">
            <a:extLst>
              <a:ext uri="{FF2B5EF4-FFF2-40B4-BE49-F238E27FC236}">
                <a16:creationId xmlns:a16="http://schemas.microsoft.com/office/drawing/2014/main" id="{B8EEC5D7-0DDE-430C-AFAB-B0F7D724D5B6}"/>
              </a:ext>
            </a:extLst>
          </p:cNvPr>
          <p:cNvSpPr txBox="1"/>
          <p:nvPr/>
        </p:nvSpPr>
        <p:spPr>
          <a:xfrm>
            <a:off x="8006179" y="882880"/>
            <a:ext cx="1464629"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20" name="TextBox 19">
            <a:extLst>
              <a:ext uri="{FF2B5EF4-FFF2-40B4-BE49-F238E27FC236}">
                <a16:creationId xmlns:a16="http://schemas.microsoft.com/office/drawing/2014/main" id="{3238927D-B684-46BA-9BC9-7B37E40893C9}"/>
              </a:ext>
            </a:extLst>
          </p:cNvPr>
          <p:cNvSpPr txBox="1"/>
          <p:nvPr/>
        </p:nvSpPr>
        <p:spPr>
          <a:xfrm>
            <a:off x="6308205" y="5434758"/>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1" name="TextBox 20">
            <a:extLst>
              <a:ext uri="{FF2B5EF4-FFF2-40B4-BE49-F238E27FC236}">
                <a16:creationId xmlns:a16="http://schemas.microsoft.com/office/drawing/2014/main" id="{D4EB9298-F54E-4578-9770-F146953BB61B}"/>
              </a:ext>
            </a:extLst>
          </p:cNvPr>
          <p:cNvSpPr txBox="1"/>
          <p:nvPr/>
        </p:nvSpPr>
        <p:spPr>
          <a:xfrm>
            <a:off x="7254200" y="5463131"/>
            <a:ext cx="395125" cy="307777"/>
          </a:xfrm>
          <a:prstGeom prst="rect">
            <a:avLst/>
          </a:prstGeom>
          <a:noFill/>
        </p:spPr>
        <p:txBody>
          <a:bodyPr wrap="square" rtlCol="0">
            <a:spAutoFit/>
          </a:bodyPr>
          <a:lstStyle/>
          <a:p>
            <a:r>
              <a:rPr lang="ne-NP" sz="1400" dirty="0">
                <a:solidFill>
                  <a:srgbClr val="0070C0"/>
                </a:solidFill>
              </a:rPr>
              <a:t>64</a:t>
            </a:r>
            <a:endParaRPr lang="en-US" sz="1400" dirty="0">
              <a:solidFill>
                <a:srgbClr val="0070C0"/>
              </a:solidFill>
            </a:endParaRPr>
          </a:p>
        </p:txBody>
      </p:sp>
      <p:sp>
        <p:nvSpPr>
          <p:cNvPr id="22" name="TextBox 21">
            <a:extLst>
              <a:ext uri="{FF2B5EF4-FFF2-40B4-BE49-F238E27FC236}">
                <a16:creationId xmlns:a16="http://schemas.microsoft.com/office/drawing/2014/main" id="{F46A6D2F-CBDF-4CA4-950A-7C011645A4EA}"/>
              </a:ext>
            </a:extLst>
          </p:cNvPr>
          <p:cNvSpPr txBox="1"/>
          <p:nvPr/>
        </p:nvSpPr>
        <p:spPr>
          <a:xfrm>
            <a:off x="2432896" y="5514704"/>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6381D51F-322D-467B-B707-F29DC826C445}"/>
              </a:ext>
            </a:extLst>
          </p:cNvPr>
          <p:cNvSpPr txBox="1"/>
          <p:nvPr/>
        </p:nvSpPr>
        <p:spPr>
          <a:xfrm>
            <a:off x="10619083" y="3807486"/>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4" name="TextBox 23">
            <a:extLst>
              <a:ext uri="{FF2B5EF4-FFF2-40B4-BE49-F238E27FC236}">
                <a16:creationId xmlns:a16="http://schemas.microsoft.com/office/drawing/2014/main" id="{916CF30F-142B-4CAC-8C85-08D424E08BD5}"/>
              </a:ext>
            </a:extLst>
          </p:cNvPr>
          <p:cNvSpPr txBox="1"/>
          <p:nvPr/>
        </p:nvSpPr>
        <p:spPr>
          <a:xfrm>
            <a:off x="4017491" y="28124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5" name="TextBox 24">
            <a:extLst>
              <a:ext uri="{FF2B5EF4-FFF2-40B4-BE49-F238E27FC236}">
                <a16:creationId xmlns:a16="http://schemas.microsoft.com/office/drawing/2014/main" id="{CBBD59D1-CC07-4562-BFAF-FB589ECA9FC6}"/>
              </a:ext>
            </a:extLst>
          </p:cNvPr>
          <p:cNvSpPr txBox="1"/>
          <p:nvPr/>
        </p:nvSpPr>
        <p:spPr>
          <a:xfrm>
            <a:off x="1634264" y="281242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6" name="TextBox 25">
            <a:extLst>
              <a:ext uri="{FF2B5EF4-FFF2-40B4-BE49-F238E27FC236}">
                <a16:creationId xmlns:a16="http://schemas.microsoft.com/office/drawing/2014/main" id="{BC2113EC-DA7C-4CD6-A46F-AA4A366BAB47}"/>
              </a:ext>
            </a:extLst>
          </p:cNvPr>
          <p:cNvSpPr txBox="1"/>
          <p:nvPr/>
        </p:nvSpPr>
        <p:spPr>
          <a:xfrm>
            <a:off x="6513859" y="28400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7" name="TextBox 26">
            <a:extLst>
              <a:ext uri="{FF2B5EF4-FFF2-40B4-BE49-F238E27FC236}">
                <a16:creationId xmlns:a16="http://schemas.microsoft.com/office/drawing/2014/main" id="{1B99048A-0045-482C-8A53-91DEB72F92A1}"/>
              </a:ext>
            </a:extLst>
          </p:cNvPr>
          <p:cNvSpPr txBox="1"/>
          <p:nvPr/>
        </p:nvSpPr>
        <p:spPr>
          <a:xfrm>
            <a:off x="10718993" y="284864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8" name="TextBox 27">
            <a:extLst>
              <a:ext uri="{FF2B5EF4-FFF2-40B4-BE49-F238E27FC236}">
                <a16:creationId xmlns:a16="http://schemas.microsoft.com/office/drawing/2014/main" id="{4B2D3C7D-119A-4CB6-B2D8-E913FDE7A8FC}"/>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9" name="TextBox 28">
            <a:extLst>
              <a:ext uri="{FF2B5EF4-FFF2-40B4-BE49-F238E27FC236}">
                <a16:creationId xmlns:a16="http://schemas.microsoft.com/office/drawing/2014/main" id="{A78F2F5B-0E6C-4046-BEE6-9B7F34A0F085}"/>
              </a:ext>
            </a:extLst>
          </p:cNvPr>
          <p:cNvSpPr txBox="1"/>
          <p:nvPr/>
        </p:nvSpPr>
        <p:spPr>
          <a:xfrm>
            <a:off x="2025084" y="5920972"/>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0" name="TextBox 29">
            <a:extLst>
              <a:ext uri="{FF2B5EF4-FFF2-40B4-BE49-F238E27FC236}">
                <a16:creationId xmlns:a16="http://schemas.microsoft.com/office/drawing/2014/main" id="{64DD2A66-795B-4078-9204-30BCBDF6BFAA}"/>
              </a:ext>
            </a:extLst>
          </p:cNvPr>
          <p:cNvSpPr txBox="1"/>
          <p:nvPr/>
        </p:nvSpPr>
        <p:spPr>
          <a:xfrm>
            <a:off x="8150659" y="5510786"/>
            <a:ext cx="566336"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31" name="TextBox 30">
            <a:extLst>
              <a:ext uri="{FF2B5EF4-FFF2-40B4-BE49-F238E27FC236}">
                <a16:creationId xmlns:a16="http://schemas.microsoft.com/office/drawing/2014/main" id="{B3CE3DB2-7359-4147-8185-47300FA32BEB}"/>
              </a:ext>
            </a:extLst>
          </p:cNvPr>
          <p:cNvSpPr txBox="1"/>
          <p:nvPr/>
        </p:nvSpPr>
        <p:spPr>
          <a:xfrm>
            <a:off x="3774015" y="5427319"/>
            <a:ext cx="1642113" cy="369332"/>
          </a:xfrm>
          <a:prstGeom prst="rect">
            <a:avLst/>
          </a:prstGeom>
          <a:noFill/>
        </p:spPr>
        <p:txBody>
          <a:bodyPr wrap="square" rtlCol="0">
            <a:spAutoFit/>
          </a:bodyPr>
          <a:lstStyle/>
          <a:p>
            <a:r>
              <a:rPr lang="ne-NP" dirty="0">
                <a:solidFill>
                  <a:srgbClr val="0070C0"/>
                </a:solidFill>
              </a:rPr>
              <a:t>हिरालाल खड्का </a:t>
            </a:r>
            <a:endParaRPr lang="en-US" dirty="0">
              <a:solidFill>
                <a:srgbClr val="0070C0"/>
              </a:solidFill>
            </a:endParaRPr>
          </a:p>
        </p:txBody>
      </p:sp>
      <p:sp>
        <p:nvSpPr>
          <p:cNvPr id="36" name="TextBox 35">
            <a:extLst>
              <a:ext uri="{FF2B5EF4-FFF2-40B4-BE49-F238E27FC236}">
                <a16:creationId xmlns:a16="http://schemas.microsoft.com/office/drawing/2014/main" id="{F79EDB9C-1617-44DB-8F9A-1A66D80C3217}"/>
              </a:ext>
            </a:extLst>
          </p:cNvPr>
          <p:cNvSpPr txBox="1"/>
          <p:nvPr/>
        </p:nvSpPr>
        <p:spPr>
          <a:xfrm>
            <a:off x="2272028" y="3276133"/>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7" name="TextBox 36">
            <a:extLst>
              <a:ext uri="{FF2B5EF4-FFF2-40B4-BE49-F238E27FC236}">
                <a16:creationId xmlns:a16="http://schemas.microsoft.com/office/drawing/2014/main" id="{787F3113-E26F-4E9D-ADF1-DBC10008B895}"/>
              </a:ext>
            </a:extLst>
          </p:cNvPr>
          <p:cNvSpPr txBox="1"/>
          <p:nvPr/>
        </p:nvSpPr>
        <p:spPr>
          <a:xfrm>
            <a:off x="5298605" y="327936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8" name="Oval 37">
            <a:extLst>
              <a:ext uri="{FF2B5EF4-FFF2-40B4-BE49-F238E27FC236}">
                <a16:creationId xmlns:a16="http://schemas.microsoft.com/office/drawing/2014/main" id="{0F2435B6-2AEA-49D7-B381-3E04898775B7}"/>
              </a:ext>
            </a:extLst>
          </p:cNvPr>
          <p:cNvSpPr/>
          <p:nvPr/>
        </p:nvSpPr>
        <p:spPr>
          <a:xfrm>
            <a:off x="8651255" y="2755457"/>
            <a:ext cx="696525" cy="40096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FF86AE23-6BD9-4AA8-9165-EBA07709D323}"/>
              </a:ext>
            </a:extLst>
          </p:cNvPr>
          <p:cNvSpPr/>
          <p:nvPr/>
        </p:nvSpPr>
        <p:spPr>
          <a:xfrm>
            <a:off x="8513440" y="1194999"/>
            <a:ext cx="1116498" cy="30777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0" name="TextBox 39">
            <a:extLst>
              <a:ext uri="{FF2B5EF4-FFF2-40B4-BE49-F238E27FC236}">
                <a16:creationId xmlns:a16="http://schemas.microsoft.com/office/drawing/2014/main" id="{80F026CB-D44C-4224-BEED-252D2601BB71}"/>
              </a:ext>
            </a:extLst>
          </p:cNvPr>
          <p:cNvSpPr txBox="1"/>
          <p:nvPr/>
        </p:nvSpPr>
        <p:spPr>
          <a:xfrm>
            <a:off x="2314932" y="3429000"/>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41" name="TextBox 40">
            <a:extLst>
              <a:ext uri="{FF2B5EF4-FFF2-40B4-BE49-F238E27FC236}">
                <a16:creationId xmlns:a16="http://schemas.microsoft.com/office/drawing/2014/main" id="{2FE18D37-045E-46ED-AFC4-9AAED559D6E9}"/>
              </a:ext>
            </a:extLst>
          </p:cNvPr>
          <p:cNvSpPr txBox="1"/>
          <p:nvPr/>
        </p:nvSpPr>
        <p:spPr>
          <a:xfrm>
            <a:off x="3847845" y="3236585"/>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4" name="TextBox 33">
            <a:extLst>
              <a:ext uri="{FF2B5EF4-FFF2-40B4-BE49-F238E27FC236}">
                <a16:creationId xmlns:a16="http://schemas.microsoft.com/office/drawing/2014/main" id="{5A287D9C-94F6-4E72-811B-177BA71170AE}"/>
              </a:ext>
            </a:extLst>
          </p:cNvPr>
          <p:cNvSpPr txBox="1"/>
          <p:nvPr/>
        </p:nvSpPr>
        <p:spPr>
          <a:xfrm>
            <a:off x="5194661" y="1391067"/>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35" name="Straight Arrow Connector 34">
            <a:extLst>
              <a:ext uri="{FF2B5EF4-FFF2-40B4-BE49-F238E27FC236}">
                <a16:creationId xmlns:a16="http://schemas.microsoft.com/office/drawing/2014/main" id="{68FF6D12-71A0-40E4-B7E0-281F1E94DD54}"/>
              </a:ext>
            </a:extLst>
          </p:cNvPr>
          <p:cNvCxnSpPr>
            <a:cxnSpLocks/>
          </p:cNvCxnSpPr>
          <p:nvPr/>
        </p:nvCxnSpPr>
        <p:spPr>
          <a:xfrm flipH="1" flipV="1">
            <a:off x="7022417" y="1760400"/>
            <a:ext cx="1693059" cy="99505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D479683-BF56-4361-88D2-4C830933E5FE}"/>
              </a:ext>
            </a:extLst>
          </p:cNvPr>
          <p:cNvCxnSpPr>
            <a:cxnSpLocks/>
            <a:stCxn id="34" idx="3"/>
          </p:cNvCxnSpPr>
          <p:nvPr/>
        </p:nvCxnSpPr>
        <p:spPr>
          <a:xfrm flipV="1">
            <a:off x="7517218" y="1497081"/>
            <a:ext cx="996222" cy="7865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842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589526" y="6465404"/>
            <a:ext cx="892076" cy="365125"/>
          </a:xfrm>
        </p:spPr>
        <p:txBody>
          <a:bodyPr/>
          <a:lstStyle/>
          <a:p>
            <a:fld id="{26402401-4522-4C0F-A737-197EB07E49FF}" type="slidenum">
              <a:rPr lang="en-US" smtClean="0"/>
              <a:pPr/>
              <a:t>28</a:t>
            </a:fld>
            <a:endParaRPr lang="en-US" dirty="0"/>
          </a:p>
        </p:txBody>
      </p:sp>
      <p:pic>
        <p:nvPicPr>
          <p:cNvPr id="3" name="Picture 2">
            <a:extLst>
              <a:ext uri="{FF2B5EF4-FFF2-40B4-BE49-F238E27FC236}">
                <a16:creationId xmlns:a16="http://schemas.microsoft.com/office/drawing/2014/main" id="{F98F54B9-8B10-4405-8470-2A8D7D1672A8}"/>
              </a:ext>
            </a:extLst>
          </p:cNvPr>
          <p:cNvPicPr>
            <a:picLocks noChangeAspect="1"/>
          </p:cNvPicPr>
          <p:nvPr/>
        </p:nvPicPr>
        <p:blipFill>
          <a:blip r:embed="rId2"/>
          <a:stretch>
            <a:fillRect/>
          </a:stretch>
        </p:blipFill>
        <p:spPr>
          <a:xfrm>
            <a:off x="753292" y="-27471"/>
            <a:ext cx="10685416" cy="6858000"/>
          </a:xfrm>
          <a:prstGeom prst="rect">
            <a:avLst/>
          </a:prstGeom>
        </p:spPr>
      </p:pic>
      <p:sp>
        <p:nvSpPr>
          <p:cNvPr id="7" name="TextBox 6">
            <a:extLst>
              <a:ext uri="{FF2B5EF4-FFF2-40B4-BE49-F238E27FC236}">
                <a16:creationId xmlns:a16="http://schemas.microsoft.com/office/drawing/2014/main" id="{CE1D4012-E285-4C14-AE00-2267D8CDA448}"/>
              </a:ext>
            </a:extLst>
          </p:cNvPr>
          <p:cNvSpPr txBox="1"/>
          <p:nvPr/>
        </p:nvSpPr>
        <p:spPr>
          <a:xfrm>
            <a:off x="1103365" y="748494"/>
            <a:ext cx="1061798" cy="307777"/>
          </a:xfrm>
          <a:prstGeom prst="rect">
            <a:avLst/>
          </a:prstGeom>
          <a:noFill/>
        </p:spPr>
        <p:txBody>
          <a:bodyPr wrap="square" rtlCol="0">
            <a:spAutoFit/>
          </a:bodyPr>
          <a:lstStyle/>
          <a:p>
            <a:r>
              <a:rPr lang="ne-NP" sz="1400" dirty="0">
                <a:solidFill>
                  <a:srgbClr val="0070C0"/>
                </a:solidFill>
              </a:rPr>
              <a:t>0    3 </a:t>
            </a:r>
            <a:endParaRPr lang="en-US" sz="1400" dirty="0">
              <a:solidFill>
                <a:srgbClr val="0070C0"/>
              </a:solidFill>
            </a:endParaRPr>
          </a:p>
        </p:txBody>
      </p:sp>
      <p:sp>
        <p:nvSpPr>
          <p:cNvPr id="9" name="TextBox 8">
            <a:extLst>
              <a:ext uri="{FF2B5EF4-FFF2-40B4-BE49-F238E27FC236}">
                <a16:creationId xmlns:a16="http://schemas.microsoft.com/office/drawing/2014/main" id="{86E166E2-BD73-4975-8FF3-9B1A21CD54BB}"/>
              </a:ext>
            </a:extLst>
          </p:cNvPr>
          <p:cNvSpPr txBox="1"/>
          <p:nvPr/>
        </p:nvSpPr>
        <p:spPr>
          <a:xfrm>
            <a:off x="4385683" y="438621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2" name="TextBox 11">
            <a:extLst>
              <a:ext uri="{FF2B5EF4-FFF2-40B4-BE49-F238E27FC236}">
                <a16:creationId xmlns:a16="http://schemas.microsoft.com/office/drawing/2014/main" id="{79C7B672-D6E9-4D6B-A8D5-DA0DE1E8F8C8}"/>
              </a:ext>
            </a:extLst>
          </p:cNvPr>
          <p:cNvSpPr txBox="1"/>
          <p:nvPr/>
        </p:nvSpPr>
        <p:spPr>
          <a:xfrm>
            <a:off x="2172629" y="782119"/>
            <a:ext cx="1171863" cy="307777"/>
          </a:xfrm>
          <a:prstGeom prst="rect">
            <a:avLst/>
          </a:prstGeom>
          <a:noFill/>
        </p:spPr>
        <p:txBody>
          <a:bodyPr wrap="square" rtlCol="0">
            <a:spAutoFit/>
          </a:bodyPr>
          <a:lstStyle/>
          <a:p>
            <a:r>
              <a:rPr lang="ne-NP" sz="1400" dirty="0">
                <a:solidFill>
                  <a:srgbClr val="0070C0"/>
                </a:solidFill>
              </a:rPr>
              <a:t>1   2   3</a:t>
            </a:r>
            <a:endParaRPr lang="en-US" sz="1400" dirty="0">
              <a:solidFill>
                <a:srgbClr val="0070C0"/>
              </a:solidFill>
            </a:endParaRPr>
          </a:p>
        </p:txBody>
      </p:sp>
      <p:sp>
        <p:nvSpPr>
          <p:cNvPr id="13" name="TextBox 12">
            <a:extLst>
              <a:ext uri="{FF2B5EF4-FFF2-40B4-BE49-F238E27FC236}">
                <a16:creationId xmlns:a16="http://schemas.microsoft.com/office/drawing/2014/main" id="{0A327043-4CC7-4523-8BCA-144BC3FC2DCC}"/>
              </a:ext>
            </a:extLst>
          </p:cNvPr>
          <p:cNvSpPr txBox="1"/>
          <p:nvPr/>
        </p:nvSpPr>
        <p:spPr>
          <a:xfrm>
            <a:off x="6308205" y="2804839"/>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4" name="TextBox 13">
            <a:extLst>
              <a:ext uri="{FF2B5EF4-FFF2-40B4-BE49-F238E27FC236}">
                <a16:creationId xmlns:a16="http://schemas.microsoft.com/office/drawing/2014/main" id="{DEE09F48-D302-44EC-8721-F6E6E0797178}"/>
              </a:ext>
            </a:extLst>
          </p:cNvPr>
          <p:cNvSpPr txBox="1"/>
          <p:nvPr/>
        </p:nvSpPr>
        <p:spPr>
          <a:xfrm>
            <a:off x="3634115" y="283808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5" name="TextBox 14">
            <a:extLst>
              <a:ext uri="{FF2B5EF4-FFF2-40B4-BE49-F238E27FC236}">
                <a16:creationId xmlns:a16="http://schemas.microsoft.com/office/drawing/2014/main" id="{E6BE35E4-6F3B-4CE5-9912-7347661D1AFB}"/>
              </a:ext>
            </a:extLst>
          </p:cNvPr>
          <p:cNvSpPr txBox="1"/>
          <p:nvPr/>
        </p:nvSpPr>
        <p:spPr>
          <a:xfrm>
            <a:off x="10859912" y="2808028"/>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6" name="TextBox 15">
            <a:extLst>
              <a:ext uri="{FF2B5EF4-FFF2-40B4-BE49-F238E27FC236}">
                <a16:creationId xmlns:a16="http://schemas.microsoft.com/office/drawing/2014/main" id="{6D86E016-6F65-4D5A-8F76-82A2C14A3C67}"/>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0" name="TextBox 19">
            <a:extLst>
              <a:ext uri="{FF2B5EF4-FFF2-40B4-BE49-F238E27FC236}">
                <a16:creationId xmlns:a16="http://schemas.microsoft.com/office/drawing/2014/main" id="{C86261EB-A329-4ADF-AE95-EC10CEA86521}"/>
              </a:ext>
            </a:extLst>
          </p:cNvPr>
          <p:cNvSpPr txBox="1"/>
          <p:nvPr/>
        </p:nvSpPr>
        <p:spPr>
          <a:xfrm>
            <a:off x="6473043" y="3739797"/>
            <a:ext cx="848068" cy="400110"/>
          </a:xfrm>
          <a:prstGeom prst="rect">
            <a:avLst/>
          </a:prstGeom>
          <a:noFill/>
        </p:spPr>
        <p:txBody>
          <a:bodyPr wrap="square" rtlCol="0">
            <a:spAutoFit/>
          </a:bodyPr>
          <a:lstStyle/>
          <a:p>
            <a:r>
              <a:rPr lang="ne-NP" sz="2000" dirty="0">
                <a:solidFill>
                  <a:srgbClr val="0070C0"/>
                </a:solidFill>
              </a:rPr>
              <a:t> 2</a:t>
            </a:r>
            <a:endParaRPr lang="en-US" sz="2000" dirty="0">
              <a:solidFill>
                <a:srgbClr val="0070C0"/>
              </a:solidFill>
            </a:endParaRPr>
          </a:p>
        </p:txBody>
      </p:sp>
      <p:sp>
        <p:nvSpPr>
          <p:cNvPr id="22" name="Oval 21">
            <a:extLst>
              <a:ext uri="{FF2B5EF4-FFF2-40B4-BE49-F238E27FC236}">
                <a16:creationId xmlns:a16="http://schemas.microsoft.com/office/drawing/2014/main" id="{489F97E9-46D8-41A5-977F-7179D5A82DAD}"/>
              </a:ext>
            </a:extLst>
          </p:cNvPr>
          <p:cNvSpPr/>
          <p:nvPr/>
        </p:nvSpPr>
        <p:spPr>
          <a:xfrm>
            <a:off x="10722991" y="3677098"/>
            <a:ext cx="696525" cy="46166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75E9A21-379D-4D90-BB7F-ADCEFAAF019E}"/>
              </a:ext>
            </a:extLst>
          </p:cNvPr>
          <p:cNvSpPr txBox="1"/>
          <p:nvPr/>
        </p:nvSpPr>
        <p:spPr>
          <a:xfrm>
            <a:off x="3626355" y="686939"/>
            <a:ext cx="1274111" cy="369332"/>
          </a:xfrm>
          <a:prstGeom prst="rect">
            <a:avLst/>
          </a:prstGeom>
          <a:noFill/>
        </p:spPr>
        <p:txBody>
          <a:bodyPr wrap="square" rtlCol="0">
            <a:spAutoFit/>
          </a:bodyPr>
          <a:lstStyle/>
          <a:p>
            <a:r>
              <a:rPr lang="ne-NP" dirty="0">
                <a:solidFill>
                  <a:srgbClr val="0070C0"/>
                </a:solidFill>
                <a:sym typeface="Wingdings" panose="05000000000000000000" pitchFamily="2" charset="2"/>
              </a:rPr>
              <a:t>1  2  9</a:t>
            </a:r>
            <a:endParaRPr lang="en-US" dirty="0">
              <a:solidFill>
                <a:srgbClr val="0070C0"/>
              </a:solidFill>
            </a:endParaRPr>
          </a:p>
        </p:txBody>
      </p:sp>
      <p:sp>
        <p:nvSpPr>
          <p:cNvPr id="25" name="TextBox 24">
            <a:extLst>
              <a:ext uri="{FF2B5EF4-FFF2-40B4-BE49-F238E27FC236}">
                <a16:creationId xmlns:a16="http://schemas.microsoft.com/office/drawing/2014/main" id="{464635F4-F7AF-4D95-AF5E-5312832B9962}"/>
              </a:ext>
            </a:extLst>
          </p:cNvPr>
          <p:cNvSpPr txBox="1"/>
          <p:nvPr/>
        </p:nvSpPr>
        <p:spPr>
          <a:xfrm>
            <a:off x="8539072" y="629053"/>
            <a:ext cx="1061798" cy="369332"/>
          </a:xfrm>
          <a:prstGeom prst="rect">
            <a:avLst/>
          </a:prstGeom>
          <a:noFill/>
        </p:spPr>
        <p:txBody>
          <a:bodyPr wrap="square" rtlCol="0">
            <a:spAutoFit/>
          </a:bodyPr>
          <a:lstStyle/>
          <a:p>
            <a:r>
              <a:rPr lang="en-US" dirty="0">
                <a:solidFill>
                  <a:srgbClr val="0070C0"/>
                </a:solidFill>
              </a:rPr>
              <a:t>6</a:t>
            </a:r>
          </a:p>
        </p:txBody>
      </p:sp>
      <p:sp>
        <p:nvSpPr>
          <p:cNvPr id="26" name="TextBox 25">
            <a:extLst>
              <a:ext uri="{FF2B5EF4-FFF2-40B4-BE49-F238E27FC236}">
                <a16:creationId xmlns:a16="http://schemas.microsoft.com/office/drawing/2014/main" id="{FDAE7E6E-41A0-48D8-B6A2-9F9BF79CDAD8}"/>
              </a:ext>
            </a:extLst>
          </p:cNvPr>
          <p:cNvSpPr txBox="1"/>
          <p:nvPr/>
        </p:nvSpPr>
        <p:spPr>
          <a:xfrm>
            <a:off x="8503411" y="930417"/>
            <a:ext cx="1277262" cy="369332"/>
          </a:xfrm>
          <a:prstGeom prst="rect">
            <a:avLst/>
          </a:prstGeom>
          <a:noFill/>
        </p:spPr>
        <p:txBody>
          <a:bodyPr wrap="square" rtlCol="0">
            <a:spAutoFit/>
          </a:bodyPr>
          <a:lstStyle/>
          <a:p>
            <a:r>
              <a:rPr lang="en-US" dirty="0">
                <a:solidFill>
                  <a:srgbClr val="0070C0"/>
                </a:solidFill>
              </a:rPr>
              <a:t>3</a:t>
            </a:r>
            <a:r>
              <a:rPr lang="ne-NP" dirty="0">
                <a:solidFill>
                  <a:srgbClr val="0070C0"/>
                </a:solidFill>
              </a:rPr>
              <a:t> </a:t>
            </a:r>
            <a:endParaRPr lang="en-US" dirty="0">
              <a:solidFill>
                <a:srgbClr val="0070C0"/>
              </a:solidFill>
            </a:endParaRPr>
          </a:p>
        </p:txBody>
      </p:sp>
      <p:sp>
        <p:nvSpPr>
          <p:cNvPr id="27" name="TextBox 26">
            <a:extLst>
              <a:ext uri="{FF2B5EF4-FFF2-40B4-BE49-F238E27FC236}">
                <a16:creationId xmlns:a16="http://schemas.microsoft.com/office/drawing/2014/main" id="{7299E5B4-AA10-40BD-97BB-01FB6D7BD9F3}"/>
              </a:ext>
            </a:extLst>
          </p:cNvPr>
          <p:cNvSpPr txBox="1"/>
          <p:nvPr/>
        </p:nvSpPr>
        <p:spPr>
          <a:xfrm>
            <a:off x="9804255" y="1185522"/>
            <a:ext cx="1038454" cy="369332"/>
          </a:xfrm>
          <a:prstGeom prst="rect">
            <a:avLst/>
          </a:prstGeom>
          <a:noFill/>
        </p:spPr>
        <p:txBody>
          <a:bodyPr wrap="square" rtlCol="0">
            <a:spAutoFit/>
          </a:bodyPr>
          <a:lstStyle/>
          <a:p>
            <a:r>
              <a:rPr lang="en-US" dirty="0">
                <a:solidFill>
                  <a:srgbClr val="0070C0"/>
                </a:solidFill>
              </a:rPr>
              <a:t>0</a:t>
            </a:r>
          </a:p>
        </p:txBody>
      </p:sp>
      <p:sp>
        <p:nvSpPr>
          <p:cNvPr id="28" name="TextBox 27">
            <a:extLst>
              <a:ext uri="{FF2B5EF4-FFF2-40B4-BE49-F238E27FC236}">
                <a16:creationId xmlns:a16="http://schemas.microsoft.com/office/drawing/2014/main" id="{D3BF8059-6D7B-4148-A0E6-7449D9A6E83F}"/>
              </a:ext>
            </a:extLst>
          </p:cNvPr>
          <p:cNvSpPr txBox="1"/>
          <p:nvPr/>
        </p:nvSpPr>
        <p:spPr>
          <a:xfrm>
            <a:off x="8545812" y="1212687"/>
            <a:ext cx="1258443" cy="369332"/>
          </a:xfrm>
          <a:prstGeom prst="rect">
            <a:avLst/>
          </a:prstGeom>
          <a:noFill/>
        </p:spPr>
        <p:txBody>
          <a:bodyPr wrap="square" rtlCol="0">
            <a:spAutoFit/>
          </a:bodyPr>
          <a:lstStyle/>
          <a:p>
            <a:r>
              <a:rPr lang="ne-NP" dirty="0">
                <a:solidFill>
                  <a:srgbClr val="0070C0"/>
                </a:solidFill>
              </a:rPr>
              <a:t>0</a:t>
            </a:r>
            <a:endParaRPr lang="en-US" dirty="0">
              <a:solidFill>
                <a:srgbClr val="0070C0"/>
              </a:solidFill>
            </a:endParaRPr>
          </a:p>
        </p:txBody>
      </p:sp>
      <p:sp>
        <p:nvSpPr>
          <p:cNvPr id="29" name="TextBox 28">
            <a:extLst>
              <a:ext uri="{FF2B5EF4-FFF2-40B4-BE49-F238E27FC236}">
                <a16:creationId xmlns:a16="http://schemas.microsoft.com/office/drawing/2014/main" id="{8C41F403-4548-47D6-80AA-A8E87A489F21}"/>
              </a:ext>
            </a:extLst>
          </p:cNvPr>
          <p:cNvSpPr txBox="1"/>
          <p:nvPr/>
        </p:nvSpPr>
        <p:spPr>
          <a:xfrm>
            <a:off x="10511894" y="1168443"/>
            <a:ext cx="1038454" cy="369332"/>
          </a:xfrm>
          <a:prstGeom prst="rect">
            <a:avLst/>
          </a:prstGeom>
          <a:noFill/>
        </p:spPr>
        <p:txBody>
          <a:bodyPr wrap="square" rtlCol="0">
            <a:spAutoFit/>
          </a:bodyPr>
          <a:lstStyle/>
          <a:p>
            <a:r>
              <a:rPr lang="ne-NP" dirty="0">
                <a:solidFill>
                  <a:srgbClr val="0070C0"/>
                </a:solidFill>
              </a:rPr>
              <a:t>0 </a:t>
            </a:r>
            <a:endParaRPr lang="en-US" dirty="0">
              <a:solidFill>
                <a:srgbClr val="0070C0"/>
              </a:solidFill>
            </a:endParaRPr>
          </a:p>
        </p:txBody>
      </p:sp>
      <p:sp>
        <p:nvSpPr>
          <p:cNvPr id="30" name="TextBox 29">
            <a:extLst>
              <a:ext uri="{FF2B5EF4-FFF2-40B4-BE49-F238E27FC236}">
                <a16:creationId xmlns:a16="http://schemas.microsoft.com/office/drawing/2014/main" id="{48ED4F22-C1B8-4697-837D-125DE1D218FF}"/>
              </a:ext>
            </a:extLst>
          </p:cNvPr>
          <p:cNvSpPr txBox="1"/>
          <p:nvPr/>
        </p:nvSpPr>
        <p:spPr>
          <a:xfrm>
            <a:off x="10559058" y="696640"/>
            <a:ext cx="1150827"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endParaRPr lang="en-US" dirty="0">
              <a:solidFill>
                <a:srgbClr val="0070C0"/>
              </a:solidFill>
            </a:endParaRPr>
          </a:p>
        </p:txBody>
      </p:sp>
      <p:sp>
        <p:nvSpPr>
          <p:cNvPr id="31" name="TextBox 30">
            <a:extLst>
              <a:ext uri="{FF2B5EF4-FFF2-40B4-BE49-F238E27FC236}">
                <a16:creationId xmlns:a16="http://schemas.microsoft.com/office/drawing/2014/main" id="{37D620BD-AE41-4D2A-A1CA-12C486C1E255}"/>
              </a:ext>
            </a:extLst>
          </p:cNvPr>
          <p:cNvSpPr txBox="1"/>
          <p:nvPr/>
        </p:nvSpPr>
        <p:spPr>
          <a:xfrm>
            <a:off x="9793992" y="961144"/>
            <a:ext cx="1277262" cy="369332"/>
          </a:xfrm>
          <a:prstGeom prst="rect">
            <a:avLst/>
          </a:prstGeom>
          <a:noFill/>
        </p:spPr>
        <p:txBody>
          <a:bodyPr wrap="square" rtlCol="0">
            <a:spAutoFit/>
          </a:bodyPr>
          <a:lstStyle/>
          <a:p>
            <a:r>
              <a:rPr lang="en-US" dirty="0">
                <a:solidFill>
                  <a:srgbClr val="0070C0"/>
                </a:solidFill>
              </a:rPr>
              <a:t>1</a:t>
            </a:r>
            <a:r>
              <a:rPr lang="ne-NP" dirty="0">
                <a:solidFill>
                  <a:srgbClr val="0070C0"/>
                </a:solidFill>
              </a:rPr>
              <a:t> </a:t>
            </a:r>
            <a:endParaRPr lang="en-US" dirty="0">
              <a:solidFill>
                <a:srgbClr val="0070C0"/>
              </a:solidFill>
            </a:endParaRPr>
          </a:p>
        </p:txBody>
      </p:sp>
      <p:sp>
        <p:nvSpPr>
          <p:cNvPr id="32" name="TextBox 31">
            <a:extLst>
              <a:ext uri="{FF2B5EF4-FFF2-40B4-BE49-F238E27FC236}">
                <a16:creationId xmlns:a16="http://schemas.microsoft.com/office/drawing/2014/main" id="{1E53FE13-E47E-44AC-A58F-E7931E08337C}"/>
              </a:ext>
            </a:extLst>
          </p:cNvPr>
          <p:cNvSpPr txBox="1"/>
          <p:nvPr/>
        </p:nvSpPr>
        <p:spPr>
          <a:xfrm>
            <a:off x="10559058" y="934004"/>
            <a:ext cx="1277262" cy="369332"/>
          </a:xfrm>
          <a:prstGeom prst="rect">
            <a:avLst/>
          </a:prstGeom>
          <a:noFill/>
        </p:spPr>
        <p:txBody>
          <a:bodyPr wrap="square" rtlCol="0">
            <a:spAutoFit/>
          </a:bodyPr>
          <a:lstStyle/>
          <a:p>
            <a:r>
              <a:rPr lang="en-US" dirty="0">
                <a:solidFill>
                  <a:srgbClr val="0070C0"/>
                </a:solidFill>
              </a:rPr>
              <a:t>2</a:t>
            </a:r>
          </a:p>
        </p:txBody>
      </p:sp>
      <p:sp>
        <p:nvSpPr>
          <p:cNvPr id="33" name="TextBox 32">
            <a:extLst>
              <a:ext uri="{FF2B5EF4-FFF2-40B4-BE49-F238E27FC236}">
                <a16:creationId xmlns:a16="http://schemas.microsoft.com/office/drawing/2014/main" id="{6CC84469-9BBE-4026-96D4-FB8FAA9C7F0F}"/>
              </a:ext>
            </a:extLst>
          </p:cNvPr>
          <p:cNvSpPr txBox="1"/>
          <p:nvPr/>
        </p:nvSpPr>
        <p:spPr>
          <a:xfrm>
            <a:off x="9784644" y="675110"/>
            <a:ext cx="1061798" cy="369332"/>
          </a:xfrm>
          <a:prstGeom prst="rect">
            <a:avLst/>
          </a:prstGeom>
          <a:noFill/>
        </p:spPr>
        <p:txBody>
          <a:bodyPr wrap="square" rtlCol="0">
            <a:spAutoFit/>
          </a:bodyPr>
          <a:lstStyle/>
          <a:p>
            <a:r>
              <a:rPr lang="en-US" dirty="0">
                <a:solidFill>
                  <a:srgbClr val="0070C0"/>
                </a:solidFill>
              </a:rPr>
              <a:t>2</a:t>
            </a:r>
          </a:p>
        </p:txBody>
      </p:sp>
      <p:sp>
        <p:nvSpPr>
          <p:cNvPr id="34" name="Oval 33">
            <a:extLst>
              <a:ext uri="{FF2B5EF4-FFF2-40B4-BE49-F238E27FC236}">
                <a16:creationId xmlns:a16="http://schemas.microsoft.com/office/drawing/2014/main" id="{5DE57445-2A38-401C-A4A6-7732181FAA17}"/>
              </a:ext>
            </a:extLst>
          </p:cNvPr>
          <p:cNvSpPr/>
          <p:nvPr/>
        </p:nvSpPr>
        <p:spPr>
          <a:xfrm>
            <a:off x="8418432" y="2623022"/>
            <a:ext cx="696525" cy="56653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458116" y="3765576"/>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6" name="Straight Arrow Connector 5"/>
          <p:cNvCxnSpPr>
            <a:endCxn id="34" idx="3"/>
          </p:cNvCxnSpPr>
          <p:nvPr/>
        </p:nvCxnSpPr>
        <p:spPr>
          <a:xfrm flipV="1">
            <a:off x="7731421" y="3106592"/>
            <a:ext cx="789015" cy="65898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9774275" y="3744707"/>
            <a:ext cx="1020740" cy="1313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7D9EDA3-BF22-40CA-ABF3-83CB88D4D44D}"/>
              </a:ext>
            </a:extLst>
          </p:cNvPr>
          <p:cNvSpPr txBox="1"/>
          <p:nvPr/>
        </p:nvSpPr>
        <p:spPr>
          <a:xfrm>
            <a:off x="7568133" y="46923"/>
            <a:ext cx="577062" cy="369332"/>
          </a:xfrm>
          <a:prstGeom prst="rect">
            <a:avLst/>
          </a:prstGeom>
          <a:noFill/>
        </p:spPr>
        <p:txBody>
          <a:bodyPr wrap="square" rtlCol="0">
            <a:spAutoFit/>
          </a:bodyPr>
          <a:lstStyle/>
          <a:p>
            <a:r>
              <a:rPr lang="en-US" dirty="0">
                <a:solidFill>
                  <a:srgbClr val="0070C0"/>
                </a:solidFill>
              </a:rPr>
              <a:t>25</a:t>
            </a:r>
          </a:p>
        </p:txBody>
      </p:sp>
      <p:sp>
        <p:nvSpPr>
          <p:cNvPr id="37" name="TextBox 36">
            <a:extLst>
              <a:ext uri="{FF2B5EF4-FFF2-40B4-BE49-F238E27FC236}">
                <a16:creationId xmlns:a16="http://schemas.microsoft.com/office/drawing/2014/main" id="{92E23277-9E58-4715-9FF0-C68CBA02E1A2}"/>
              </a:ext>
            </a:extLst>
          </p:cNvPr>
          <p:cNvSpPr txBox="1"/>
          <p:nvPr/>
        </p:nvSpPr>
        <p:spPr>
          <a:xfrm>
            <a:off x="9312339" y="60280"/>
            <a:ext cx="577062" cy="369332"/>
          </a:xfrm>
          <a:prstGeom prst="rect">
            <a:avLst/>
          </a:prstGeom>
          <a:noFill/>
        </p:spPr>
        <p:txBody>
          <a:bodyPr wrap="square" rtlCol="0">
            <a:spAutoFit/>
          </a:bodyPr>
          <a:lstStyle/>
          <a:p>
            <a:r>
              <a:rPr lang="en-US" dirty="0">
                <a:solidFill>
                  <a:srgbClr val="0070C0"/>
                </a:solidFill>
              </a:rPr>
              <a:t>  5</a:t>
            </a:r>
          </a:p>
        </p:txBody>
      </p:sp>
    </p:spTree>
    <p:extLst>
      <p:ext uri="{BB962C8B-B14F-4D97-AF65-F5344CB8AC3E}">
        <p14:creationId xmlns:p14="http://schemas.microsoft.com/office/powerpoint/2010/main" val="2030692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03637-8D6E-42A0-B685-D2F5BE8C7533}"/>
              </a:ext>
            </a:extLst>
          </p:cNvPr>
          <p:cNvPicPr>
            <a:picLocks noChangeAspect="1"/>
          </p:cNvPicPr>
          <p:nvPr/>
        </p:nvPicPr>
        <p:blipFill rotWithShape="1">
          <a:blip r:embed="rId2"/>
          <a:srcRect b="598"/>
          <a:stretch/>
        </p:blipFill>
        <p:spPr>
          <a:xfrm>
            <a:off x="853759" y="-36926"/>
            <a:ext cx="10748169" cy="6757908"/>
          </a:xfrm>
          <a:prstGeom prst="rect">
            <a:avLst/>
          </a:prstGeom>
        </p:spPr>
      </p:pic>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745962" y="6469362"/>
            <a:ext cx="892076" cy="365125"/>
          </a:xfrm>
        </p:spPr>
        <p:txBody>
          <a:bodyPr/>
          <a:lstStyle/>
          <a:p>
            <a:fld id="{26402401-4522-4C0F-A737-197EB07E49FF}" type="slidenum">
              <a:rPr lang="en-US" smtClean="0"/>
              <a:pPr/>
              <a:t>29</a:t>
            </a:fld>
            <a:endParaRPr lang="en-US" dirty="0"/>
          </a:p>
        </p:txBody>
      </p:sp>
      <p:sp>
        <p:nvSpPr>
          <p:cNvPr id="6" name="TextBox 5">
            <a:extLst>
              <a:ext uri="{FF2B5EF4-FFF2-40B4-BE49-F238E27FC236}">
                <a16:creationId xmlns:a16="http://schemas.microsoft.com/office/drawing/2014/main" id="{7243584A-B75F-4229-8627-23E5E0EEDF8F}"/>
              </a:ext>
            </a:extLst>
          </p:cNvPr>
          <p:cNvSpPr txBox="1"/>
          <p:nvPr/>
        </p:nvSpPr>
        <p:spPr>
          <a:xfrm>
            <a:off x="4629589" y="3704913"/>
            <a:ext cx="1326563"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7" name="TextBox 6">
            <a:extLst>
              <a:ext uri="{FF2B5EF4-FFF2-40B4-BE49-F238E27FC236}">
                <a16:creationId xmlns:a16="http://schemas.microsoft.com/office/drawing/2014/main" id="{650E5E12-F5FC-4970-AE1A-AD153D5F9596}"/>
              </a:ext>
            </a:extLst>
          </p:cNvPr>
          <p:cNvSpPr txBox="1"/>
          <p:nvPr/>
        </p:nvSpPr>
        <p:spPr>
          <a:xfrm>
            <a:off x="6609129" y="4841703"/>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8" name="TextBox 7">
            <a:extLst>
              <a:ext uri="{FF2B5EF4-FFF2-40B4-BE49-F238E27FC236}">
                <a16:creationId xmlns:a16="http://schemas.microsoft.com/office/drawing/2014/main" id="{555D44A6-FBB7-4D65-9992-273A9FB846A6}"/>
              </a:ext>
            </a:extLst>
          </p:cNvPr>
          <p:cNvSpPr txBox="1"/>
          <p:nvPr/>
        </p:nvSpPr>
        <p:spPr>
          <a:xfrm>
            <a:off x="5450583" y="5252005"/>
            <a:ext cx="658629" cy="307777"/>
          </a:xfrm>
          <a:prstGeom prst="rect">
            <a:avLst/>
          </a:prstGeom>
          <a:noFill/>
        </p:spPr>
        <p:txBody>
          <a:bodyPr wrap="square" rtlCol="0">
            <a:spAutoFit/>
          </a:bodyPr>
          <a:lstStyle/>
          <a:p>
            <a:r>
              <a:rPr lang="en-US" sz="1400" dirty="0">
                <a:solidFill>
                  <a:srgbClr val="0070C0"/>
                </a:solidFill>
              </a:rPr>
              <a:t>1</a:t>
            </a:r>
          </a:p>
        </p:txBody>
      </p:sp>
      <p:sp>
        <p:nvSpPr>
          <p:cNvPr id="9" name="TextBox 8">
            <a:extLst>
              <a:ext uri="{FF2B5EF4-FFF2-40B4-BE49-F238E27FC236}">
                <a16:creationId xmlns:a16="http://schemas.microsoft.com/office/drawing/2014/main" id="{F86C2677-96AE-46EB-8EB7-9AB722C226BE}"/>
              </a:ext>
            </a:extLst>
          </p:cNvPr>
          <p:cNvSpPr txBox="1"/>
          <p:nvPr/>
        </p:nvSpPr>
        <p:spPr>
          <a:xfrm>
            <a:off x="6620801" y="3813976"/>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0" name="TextBox 9">
            <a:extLst>
              <a:ext uri="{FF2B5EF4-FFF2-40B4-BE49-F238E27FC236}">
                <a16:creationId xmlns:a16="http://schemas.microsoft.com/office/drawing/2014/main" id="{4783F913-8A91-4F25-9B50-B40DCEF64359}"/>
              </a:ext>
            </a:extLst>
          </p:cNvPr>
          <p:cNvSpPr txBox="1"/>
          <p:nvPr/>
        </p:nvSpPr>
        <p:spPr>
          <a:xfrm>
            <a:off x="6620346" y="5333884"/>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1" name="TextBox 10">
            <a:extLst>
              <a:ext uri="{FF2B5EF4-FFF2-40B4-BE49-F238E27FC236}">
                <a16:creationId xmlns:a16="http://schemas.microsoft.com/office/drawing/2014/main" id="{0316CDC3-7B13-4011-81A5-B9A138A5B882}"/>
              </a:ext>
            </a:extLst>
          </p:cNvPr>
          <p:cNvSpPr txBox="1"/>
          <p:nvPr/>
        </p:nvSpPr>
        <p:spPr>
          <a:xfrm>
            <a:off x="5430067" y="475336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2" name="TextBox 11">
            <a:extLst>
              <a:ext uri="{FF2B5EF4-FFF2-40B4-BE49-F238E27FC236}">
                <a16:creationId xmlns:a16="http://schemas.microsoft.com/office/drawing/2014/main" id="{8A563449-6DB1-4410-A2E5-863629DB7E2C}"/>
              </a:ext>
            </a:extLst>
          </p:cNvPr>
          <p:cNvSpPr txBox="1"/>
          <p:nvPr/>
        </p:nvSpPr>
        <p:spPr>
          <a:xfrm>
            <a:off x="6597457" y="4358506"/>
            <a:ext cx="1277262" cy="307777"/>
          </a:xfrm>
          <a:prstGeom prst="rect">
            <a:avLst/>
          </a:prstGeom>
          <a:noFill/>
        </p:spPr>
        <p:txBody>
          <a:bodyPr wrap="square" rtlCol="0">
            <a:spAutoFit/>
          </a:bodyPr>
          <a:lstStyle/>
          <a:p>
            <a:r>
              <a:rPr lang="en-US" sz="1400" dirty="0">
                <a:solidFill>
                  <a:srgbClr val="0070C0"/>
                </a:solidFill>
              </a:rPr>
              <a:t>23</a:t>
            </a:r>
          </a:p>
        </p:txBody>
      </p:sp>
      <p:sp>
        <p:nvSpPr>
          <p:cNvPr id="13" name="TextBox 12">
            <a:extLst>
              <a:ext uri="{FF2B5EF4-FFF2-40B4-BE49-F238E27FC236}">
                <a16:creationId xmlns:a16="http://schemas.microsoft.com/office/drawing/2014/main" id="{1F3C84E0-339C-4EFC-A60C-4B58F811A716}"/>
              </a:ext>
            </a:extLst>
          </p:cNvPr>
          <p:cNvSpPr txBox="1"/>
          <p:nvPr/>
        </p:nvSpPr>
        <p:spPr>
          <a:xfrm>
            <a:off x="5430975" y="4230007"/>
            <a:ext cx="552205" cy="307777"/>
          </a:xfrm>
          <a:prstGeom prst="rect">
            <a:avLst/>
          </a:prstGeom>
          <a:noFill/>
        </p:spPr>
        <p:txBody>
          <a:bodyPr wrap="square" rtlCol="0">
            <a:spAutoFit/>
          </a:bodyPr>
          <a:lstStyle/>
          <a:p>
            <a:r>
              <a:rPr lang="en-US" sz="1400" dirty="0">
                <a:solidFill>
                  <a:srgbClr val="0070C0"/>
                </a:solidFill>
              </a:rPr>
              <a:t>2</a:t>
            </a:r>
          </a:p>
        </p:txBody>
      </p:sp>
      <p:sp>
        <p:nvSpPr>
          <p:cNvPr id="14" name="TextBox 13">
            <a:extLst>
              <a:ext uri="{FF2B5EF4-FFF2-40B4-BE49-F238E27FC236}">
                <a16:creationId xmlns:a16="http://schemas.microsoft.com/office/drawing/2014/main" id="{5EE912B5-797E-4FCF-B88F-3143A3B87BBE}"/>
              </a:ext>
            </a:extLst>
          </p:cNvPr>
          <p:cNvSpPr txBox="1"/>
          <p:nvPr/>
        </p:nvSpPr>
        <p:spPr>
          <a:xfrm>
            <a:off x="2349080" y="269019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15" name="TextBox 14">
            <a:extLst>
              <a:ext uri="{FF2B5EF4-FFF2-40B4-BE49-F238E27FC236}">
                <a16:creationId xmlns:a16="http://schemas.microsoft.com/office/drawing/2014/main" id="{68114B49-45A3-49DE-9689-04A899DD7668}"/>
              </a:ext>
            </a:extLst>
          </p:cNvPr>
          <p:cNvSpPr txBox="1"/>
          <p:nvPr/>
        </p:nvSpPr>
        <p:spPr>
          <a:xfrm>
            <a:off x="2252176" y="311380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16" name="TextBox 15">
            <a:extLst>
              <a:ext uri="{FF2B5EF4-FFF2-40B4-BE49-F238E27FC236}">
                <a16:creationId xmlns:a16="http://schemas.microsoft.com/office/drawing/2014/main" id="{2D2D1428-3BFF-4039-ACD9-E606D8CDF03C}"/>
              </a:ext>
            </a:extLst>
          </p:cNvPr>
          <p:cNvSpPr txBox="1"/>
          <p:nvPr/>
        </p:nvSpPr>
        <p:spPr>
          <a:xfrm>
            <a:off x="5434953" y="2696222"/>
            <a:ext cx="51725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7" name="TextBox 16">
            <a:extLst>
              <a:ext uri="{FF2B5EF4-FFF2-40B4-BE49-F238E27FC236}">
                <a16:creationId xmlns:a16="http://schemas.microsoft.com/office/drawing/2014/main" id="{95AEB4E2-BED5-4FFE-9088-B33578B41131}"/>
              </a:ext>
            </a:extLst>
          </p:cNvPr>
          <p:cNvSpPr txBox="1"/>
          <p:nvPr/>
        </p:nvSpPr>
        <p:spPr>
          <a:xfrm>
            <a:off x="2301369" y="5361596"/>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18" name="TextBox 17">
            <a:extLst>
              <a:ext uri="{FF2B5EF4-FFF2-40B4-BE49-F238E27FC236}">
                <a16:creationId xmlns:a16="http://schemas.microsoft.com/office/drawing/2014/main" id="{8655F0B2-B2E1-426C-A696-B41050295225}"/>
              </a:ext>
            </a:extLst>
          </p:cNvPr>
          <p:cNvSpPr txBox="1"/>
          <p:nvPr/>
        </p:nvSpPr>
        <p:spPr>
          <a:xfrm>
            <a:off x="2343146" y="4731333"/>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19" name="TextBox 18">
            <a:extLst>
              <a:ext uri="{FF2B5EF4-FFF2-40B4-BE49-F238E27FC236}">
                <a16:creationId xmlns:a16="http://schemas.microsoft.com/office/drawing/2014/main" id="{5B46EDBB-E4AC-4427-8937-07FC5108AE57}"/>
              </a:ext>
            </a:extLst>
          </p:cNvPr>
          <p:cNvSpPr txBox="1"/>
          <p:nvPr/>
        </p:nvSpPr>
        <p:spPr>
          <a:xfrm>
            <a:off x="2265758" y="419804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0" name="TextBox 19">
            <a:extLst>
              <a:ext uri="{FF2B5EF4-FFF2-40B4-BE49-F238E27FC236}">
                <a16:creationId xmlns:a16="http://schemas.microsoft.com/office/drawing/2014/main" id="{B072DDDB-694B-41C6-A080-46F0895E1186}"/>
              </a:ext>
            </a:extLst>
          </p:cNvPr>
          <p:cNvSpPr txBox="1"/>
          <p:nvPr/>
        </p:nvSpPr>
        <p:spPr>
          <a:xfrm>
            <a:off x="2319579" y="36831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1" name="TextBox 20">
            <a:extLst>
              <a:ext uri="{FF2B5EF4-FFF2-40B4-BE49-F238E27FC236}">
                <a16:creationId xmlns:a16="http://schemas.microsoft.com/office/drawing/2014/main" id="{EC9C8BD4-1411-4BE7-AA11-77E100FFD9D3}"/>
              </a:ext>
            </a:extLst>
          </p:cNvPr>
          <p:cNvSpPr txBox="1"/>
          <p:nvPr/>
        </p:nvSpPr>
        <p:spPr>
          <a:xfrm>
            <a:off x="5425797" y="3188141"/>
            <a:ext cx="51725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2" name="TextBox 21">
            <a:extLst>
              <a:ext uri="{FF2B5EF4-FFF2-40B4-BE49-F238E27FC236}">
                <a16:creationId xmlns:a16="http://schemas.microsoft.com/office/drawing/2014/main" id="{52CFE8B1-7127-406C-B98B-C1552BD2F26E}"/>
              </a:ext>
            </a:extLst>
          </p:cNvPr>
          <p:cNvSpPr txBox="1"/>
          <p:nvPr/>
        </p:nvSpPr>
        <p:spPr>
          <a:xfrm>
            <a:off x="5441219" y="375611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AB47226B-2111-47FA-9C52-28E9DC166401}"/>
              </a:ext>
            </a:extLst>
          </p:cNvPr>
          <p:cNvSpPr txBox="1"/>
          <p:nvPr/>
        </p:nvSpPr>
        <p:spPr>
          <a:xfrm>
            <a:off x="4693088" y="3083256"/>
            <a:ext cx="454492" cy="307777"/>
          </a:xfrm>
          <a:prstGeom prst="rect">
            <a:avLst/>
          </a:prstGeom>
          <a:noFill/>
        </p:spPr>
        <p:txBody>
          <a:bodyPr wrap="square" rtlCol="0">
            <a:spAutoFit/>
          </a:bodyPr>
          <a:lstStyle/>
          <a:p>
            <a:r>
              <a:rPr lang="en-US" sz="1400" dirty="0">
                <a:solidFill>
                  <a:srgbClr val="0070C0"/>
                </a:solidFill>
              </a:rPr>
              <a:t>2</a:t>
            </a:r>
          </a:p>
        </p:txBody>
      </p:sp>
      <p:sp>
        <p:nvSpPr>
          <p:cNvPr id="24" name="TextBox 23">
            <a:extLst>
              <a:ext uri="{FF2B5EF4-FFF2-40B4-BE49-F238E27FC236}">
                <a16:creationId xmlns:a16="http://schemas.microsoft.com/office/drawing/2014/main" id="{95B7D3CB-39D0-44E5-A2B5-A9226FA48E62}"/>
              </a:ext>
            </a:extLst>
          </p:cNvPr>
          <p:cNvSpPr txBox="1"/>
          <p:nvPr/>
        </p:nvSpPr>
        <p:spPr>
          <a:xfrm>
            <a:off x="6597457" y="2761546"/>
            <a:ext cx="1061798" cy="307777"/>
          </a:xfrm>
          <a:prstGeom prst="rect">
            <a:avLst/>
          </a:prstGeom>
          <a:noFill/>
        </p:spPr>
        <p:txBody>
          <a:bodyPr wrap="square" rtlCol="0">
            <a:spAutoFit/>
          </a:bodyPr>
          <a:lstStyle/>
          <a:p>
            <a:r>
              <a:rPr lang="en-US" sz="1400" dirty="0">
                <a:solidFill>
                  <a:srgbClr val="0070C0"/>
                </a:solidFill>
              </a:rPr>
              <a:t>45</a:t>
            </a:r>
          </a:p>
        </p:txBody>
      </p:sp>
      <p:sp>
        <p:nvSpPr>
          <p:cNvPr id="25" name="TextBox 24">
            <a:extLst>
              <a:ext uri="{FF2B5EF4-FFF2-40B4-BE49-F238E27FC236}">
                <a16:creationId xmlns:a16="http://schemas.microsoft.com/office/drawing/2014/main" id="{56CF1F64-E5C6-4C34-A4B4-684257648E2F}"/>
              </a:ext>
            </a:extLst>
          </p:cNvPr>
          <p:cNvSpPr txBox="1"/>
          <p:nvPr/>
        </p:nvSpPr>
        <p:spPr>
          <a:xfrm>
            <a:off x="6652754" y="2995418"/>
            <a:ext cx="1437845" cy="523220"/>
          </a:xfrm>
          <a:prstGeom prst="rect">
            <a:avLst/>
          </a:prstGeom>
          <a:noFill/>
        </p:spPr>
        <p:txBody>
          <a:bodyPr wrap="square" rtlCol="0">
            <a:spAutoFit/>
          </a:bodyPr>
          <a:lstStyle/>
          <a:p>
            <a:endParaRPr lang="en-US" sz="1400" dirty="0">
              <a:solidFill>
                <a:srgbClr val="0070C0"/>
              </a:solidFill>
            </a:endParaRPr>
          </a:p>
          <a:p>
            <a:r>
              <a:rPr lang="en-US" sz="1400" dirty="0">
                <a:solidFill>
                  <a:srgbClr val="0070C0"/>
                </a:solidFill>
              </a:rPr>
              <a:t>39</a:t>
            </a:r>
          </a:p>
        </p:txBody>
      </p:sp>
      <p:sp>
        <p:nvSpPr>
          <p:cNvPr id="27" name="TextBox 26">
            <a:extLst>
              <a:ext uri="{FF2B5EF4-FFF2-40B4-BE49-F238E27FC236}">
                <a16:creationId xmlns:a16="http://schemas.microsoft.com/office/drawing/2014/main" id="{8118B725-B39B-4E7C-9572-992D2BAB0F37}"/>
              </a:ext>
            </a:extLst>
          </p:cNvPr>
          <p:cNvSpPr txBox="1"/>
          <p:nvPr/>
        </p:nvSpPr>
        <p:spPr>
          <a:xfrm>
            <a:off x="4692958" y="4748684"/>
            <a:ext cx="389014"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28" name="TextBox 27">
            <a:extLst>
              <a:ext uri="{FF2B5EF4-FFF2-40B4-BE49-F238E27FC236}">
                <a16:creationId xmlns:a16="http://schemas.microsoft.com/office/drawing/2014/main" id="{2AF2D272-AC76-476D-BEBB-1BF32F4E5AAB}"/>
              </a:ext>
            </a:extLst>
          </p:cNvPr>
          <p:cNvSpPr txBox="1"/>
          <p:nvPr/>
        </p:nvSpPr>
        <p:spPr>
          <a:xfrm>
            <a:off x="4685913" y="4215269"/>
            <a:ext cx="540594"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29" name="TextBox 28">
            <a:extLst>
              <a:ext uri="{FF2B5EF4-FFF2-40B4-BE49-F238E27FC236}">
                <a16:creationId xmlns:a16="http://schemas.microsoft.com/office/drawing/2014/main" id="{110F0080-28A8-44A8-91C5-D52213018EEF}"/>
              </a:ext>
            </a:extLst>
          </p:cNvPr>
          <p:cNvSpPr txBox="1"/>
          <p:nvPr/>
        </p:nvSpPr>
        <p:spPr>
          <a:xfrm>
            <a:off x="4692681" y="5297097"/>
            <a:ext cx="454899"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31" name="Oval 30">
            <a:extLst>
              <a:ext uri="{FF2B5EF4-FFF2-40B4-BE49-F238E27FC236}">
                <a16:creationId xmlns:a16="http://schemas.microsoft.com/office/drawing/2014/main" id="{4339D598-B0FA-47CE-BC85-DD17C2FCA7B6}"/>
              </a:ext>
            </a:extLst>
          </p:cNvPr>
          <p:cNvSpPr/>
          <p:nvPr/>
        </p:nvSpPr>
        <p:spPr>
          <a:xfrm>
            <a:off x="9082169" y="4205025"/>
            <a:ext cx="2345218" cy="31802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CF2E69C-DCA3-4983-BDF3-8E87114F1297}"/>
              </a:ext>
            </a:extLst>
          </p:cNvPr>
          <p:cNvSpPr/>
          <p:nvPr/>
        </p:nvSpPr>
        <p:spPr>
          <a:xfrm>
            <a:off x="8181620" y="5252005"/>
            <a:ext cx="546259" cy="352868"/>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1E7BE10-3C78-4BCF-9998-789B07349433}"/>
              </a:ext>
            </a:extLst>
          </p:cNvPr>
          <p:cNvSpPr txBox="1"/>
          <p:nvPr/>
        </p:nvSpPr>
        <p:spPr>
          <a:xfrm>
            <a:off x="4695608" y="269019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9" name="TextBox 38">
            <a:extLst>
              <a:ext uri="{FF2B5EF4-FFF2-40B4-BE49-F238E27FC236}">
                <a16:creationId xmlns:a16="http://schemas.microsoft.com/office/drawing/2014/main" id="{AF8B7D4B-C74B-468F-9D4B-B48DF66C833C}"/>
              </a:ext>
            </a:extLst>
          </p:cNvPr>
          <p:cNvSpPr txBox="1"/>
          <p:nvPr/>
        </p:nvSpPr>
        <p:spPr>
          <a:xfrm>
            <a:off x="9828975" y="2596200"/>
            <a:ext cx="454677"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0" name="TextBox 39">
            <a:extLst>
              <a:ext uri="{FF2B5EF4-FFF2-40B4-BE49-F238E27FC236}">
                <a16:creationId xmlns:a16="http://schemas.microsoft.com/office/drawing/2014/main" id="{AEF37D7C-CF3C-4B4A-A731-8A9ED52CFDDD}"/>
              </a:ext>
            </a:extLst>
          </p:cNvPr>
          <p:cNvSpPr txBox="1"/>
          <p:nvPr/>
        </p:nvSpPr>
        <p:spPr>
          <a:xfrm>
            <a:off x="8381804" y="260765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1" name="TextBox 40">
            <a:extLst>
              <a:ext uri="{FF2B5EF4-FFF2-40B4-BE49-F238E27FC236}">
                <a16:creationId xmlns:a16="http://schemas.microsoft.com/office/drawing/2014/main" id="{67DD483C-3A9B-4C0C-A228-CB80CE810BE5}"/>
              </a:ext>
            </a:extLst>
          </p:cNvPr>
          <p:cNvSpPr txBox="1"/>
          <p:nvPr/>
        </p:nvSpPr>
        <p:spPr>
          <a:xfrm>
            <a:off x="9197888" y="2608393"/>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43" name="TextBox 42">
            <a:extLst>
              <a:ext uri="{FF2B5EF4-FFF2-40B4-BE49-F238E27FC236}">
                <a16:creationId xmlns:a16="http://schemas.microsoft.com/office/drawing/2014/main" id="{A88B0F9B-3005-49CC-8560-F7F511863E00}"/>
              </a:ext>
            </a:extLst>
          </p:cNvPr>
          <p:cNvSpPr txBox="1"/>
          <p:nvPr/>
        </p:nvSpPr>
        <p:spPr>
          <a:xfrm>
            <a:off x="8252919" y="37448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1210075D-BA65-4F0A-88E5-5B779C23E1E3}"/>
              </a:ext>
            </a:extLst>
          </p:cNvPr>
          <p:cNvSpPr txBox="1"/>
          <p:nvPr/>
        </p:nvSpPr>
        <p:spPr>
          <a:xfrm>
            <a:off x="8319975" y="430918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5" name="TextBox 44">
            <a:extLst>
              <a:ext uri="{FF2B5EF4-FFF2-40B4-BE49-F238E27FC236}">
                <a16:creationId xmlns:a16="http://schemas.microsoft.com/office/drawing/2014/main" id="{600F801D-196E-4E56-96BB-D47250119040}"/>
              </a:ext>
            </a:extLst>
          </p:cNvPr>
          <p:cNvSpPr txBox="1"/>
          <p:nvPr/>
        </p:nvSpPr>
        <p:spPr>
          <a:xfrm>
            <a:off x="8341744" y="306556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6" name="TextBox 45">
            <a:extLst>
              <a:ext uri="{FF2B5EF4-FFF2-40B4-BE49-F238E27FC236}">
                <a16:creationId xmlns:a16="http://schemas.microsoft.com/office/drawing/2014/main" id="{1E842664-411A-4A91-BDF6-CF4A97DAF618}"/>
              </a:ext>
            </a:extLst>
          </p:cNvPr>
          <p:cNvSpPr txBox="1"/>
          <p:nvPr/>
        </p:nvSpPr>
        <p:spPr>
          <a:xfrm>
            <a:off x="11104446" y="2687641"/>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7" name="TextBox 46">
            <a:extLst>
              <a:ext uri="{FF2B5EF4-FFF2-40B4-BE49-F238E27FC236}">
                <a16:creationId xmlns:a16="http://schemas.microsoft.com/office/drawing/2014/main" id="{435AED01-257A-4DD8-B273-5715EC68998B}"/>
              </a:ext>
            </a:extLst>
          </p:cNvPr>
          <p:cNvSpPr txBox="1"/>
          <p:nvPr/>
        </p:nvSpPr>
        <p:spPr>
          <a:xfrm>
            <a:off x="10283652" y="2663864"/>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48" name="TextBox 47">
            <a:extLst>
              <a:ext uri="{FF2B5EF4-FFF2-40B4-BE49-F238E27FC236}">
                <a16:creationId xmlns:a16="http://schemas.microsoft.com/office/drawing/2014/main" id="{48AA3252-3C7E-424B-8809-1695CFB11185}"/>
              </a:ext>
            </a:extLst>
          </p:cNvPr>
          <p:cNvSpPr txBox="1"/>
          <p:nvPr/>
        </p:nvSpPr>
        <p:spPr>
          <a:xfrm>
            <a:off x="9803272" y="3154174"/>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9" name="TextBox 48">
            <a:extLst>
              <a:ext uri="{FF2B5EF4-FFF2-40B4-BE49-F238E27FC236}">
                <a16:creationId xmlns:a16="http://schemas.microsoft.com/office/drawing/2014/main" id="{B7E13CE5-800A-4F3A-B0ED-8483378E3992}"/>
              </a:ext>
            </a:extLst>
          </p:cNvPr>
          <p:cNvSpPr txBox="1"/>
          <p:nvPr/>
        </p:nvSpPr>
        <p:spPr>
          <a:xfrm>
            <a:off x="9156961" y="3174903"/>
            <a:ext cx="541778" cy="284228"/>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0" name="TextBox 49">
            <a:extLst>
              <a:ext uri="{FF2B5EF4-FFF2-40B4-BE49-F238E27FC236}">
                <a16:creationId xmlns:a16="http://schemas.microsoft.com/office/drawing/2014/main" id="{1CAAE3D8-6D73-4C71-825A-19D5B8CE2EF6}"/>
              </a:ext>
            </a:extLst>
          </p:cNvPr>
          <p:cNvSpPr txBox="1"/>
          <p:nvPr/>
        </p:nvSpPr>
        <p:spPr>
          <a:xfrm>
            <a:off x="11063519" y="3254151"/>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1" name="TextBox 50">
            <a:extLst>
              <a:ext uri="{FF2B5EF4-FFF2-40B4-BE49-F238E27FC236}">
                <a16:creationId xmlns:a16="http://schemas.microsoft.com/office/drawing/2014/main" id="{A6F3C54E-42DB-44D9-AEAD-CD7CDF074E32}"/>
              </a:ext>
            </a:extLst>
          </p:cNvPr>
          <p:cNvSpPr txBox="1"/>
          <p:nvPr/>
        </p:nvSpPr>
        <p:spPr>
          <a:xfrm>
            <a:off x="10242725" y="3230374"/>
            <a:ext cx="672065" cy="284228"/>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2" name="TextBox 51">
            <a:extLst>
              <a:ext uri="{FF2B5EF4-FFF2-40B4-BE49-F238E27FC236}">
                <a16:creationId xmlns:a16="http://schemas.microsoft.com/office/drawing/2014/main" id="{02BBDBA7-6717-4967-A67E-1F116F4FD972}"/>
              </a:ext>
            </a:extLst>
          </p:cNvPr>
          <p:cNvSpPr txBox="1"/>
          <p:nvPr/>
        </p:nvSpPr>
        <p:spPr>
          <a:xfrm>
            <a:off x="9812515" y="3628337"/>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3" name="TextBox 52">
            <a:extLst>
              <a:ext uri="{FF2B5EF4-FFF2-40B4-BE49-F238E27FC236}">
                <a16:creationId xmlns:a16="http://schemas.microsoft.com/office/drawing/2014/main" id="{E51773B9-9E00-4CF0-A9A9-4AD3B18E8438}"/>
              </a:ext>
            </a:extLst>
          </p:cNvPr>
          <p:cNvSpPr txBox="1"/>
          <p:nvPr/>
        </p:nvSpPr>
        <p:spPr>
          <a:xfrm>
            <a:off x="9109932" y="3649066"/>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4" name="TextBox 53">
            <a:extLst>
              <a:ext uri="{FF2B5EF4-FFF2-40B4-BE49-F238E27FC236}">
                <a16:creationId xmlns:a16="http://schemas.microsoft.com/office/drawing/2014/main" id="{4C6D23A4-8843-4DA9-8E60-7503DA4BBED3}"/>
              </a:ext>
            </a:extLst>
          </p:cNvPr>
          <p:cNvSpPr txBox="1"/>
          <p:nvPr/>
        </p:nvSpPr>
        <p:spPr>
          <a:xfrm>
            <a:off x="11058694" y="3728314"/>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5" name="TextBox 54">
            <a:extLst>
              <a:ext uri="{FF2B5EF4-FFF2-40B4-BE49-F238E27FC236}">
                <a16:creationId xmlns:a16="http://schemas.microsoft.com/office/drawing/2014/main" id="{7CFE74E6-935D-4731-8312-1DDC755CF486}"/>
              </a:ext>
            </a:extLst>
          </p:cNvPr>
          <p:cNvSpPr txBox="1"/>
          <p:nvPr/>
        </p:nvSpPr>
        <p:spPr>
          <a:xfrm>
            <a:off x="10195696" y="3704537"/>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6" name="TextBox 55">
            <a:extLst>
              <a:ext uri="{FF2B5EF4-FFF2-40B4-BE49-F238E27FC236}">
                <a16:creationId xmlns:a16="http://schemas.microsoft.com/office/drawing/2014/main" id="{68387280-B585-4B8C-8AF9-ACFDBF35990B}"/>
              </a:ext>
            </a:extLst>
          </p:cNvPr>
          <p:cNvSpPr txBox="1"/>
          <p:nvPr/>
        </p:nvSpPr>
        <p:spPr>
          <a:xfrm>
            <a:off x="9780360" y="5221995"/>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7" name="TextBox 56">
            <a:extLst>
              <a:ext uri="{FF2B5EF4-FFF2-40B4-BE49-F238E27FC236}">
                <a16:creationId xmlns:a16="http://schemas.microsoft.com/office/drawing/2014/main" id="{1E0119BA-F674-49BE-A57C-8F39AB2C45DA}"/>
              </a:ext>
            </a:extLst>
          </p:cNvPr>
          <p:cNvSpPr txBox="1"/>
          <p:nvPr/>
        </p:nvSpPr>
        <p:spPr>
          <a:xfrm>
            <a:off x="9162185" y="5242724"/>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8" name="TextBox 57">
            <a:extLst>
              <a:ext uri="{FF2B5EF4-FFF2-40B4-BE49-F238E27FC236}">
                <a16:creationId xmlns:a16="http://schemas.microsoft.com/office/drawing/2014/main" id="{70015B52-732C-4161-8E72-A6A9ECCB98D7}"/>
              </a:ext>
            </a:extLst>
          </p:cNvPr>
          <p:cNvSpPr txBox="1"/>
          <p:nvPr/>
        </p:nvSpPr>
        <p:spPr>
          <a:xfrm>
            <a:off x="11068743" y="5321972"/>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9" name="TextBox 58">
            <a:extLst>
              <a:ext uri="{FF2B5EF4-FFF2-40B4-BE49-F238E27FC236}">
                <a16:creationId xmlns:a16="http://schemas.microsoft.com/office/drawing/2014/main" id="{EF8AD752-8A70-43F2-9952-657DD8B09C12}"/>
              </a:ext>
            </a:extLst>
          </p:cNvPr>
          <p:cNvSpPr txBox="1"/>
          <p:nvPr/>
        </p:nvSpPr>
        <p:spPr>
          <a:xfrm>
            <a:off x="10247949" y="5298195"/>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61" name="Oval 60">
            <a:extLst>
              <a:ext uri="{FF2B5EF4-FFF2-40B4-BE49-F238E27FC236}">
                <a16:creationId xmlns:a16="http://schemas.microsoft.com/office/drawing/2014/main" id="{87FB35A9-C96C-45F8-85B8-14ED90ACE2EC}"/>
              </a:ext>
            </a:extLst>
          </p:cNvPr>
          <p:cNvSpPr/>
          <p:nvPr/>
        </p:nvSpPr>
        <p:spPr>
          <a:xfrm>
            <a:off x="9033729" y="4703546"/>
            <a:ext cx="2304512" cy="3104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37B5995-80C3-47A2-B9A7-5B59E0909E95}"/>
              </a:ext>
            </a:extLst>
          </p:cNvPr>
          <p:cNvSpPr/>
          <p:nvPr/>
        </p:nvSpPr>
        <p:spPr>
          <a:xfrm>
            <a:off x="8090599" y="4678262"/>
            <a:ext cx="632242" cy="45458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6649857" y="4069943"/>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sp>
        <p:nvSpPr>
          <p:cNvPr id="62" name="Oval 61">
            <a:extLst>
              <a:ext uri="{FF2B5EF4-FFF2-40B4-BE49-F238E27FC236}">
                <a16:creationId xmlns:a16="http://schemas.microsoft.com/office/drawing/2014/main" id="{894F26B7-21C5-44AC-9DE3-5A7179EB775C}"/>
              </a:ext>
            </a:extLst>
          </p:cNvPr>
          <p:cNvSpPr/>
          <p:nvPr/>
        </p:nvSpPr>
        <p:spPr>
          <a:xfrm>
            <a:off x="6058474" y="3053464"/>
            <a:ext cx="2345218" cy="45194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1635857-CE6D-40BD-AF0B-96DCD830EF85}"/>
              </a:ext>
            </a:extLst>
          </p:cNvPr>
          <p:cNvSpPr txBox="1"/>
          <p:nvPr/>
        </p:nvSpPr>
        <p:spPr>
          <a:xfrm>
            <a:off x="6925595" y="4584501"/>
            <a:ext cx="1588010" cy="307777"/>
          </a:xfrm>
          <a:prstGeom prst="rect">
            <a:avLst/>
          </a:prstGeom>
          <a:noFill/>
        </p:spPr>
        <p:txBody>
          <a:bodyPr wrap="square" rtlCol="0">
            <a:spAutoFit/>
          </a:bodyPr>
          <a:lstStyle/>
          <a:p>
            <a:r>
              <a:rPr lang="en-US" sz="1400" dirty="0">
                <a:solidFill>
                  <a:srgbClr val="0070C0"/>
                </a:solidFill>
              </a:rPr>
              <a:t>2072     10 </a:t>
            </a:r>
          </a:p>
        </p:txBody>
      </p:sp>
      <p:sp>
        <p:nvSpPr>
          <p:cNvPr id="65" name="TextBox 64">
            <a:extLst>
              <a:ext uri="{FF2B5EF4-FFF2-40B4-BE49-F238E27FC236}">
                <a16:creationId xmlns:a16="http://schemas.microsoft.com/office/drawing/2014/main" id="{59F40349-59D5-49D1-BF29-BD09F19B1620}"/>
              </a:ext>
            </a:extLst>
          </p:cNvPr>
          <p:cNvSpPr txBox="1"/>
          <p:nvPr/>
        </p:nvSpPr>
        <p:spPr>
          <a:xfrm>
            <a:off x="6877235" y="3542600"/>
            <a:ext cx="1485136" cy="307777"/>
          </a:xfrm>
          <a:prstGeom prst="rect">
            <a:avLst/>
          </a:prstGeom>
          <a:noFill/>
        </p:spPr>
        <p:txBody>
          <a:bodyPr wrap="square" rtlCol="0">
            <a:spAutoFit/>
          </a:bodyPr>
          <a:lstStyle/>
          <a:p>
            <a:r>
              <a:rPr lang="en-US" sz="1400" dirty="0">
                <a:solidFill>
                  <a:srgbClr val="0070C0"/>
                </a:solidFill>
              </a:rPr>
              <a:t>20 63     07    </a:t>
            </a:r>
          </a:p>
        </p:txBody>
      </p:sp>
      <p:sp>
        <p:nvSpPr>
          <p:cNvPr id="66" name="TextBox 65">
            <a:extLst>
              <a:ext uri="{FF2B5EF4-FFF2-40B4-BE49-F238E27FC236}">
                <a16:creationId xmlns:a16="http://schemas.microsoft.com/office/drawing/2014/main" id="{F3AAE5A0-0F23-4777-99C7-EF9B9F5B8847}"/>
              </a:ext>
            </a:extLst>
          </p:cNvPr>
          <p:cNvSpPr txBox="1"/>
          <p:nvPr/>
        </p:nvSpPr>
        <p:spPr>
          <a:xfrm>
            <a:off x="6882554" y="2440783"/>
            <a:ext cx="1094401" cy="307777"/>
          </a:xfrm>
          <a:prstGeom prst="rect">
            <a:avLst/>
          </a:prstGeom>
          <a:noFill/>
        </p:spPr>
        <p:txBody>
          <a:bodyPr wrap="square" rtlCol="0">
            <a:spAutoFit/>
          </a:bodyPr>
          <a:lstStyle/>
          <a:p>
            <a:r>
              <a:rPr lang="en-US" sz="1400" dirty="0">
                <a:solidFill>
                  <a:srgbClr val="0070C0"/>
                </a:solidFill>
              </a:rPr>
              <a:t>2032     10    </a:t>
            </a:r>
          </a:p>
        </p:txBody>
      </p:sp>
      <p:sp>
        <p:nvSpPr>
          <p:cNvPr id="67" name="Oval 66">
            <a:extLst>
              <a:ext uri="{FF2B5EF4-FFF2-40B4-BE49-F238E27FC236}">
                <a16:creationId xmlns:a16="http://schemas.microsoft.com/office/drawing/2014/main" id="{BA01F71C-1A92-4D6D-A907-7B61DD68888E}"/>
              </a:ext>
            </a:extLst>
          </p:cNvPr>
          <p:cNvSpPr/>
          <p:nvPr/>
        </p:nvSpPr>
        <p:spPr>
          <a:xfrm>
            <a:off x="6185609" y="5191683"/>
            <a:ext cx="1903699" cy="26252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4026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641777" y="6451887"/>
            <a:ext cx="892076" cy="365125"/>
          </a:xfrm>
        </p:spPr>
        <p:txBody>
          <a:bodyPr/>
          <a:lstStyle/>
          <a:p>
            <a:fld id="{26402401-4522-4C0F-A737-197EB07E49FF}" type="slidenum">
              <a:rPr lang="en-US" smtClean="0"/>
              <a:pPr/>
              <a:t>30</a:t>
            </a:fld>
            <a:endParaRPr lang="en-US" dirty="0"/>
          </a:p>
        </p:txBody>
      </p:sp>
      <p:pic>
        <p:nvPicPr>
          <p:cNvPr id="3" name="Picture 2">
            <a:extLst>
              <a:ext uri="{FF2B5EF4-FFF2-40B4-BE49-F238E27FC236}">
                <a16:creationId xmlns:a16="http://schemas.microsoft.com/office/drawing/2014/main" id="{706DF743-AB7E-46FD-8E86-AB2EC1D58F7D}"/>
              </a:ext>
            </a:extLst>
          </p:cNvPr>
          <p:cNvPicPr>
            <a:picLocks noChangeAspect="1"/>
          </p:cNvPicPr>
          <p:nvPr/>
        </p:nvPicPr>
        <p:blipFill>
          <a:blip r:embed="rId2"/>
          <a:stretch>
            <a:fillRect/>
          </a:stretch>
        </p:blipFill>
        <p:spPr>
          <a:xfrm>
            <a:off x="852443" y="6584"/>
            <a:ext cx="10617491" cy="6858000"/>
          </a:xfrm>
          <a:prstGeom prst="rect">
            <a:avLst/>
          </a:prstGeom>
        </p:spPr>
      </p:pic>
      <p:sp>
        <p:nvSpPr>
          <p:cNvPr id="22" name="TextBox 21">
            <a:extLst>
              <a:ext uri="{FF2B5EF4-FFF2-40B4-BE49-F238E27FC236}">
                <a16:creationId xmlns:a16="http://schemas.microsoft.com/office/drawing/2014/main" id="{32029951-1142-4588-9153-22F44F870802}"/>
              </a:ext>
            </a:extLst>
          </p:cNvPr>
          <p:cNvSpPr txBox="1"/>
          <p:nvPr/>
        </p:nvSpPr>
        <p:spPr>
          <a:xfrm>
            <a:off x="2588437" y="4821258"/>
            <a:ext cx="1326563" cy="307777"/>
          </a:xfrm>
          <a:prstGeom prst="rect">
            <a:avLst/>
          </a:prstGeom>
          <a:noFill/>
        </p:spPr>
        <p:txBody>
          <a:bodyPr wrap="square" rtlCol="0">
            <a:spAutoFit/>
          </a:bodyPr>
          <a:lstStyle/>
          <a:p>
            <a:r>
              <a:rPr lang="ne-NP" sz="1400" dirty="0">
                <a:solidFill>
                  <a:srgbClr val="0070C0"/>
                </a:solidFill>
              </a:rPr>
              <a:t>तनहुँ  </a:t>
            </a:r>
            <a:endParaRPr lang="en-US" sz="1400" dirty="0">
              <a:solidFill>
                <a:srgbClr val="0070C0"/>
              </a:solidFill>
            </a:endParaRPr>
          </a:p>
        </p:txBody>
      </p:sp>
      <p:sp>
        <p:nvSpPr>
          <p:cNvPr id="24" name="TextBox 23">
            <a:extLst>
              <a:ext uri="{FF2B5EF4-FFF2-40B4-BE49-F238E27FC236}">
                <a16:creationId xmlns:a16="http://schemas.microsoft.com/office/drawing/2014/main" id="{D4305577-4069-4191-A20A-857FB1BD77CA}"/>
              </a:ext>
            </a:extLst>
          </p:cNvPr>
          <p:cNvSpPr txBox="1"/>
          <p:nvPr/>
        </p:nvSpPr>
        <p:spPr>
          <a:xfrm>
            <a:off x="4442388" y="5626479"/>
            <a:ext cx="1258443" cy="307777"/>
          </a:xfrm>
          <a:prstGeom prst="rect">
            <a:avLst/>
          </a:prstGeom>
          <a:noFill/>
        </p:spPr>
        <p:txBody>
          <a:bodyPr wrap="square" rtlCol="0">
            <a:spAutoFit/>
          </a:bodyPr>
          <a:lstStyle/>
          <a:p>
            <a:r>
              <a:rPr lang="en-US" sz="1400" dirty="0">
                <a:solidFill>
                  <a:srgbClr val="0070C0"/>
                </a:solidFill>
              </a:rPr>
              <a:t>1</a:t>
            </a:r>
          </a:p>
        </p:txBody>
      </p:sp>
      <p:sp>
        <p:nvSpPr>
          <p:cNvPr id="27" name="TextBox 26">
            <a:extLst>
              <a:ext uri="{FF2B5EF4-FFF2-40B4-BE49-F238E27FC236}">
                <a16:creationId xmlns:a16="http://schemas.microsoft.com/office/drawing/2014/main" id="{B7CDBA8E-B2B2-41C5-885A-B0005D3F34B0}"/>
              </a:ext>
            </a:extLst>
          </p:cNvPr>
          <p:cNvSpPr txBox="1"/>
          <p:nvPr/>
        </p:nvSpPr>
        <p:spPr>
          <a:xfrm>
            <a:off x="4442388" y="5250029"/>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29" name="TextBox 28">
            <a:extLst>
              <a:ext uri="{FF2B5EF4-FFF2-40B4-BE49-F238E27FC236}">
                <a16:creationId xmlns:a16="http://schemas.microsoft.com/office/drawing/2014/main" id="{CF5C0E59-4D03-464D-88E9-C4B8CA0F2525}"/>
              </a:ext>
            </a:extLst>
          </p:cNvPr>
          <p:cNvSpPr txBox="1"/>
          <p:nvPr/>
        </p:nvSpPr>
        <p:spPr>
          <a:xfrm>
            <a:off x="4445959" y="4441767"/>
            <a:ext cx="552205"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30" name="TextBox 29">
            <a:extLst>
              <a:ext uri="{FF2B5EF4-FFF2-40B4-BE49-F238E27FC236}">
                <a16:creationId xmlns:a16="http://schemas.microsoft.com/office/drawing/2014/main" id="{65777F2E-BE28-4FE7-A6CE-B8BC1D4D4642}"/>
              </a:ext>
            </a:extLst>
          </p:cNvPr>
          <p:cNvSpPr txBox="1"/>
          <p:nvPr/>
        </p:nvSpPr>
        <p:spPr>
          <a:xfrm>
            <a:off x="1298835" y="3594146"/>
            <a:ext cx="1838208"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1" name="TextBox 30">
            <a:extLst>
              <a:ext uri="{FF2B5EF4-FFF2-40B4-BE49-F238E27FC236}">
                <a16:creationId xmlns:a16="http://schemas.microsoft.com/office/drawing/2014/main" id="{82F59E9F-C995-42E5-9F08-E1C7B5B9925B}"/>
              </a:ext>
            </a:extLst>
          </p:cNvPr>
          <p:cNvSpPr txBox="1"/>
          <p:nvPr/>
        </p:nvSpPr>
        <p:spPr>
          <a:xfrm>
            <a:off x="1201931" y="4017757"/>
            <a:ext cx="862000"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2" name="TextBox 31">
            <a:extLst>
              <a:ext uri="{FF2B5EF4-FFF2-40B4-BE49-F238E27FC236}">
                <a16:creationId xmlns:a16="http://schemas.microsoft.com/office/drawing/2014/main" id="{AE26166A-20AE-42F9-AB93-87445E6F4490}"/>
              </a:ext>
            </a:extLst>
          </p:cNvPr>
          <p:cNvSpPr txBox="1"/>
          <p:nvPr/>
        </p:nvSpPr>
        <p:spPr>
          <a:xfrm>
            <a:off x="4442388" y="3699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3" name="TextBox 32">
            <a:extLst>
              <a:ext uri="{FF2B5EF4-FFF2-40B4-BE49-F238E27FC236}">
                <a16:creationId xmlns:a16="http://schemas.microsoft.com/office/drawing/2014/main" id="{D8F01C1A-163D-4D61-87CC-B37A7BBA8B4C}"/>
              </a:ext>
            </a:extLst>
          </p:cNvPr>
          <p:cNvSpPr txBox="1"/>
          <p:nvPr/>
        </p:nvSpPr>
        <p:spPr>
          <a:xfrm>
            <a:off x="1094366" y="5694837"/>
            <a:ext cx="1774810"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4" name="TextBox 33">
            <a:extLst>
              <a:ext uri="{FF2B5EF4-FFF2-40B4-BE49-F238E27FC236}">
                <a16:creationId xmlns:a16="http://schemas.microsoft.com/office/drawing/2014/main" id="{B62BF029-4CAB-4697-9F8F-43C2AB3727C0}"/>
              </a:ext>
            </a:extLst>
          </p:cNvPr>
          <p:cNvSpPr txBox="1"/>
          <p:nvPr/>
        </p:nvSpPr>
        <p:spPr>
          <a:xfrm>
            <a:off x="1094366" y="5295424"/>
            <a:ext cx="1552994"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6EE0B8D8-5C50-48B5-88E5-87DE13DC494B}"/>
              </a:ext>
            </a:extLst>
          </p:cNvPr>
          <p:cNvSpPr txBox="1"/>
          <p:nvPr/>
        </p:nvSpPr>
        <p:spPr>
          <a:xfrm>
            <a:off x="953603" y="4871813"/>
            <a:ext cx="690463"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6" name="TextBox 35">
            <a:extLst>
              <a:ext uri="{FF2B5EF4-FFF2-40B4-BE49-F238E27FC236}">
                <a16:creationId xmlns:a16="http://schemas.microsoft.com/office/drawing/2014/main" id="{616A0077-537B-43D2-84A9-F39E1C68B19B}"/>
              </a:ext>
            </a:extLst>
          </p:cNvPr>
          <p:cNvSpPr txBox="1"/>
          <p:nvPr/>
        </p:nvSpPr>
        <p:spPr>
          <a:xfrm>
            <a:off x="1174915" y="4410148"/>
            <a:ext cx="690462" cy="307777"/>
          </a:xfrm>
          <a:prstGeom prst="rect">
            <a:avLst/>
          </a:prstGeom>
          <a:noFill/>
        </p:spPr>
        <p:txBody>
          <a:bodyPr wrap="square" rtlCol="0">
            <a:spAutoFit/>
          </a:bodyPr>
          <a:lstStyle/>
          <a:p>
            <a:r>
              <a:rPr lang="en-US" sz="1400" dirty="0">
                <a:solidFill>
                  <a:srgbClr val="0070C0"/>
                </a:solidFill>
              </a:rPr>
              <a:t>    1</a:t>
            </a:r>
          </a:p>
        </p:txBody>
      </p:sp>
      <p:sp>
        <p:nvSpPr>
          <p:cNvPr id="37" name="TextBox 36">
            <a:extLst>
              <a:ext uri="{FF2B5EF4-FFF2-40B4-BE49-F238E27FC236}">
                <a16:creationId xmlns:a16="http://schemas.microsoft.com/office/drawing/2014/main" id="{9051C7E9-40BD-46E9-9ECD-4D378EBA2608}"/>
              </a:ext>
            </a:extLst>
          </p:cNvPr>
          <p:cNvSpPr txBox="1"/>
          <p:nvPr/>
        </p:nvSpPr>
        <p:spPr>
          <a:xfrm>
            <a:off x="4442388" y="4062596"/>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38" name="TextBox 37">
            <a:extLst>
              <a:ext uri="{FF2B5EF4-FFF2-40B4-BE49-F238E27FC236}">
                <a16:creationId xmlns:a16="http://schemas.microsoft.com/office/drawing/2014/main" id="{DD5E235B-F434-4104-A53D-AD1701188376}"/>
              </a:ext>
            </a:extLst>
          </p:cNvPr>
          <p:cNvSpPr txBox="1"/>
          <p:nvPr/>
        </p:nvSpPr>
        <p:spPr>
          <a:xfrm>
            <a:off x="3549745" y="4856937"/>
            <a:ext cx="441721" cy="307777"/>
          </a:xfrm>
          <a:prstGeom prst="rect">
            <a:avLst/>
          </a:prstGeom>
          <a:noFill/>
        </p:spPr>
        <p:txBody>
          <a:bodyPr wrap="square" rtlCol="0">
            <a:spAutoFit/>
          </a:bodyPr>
          <a:lstStyle/>
          <a:p>
            <a:r>
              <a:rPr lang="ne-NP" sz="1400" dirty="0">
                <a:solidFill>
                  <a:srgbClr val="0070C0"/>
                </a:solidFill>
              </a:rPr>
              <a:t>42</a:t>
            </a:r>
            <a:endParaRPr lang="en-US" sz="1400" dirty="0">
              <a:solidFill>
                <a:srgbClr val="0070C0"/>
              </a:solidFill>
            </a:endParaRPr>
          </a:p>
        </p:txBody>
      </p:sp>
      <p:sp>
        <p:nvSpPr>
          <p:cNvPr id="39" name="TextBox 38">
            <a:extLst>
              <a:ext uri="{FF2B5EF4-FFF2-40B4-BE49-F238E27FC236}">
                <a16:creationId xmlns:a16="http://schemas.microsoft.com/office/drawing/2014/main" id="{879C303C-B688-41CE-91A8-C7C209F26E7A}"/>
              </a:ext>
            </a:extLst>
          </p:cNvPr>
          <p:cNvSpPr txBox="1"/>
          <p:nvPr/>
        </p:nvSpPr>
        <p:spPr>
          <a:xfrm>
            <a:off x="3614707" y="4043477"/>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1" name="TextBox 40">
            <a:extLst>
              <a:ext uri="{FF2B5EF4-FFF2-40B4-BE49-F238E27FC236}">
                <a16:creationId xmlns:a16="http://schemas.microsoft.com/office/drawing/2014/main" id="{C630081E-8FE6-4657-98FB-DB636B87595F}"/>
              </a:ext>
            </a:extLst>
          </p:cNvPr>
          <p:cNvSpPr txBox="1"/>
          <p:nvPr/>
        </p:nvSpPr>
        <p:spPr>
          <a:xfrm>
            <a:off x="5809734" y="4100386"/>
            <a:ext cx="975815"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2" name="TextBox 41">
            <a:extLst>
              <a:ext uri="{FF2B5EF4-FFF2-40B4-BE49-F238E27FC236}">
                <a16:creationId xmlns:a16="http://schemas.microsoft.com/office/drawing/2014/main" id="{4CB561DF-FAF7-4EBB-8B7E-48306A877A5F}"/>
              </a:ext>
            </a:extLst>
          </p:cNvPr>
          <p:cNvSpPr txBox="1"/>
          <p:nvPr/>
        </p:nvSpPr>
        <p:spPr>
          <a:xfrm>
            <a:off x="4442388" y="4872612"/>
            <a:ext cx="1277262"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3" name="TextBox 42">
            <a:extLst>
              <a:ext uri="{FF2B5EF4-FFF2-40B4-BE49-F238E27FC236}">
                <a16:creationId xmlns:a16="http://schemas.microsoft.com/office/drawing/2014/main" id="{DFA1547E-BCA1-4286-816D-29A66E362CD3}"/>
              </a:ext>
            </a:extLst>
          </p:cNvPr>
          <p:cNvSpPr txBox="1"/>
          <p:nvPr/>
        </p:nvSpPr>
        <p:spPr>
          <a:xfrm>
            <a:off x="3626230" y="4469184"/>
            <a:ext cx="5405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07A0E831-A769-4BE6-A9F1-B65960C04B0F}"/>
              </a:ext>
            </a:extLst>
          </p:cNvPr>
          <p:cNvSpPr txBox="1"/>
          <p:nvPr/>
        </p:nvSpPr>
        <p:spPr>
          <a:xfrm>
            <a:off x="3628645" y="5732008"/>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46" name="Oval 45">
            <a:extLst>
              <a:ext uri="{FF2B5EF4-FFF2-40B4-BE49-F238E27FC236}">
                <a16:creationId xmlns:a16="http://schemas.microsoft.com/office/drawing/2014/main" id="{E7D6C6C2-FCCB-46A7-87D1-11F3054EB3D4}"/>
              </a:ext>
            </a:extLst>
          </p:cNvPr>
          <p:cNvSpPr/>
          <p:nvPr/>
        </p:nvSpPr>
        <p:spPr>
          <a:xfrm>
            <a:off x="6927336" y="4915906"/>
            <a:ext cx="4317172" cy="294721"/>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64B59637-053E-4C43-922C-553ECF375392}"/>
              </a:ext>
            </a:extLst>
          </p:cNvPr>
          <p:cNvSpPr txBox="1"/>
          <p:nvPr/>
        </p:nvSpPr>
        <p:spPr>
          <a:xfrm>
            <a:off x="2566847" y="4053813"/>
            <a:ext cx="1061798"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8" name="TextBox 47">
            <a:extLst>
              <a:ext uri="{FF2B5EF4-FFF2-40B4-BE49-F238E27FC236}">
                <a16:creationId xmlns:a16="http://schemas.microsoft.com/office/drawing/2014/main" id="{BCE2ED5D-482B-4904-8B74-723A125F9B36}"/>
              </a:ext>
            </a:extLst>
          </p:cNvPr>
          <p:cNvSpPr txBox="1"/>
          <p:nvPr/>
        </p:nvSpPr>
        <p:spPr>
          <a:xfrm>
            <a:off x="6830323" y="4062596"/>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9" name="TextBox 48">
            <a:extLst>
              <a:ext uri="{FF2B5EF4-FFF2-40B4-BE49-F238E27FC236}">
                <a16:creationId xmlns:a16="http://schemas.microsoft.com/office/drawing/2014/main" id="{0E4A9CA4-1241-41E8-8533-465AEE705798}"/>
              </a:ext>
            </a:extLst>
          </p:cNvPr>
          <p:cNvSpPr txBox="1"/>
          <p:nvPr/>
        </p:nvSpPr>
        <p:spPr>
          <a:xfrm>
            <a:off x="5757257" y="4462000"/>
            <a:ext cx="975815" cy="307777"/>
          </a:xfrm>
          <a:prstGeom prst="rect">
            <a:avLst/>
          </a:prstGeom>
          <a:noFill/>
        </p:spPr>
        <p:txBody>
          <a:bodyPr wrap="square" rtlCol="0">
            <a:spAutoFit/>
          </a:bodyPr>
          <a:lstStyle/>
          <a:p>
            <a:r>
              <a:rPr lang="ne-NP" sz="1400" dirty="0">
                <a:solidFill>
                  <a:srgbClr val="0070C0"/>
                </a:solidFill>
              </a:rPr>
              <a:t>अमेरिका  </a:t>
            </a:r>
            <a:endParaRPr lang="en-US" sz="1400" dirty="0">
              <a:solidFill>
                <a:srgbClr val="0070C0"/>
              </a:solidFill>
            </a:endParaRPr>
          </a:p>
        </p:txBody>
      </p:sp>
      <p:sp>
        <p:nvSpPr>
          <p:cNvPr id="50" name="Oval 49">
            <a:extLst>
              <a:ext uri="{FF2B5EF4-FFF2-40B4-BE49-F238E27FC236}">
                <a16:creationId xmlns:a16="http://schemas.microsoft.com/office/drawing/2014/main" id="{959518A8-ADC0-4321-B7B4-82FE6C719BB2}"/>
              </a:ext>
            </a:extLst>
          </p:cNvPr>
          <p:cNvSpPr/>
          <p:nvPr/>
        </p:nvSpPr>
        <p:spPr>
          <a:xfrm>
            <a:off x="5774295" y="4753687"/>
            <a:ext cx="632242" cy="52060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60ED97BC-93D5-408E-92DB-B1DE31D22552}"/>
              </a:ext>
            </a:extLst>
          </p:cNvPr>
          <p:cNvSpPr/>
          <p:nvPr/>
        </p:nvSpPr>
        <p:spPr>
          <a:xfrm>
            <a:off x="6857459" y="4441766"/>
            <a:ext cx="4522901" cy="37949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0A120E65-633A-454B-ACDB-BE6E8D91A5AB}"/>
              </a:ext>
            </a:extLst>
          </p:cNvPr>
          <p:cNvSpPr/>
          <p:nvPr/>
        </p:nvSpPr>
        <p:spPr>
          <a:xfrm>
            <a:off x="7720853" y="3980245"/>
            <a:ext cx="3269216" cy="345289"/>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117C0874-4286-4142-8770-483F535B1FCE}"/>
              </a:ext>
            </a:extLst>
          </p:cNvPr>
          <p:cNvSpPr txBox="1"/>
          <p:nvPr/>
        </p:nvSpPr>
        <p:spPr>
          <a:xfrm>
            <a:off x="5904743" y="523022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5" name="TextBox 54">
            <a:extLst>
              <a:ext uri="{FF2B5EF4-FFF2-40B4-BE49-F238E27FC236}">
                <a16:creationId xmlns:a16="http://schemas.microsoft.com/office/drawing/2014/main" id="{524AE814-6B6D-4DE1-84FD-8BEAC02A8CB2}"/>
              </a:ext>
            </a:extLst>
          </p:cNvPr>
          <p:cNvSpPr txBox="1"/>
          <p:nvPr/>
        </p:nvSpPr>
        <p:spPr>
          <a:xfrm>
            <a:off x="6023355" y="3594146"/>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6" name="TextBox 55">
            <a:extLst>
              <a:ext uri="{FF2B5EF4-FFF2-40B4-BE49-F238E27FC236}">
                <a16:creationId xmlns:a16="http://schemas.microsoft.com/office/drawing/2014/main" id="{B146F959-A03A-4234-8831-B01B731EF983}"/>
              </a:ext>
            </a:extLst>
          </p:cNvPr>
          <p:cNvSpPr txBox="1"/>
          <p:nvPr/>
        </p:nvSpPr>
        <p:spPr>
          <a:xfrm>
            <a:off x="2770103" y="362653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7" name="TextBox 56">
            <a:extLst>
              <a:ext uri="{FF2B5EF4-FFF2-40B4-BE49-F238E27FC236}">
                <a16:creationId xmlns:a16="http://schemas.microsoft.com/office/drawing/2014/main" id="{CD029575-007C-4844-B2C9-3CA881E89B1C}"/>
              </a:ext>
            </a:extLst>
          </p:cNvPr>
          <p:cNvSpPr txBox="1"/>
          <p:nvPr/>
        </p:nvSpPr>
        <p:spPr>
          <a:xfrm>
            <a:off x="5918039" y="55781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8" name="TextBox 57">
            <a:extLst>
              <a:ext uri="{FF2B5EF4-FFF2-40B4-BE49-F238E27FC236}">
                <a16:creationId xmlns:a16="http://schemas.microsoft.com/office/drawing/2014/main" id="{FA86FD87-5C8B-4318-A325-AEA4B6A463BB}"/>
              </a:ext>
            </a:extLst>
          </p:cNvPr>
          <p:cNvSpPr txBox="1"/>
          <p:nvPr/>
        </p:nvSpPr>
        <p:spPr>
          <a:xfrm>
            <a:off x="2685695" y="556724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9" name="TextBox 58">
            <a:extLst>
              <a:ext uri="{FF2B5EF4-FFF2-40B4-BE49-F238E27FC236}">
                <a16:creationId xmlns:a16="http://schemas.microsoft.com/office/drawing/2014/main" id="{856648AE-4742-438C-AF1A-06334D948D44}"/>
              </a:ext>
            </a:extLst>
          </p:cNvPr>
          <p:cNvSpPr txBox="1"/>
          <p:nvPr/>
        </p:nvSpPr>
        <p:spPr>
          <a:xfrm>
            <a:off x="2686597" y="5220671"/>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0" name="TextBox 59">
            <a:extLst>
              <a:ext uri="{FF2B5EF4-FFF2-40B4-BE49-F238E27FC236}">
                <a16:creationId xmlns:a16="http://schemas.microsoft.com/office/drawing/2014/main" id="{AFEF83E3-995B-450B-BA83-A85C58EBD057}"/>
              </a:ext>
            </a:extLst>
          </p:cNvPr>
          <p:cNvSpPr txBox="1"/>
          <p:nvPr/>
        </p:nvSpPr>
        <p:spPr>
          <a:xfrm>
            <a:off x="3518446" y="5528448"/>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61" name="TextBox 60">
            <a:extLst>
              <a:ext uri="{FF2B5EF4-FFF2-40B4-BE49-F238E27FC236}">
                <a16:creationId xmlns:a16="http://schemas.microsoft.com/office/drawing/2014/main" id="{407D3AC2-5CA0-4EB2-8D7B-62C79A4CCADA}"/>
              </a:ext>
            </a:extLst>
          </p:cNvPr>
          <p:cNvSpPr txBox="1"/>
          <p:nvPr/>
        </p:nvSpPr>
        <p:spPr>
          <a:xfrm>
            <a:off x="3655968" y="5270342"/>
            <a:ext cx="647228"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2" name="TextBox 61">
            <a:extLst>
              <a:ext uri="{FF2B5EF4-FFF2-40B4-BE49-F238E27FC236}">
                <a16:creationId xmlns:a16="http://schemas.microsoft.com/office/drawing/2014/main" id="{C99C2AE5-B886-41C1-97C3-A1579D33F6C4}"/>
              </a:ext>
            </a:extLst>
          </p:cNvPr>
          <p:cNvSpPr txBox="1"/>
          <p:nvPr/>
        </p:nvSpPr>
        <p:spPr>
          <a:xfrm>
            <a:off x="3583435" y="3666291"/>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40" name="TextBox 39"/>
          <p:cNvSpPr txBox="1"/>
          <p:nvPr/>
        </p:nvSpPr>
        <p:spPr>
          <a:xfrm>
            <a:off x="6752526" y="5817948"/>
            <a:ext cx="2322557" cy="369332"/>
          </a:xfrm>
          <a:prstGeom prst="rect">
            <a:avLst/>
          </a:prstGeom>
          <a:noFill/>
          <a:ln>
            <a:solidFill>
              <a:srgbClr val="0000FF"/>
            </a:solidFill>
          </a:ln>
        </p:spPr>
        <p:txBody>
          <a:bodyPr wrap="square" rtlCol="0">
            <a:spAutoFit/>
          </a:bodyPr>
          <a:lstStyle/>
          <a:p>
            <a:r>
              <a:rPr lang="ne-NP" b="1">
                <a:solidFill>
                  <a:srgbClr val="FF0000"/>
                </a:solidFill>
              </a:rPr>
              <a:t>यस्तो खाली हुनु भएन</a:t>
            </a:r>
            <a:endParaRPr lang="en-US" b="1">
              <a:solidFill>
                <a:srgbClr val="FF0000"/>
              </a:solidFill>
            </a:endParaRPr>
          </a:p>
        </p:txBody>
      </p:sp>
      <p:sp>
        <p:nvSpPr>
          <p:cNvPr id="45" name="TextBox 44">
            <a:extLst>
              <a:ext uri="{FF2B5EF4-FFF2-40B4-BE49-F238E27FC236}">
                <a16:creationId xmlns:a16="http://schemas.microsoft.com/office/drawing/2014/main" id="{2BEFC7F4-08FE-466D-84D5-BE6C42169072}"/>
              </a:ext>
            </a:extLst>
          </p:cNvPr>
          <p:cNvSpPr txBox="1"/>
          <p:nvPr/>
        </p:nvSpPr>
        <p:spPr>
          <a:xfrm>
            <a:off x="7357113" y="60991"/>
            <a:ext cx="577062" cy="369332"/>
          </a:xfrm>
          <a:prstGeom prst="rect">
            <a:avLst/>
          </a:prstGeom>
          <a:noFill/>
        </p:spPr>
        <p:txBody>
          <a:bodyPr wrap="square" rtlCol="0">
            <a:spAutoFit/>
          </a:bodyPr>
          <a:lstStyle/>
          <a:p>
            <a:r>
              <a:rPr lang="en-US" dirty="0">
                <a:solidFill>
                  <a:srgbClr val="0070C0"/>
                </a:solidFill>
              </a:rPr>
              <a:t>25</a:t>
            </a:r>
          </a:p>
        </p:txBody>
      </p:sp>
      <p:sp>
        <p:nvSpPr>
          <p:cNvPr id="52" name="TextBox 51">
            <a:extLst>
              <a:ext uri="{FF2B5EF4-FFF2-40B4-BE49-F238E27FC236}">
                <a16:creationId xmlns:a16="http://schemas.microsoft.com/office/drawing/2014/main" id="{E8225FF0-5415-466F-B48A-E33150894B37}"/>
              </a:ext>
            </a:extLst>
          </p:cNvPr>
          <p:cNvSpPr txBox="1"/>
          <p:nvPr/>
        </p:nvSpPr>
        <p:spPr>
          <a:xfrm>
            <a:off x="9030979" y="74348"/>
            <a:ext cx="577062" cy="369332"/>
          </a:xfrm>
          <a:prstGeom prst="rect">
            <a:avLst/>
          </a:prstGeom>
          <a:noFill/>
        </p:spPr>
        <p:txBody>
          <a:bodyPr wrap="square" rtlCol="0">
            <a:spAutoFit/>
          </a:bodyPr>
          <a:lstStyle/>
          <a:p>
            <a:r>
              <a:rPr lang="en-US" dirty="0">
                <a:solidFill>
                  <a:srgbClr val="0070C0"/>
                </a:solidFill>
              </a:rPr>
              <a:t>  5</a:t>
            </a:r>
          </a:p>
        </p:txBody>
      </p:sp>
      <p:sp>
        <p:nvSpPr>
          <p:cNvPr id="63" name="TextBox 62">
            <a:extLst>
              <a:ext uri="{FF2B5EF4-FFF2-40B4-BE49-F238E27FC236}">
                <a16:creationId xmlns:a16="http://schemas.microsoft.com/office/drawing/2014/main" id="{E4BD290E-C1B2-4500-B41D-EA2CDA33E493}"/>
              </a:ext>
            </a:extLst>
          </p:cNvPr>
          <p:cNvSpPr txBox="1"/>
          <p:nvPr/>
        </p:nvSpPr>
        <p:spPr>
          <a:xfrm>
            <a:off x="2725371" y="4426765"/>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Tree>
    <p:extLst>
      <p:ext uri="{BB962C8B-B14F-4D97-AF65-F5344CB8AC3E}">
        <p14:creationId xmlns:p14="http://schemas.microsoft.com/office/powerpoint/2010/main" val="2467172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369751"/>
            <a:ext cx="11216134" cy="6755696"/>
          </a:xfrm>
          <a:prstGeom prst="rect">
            <a:avLst/>
          </a:prstGeom>
        </p:spPr>
        <p:txBody>
          <a:bodyPr wrap="square">
            <a:spAutoFit/>
          </a:bodyPr>
          <a:lstStyle/>
          <a:p>
            <a:pPr algn="just">
              <a:lnSpc>
                <a:spcPct val="150000"/>
              </a:lnSpc>
              <a:spcBef>
                <a:spcPts val="1000"/>
              </a:spcBef>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तसर्थ: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सुपरिवेक्षकले आफू मातहतका सबै गणकले भरेका प्रश्नावलीहरु सही र पूर्णरुपमा भरिएको सुनिश्चित गर्नुपर्दछ ।यो कार्य तथ्याङ्क संकलनको समयमा पूर्णरुपमा ध्यान दिनु पर्ने विषय हो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प्रश्नावलीमा भर्नुपर्ने विवरण भरिए वा नभरिएको पूर्णरुपमा जाँच गरेर मात्र फाराम बुझ्नुपर्दछ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यसैगरी स्थानीय जनगणना कार्यालयले पनि भरिएका प्रश्नावली तथा फाराम बुझ्ने क्रममा पनि उक्त भरिएका फारामहरूको पूर्णता जाँच गरेर मात्र बुझ्नुपर्दछ ।</a:t>
            </a: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31</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Tree>
    <p:extLst>
      <p:ext uri="{BB962C8B-B14F-4D97-AF65-F5344CB8AC3E}">
        <p14:creationId xmlns:p14="http://schemas.microsoft.com/office/powerpoint/2010/main" val="3398496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0025" y="6356351"/>
            <a:ext cx="419100" cy="358774"/>
          </a:xfrm>
        </p:spPr>
        <p:txBody>
          <a:bodyPr/>
          <a:lstStyle/>
          <a:p>
            <a:fld id="{2840B2E4-A264-431E-ABDE-38E3BCDA5876}" type="slidenum">
              <a:rPr lang="en-US" smtClean="0"/>
              <a:t>32</a:t>
            </a:fld>
            <a:endParaRPr lang="en-US"/>
          </a:p>
        </p:txBody>
      </p:sp>
      <p:sp>
        <p:nvSpPr>
          <p:cNvPr id="4" name="Rectangle 3"/>
          <p:cNvSpPr/>
          <p:nvPr/>
        </p:nvSpPr>
        <p:spPr>
          <a:xfrm>
            <a:off x="4386006" y="752692"/>
            <a:ext cx="3586238"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a:t>
            </a:r>
          </a:p>
        </p:txBody>
      </p:sp>
      <p:pic>
        <p:nvPicPr>
          <p:cNvPr id="6" name="Picture 5">
            <a:extLst>
              <a:ext uri="{FF2B5EF4-FFF2-40B4-BE49-F238E27FC236}">
                <a16:creationId xmlns:a16="http://schemas.microsoft.com/office/drawing/2014/main" id="{C063D47D-F0F3-4BA7-885D-D703A71552D3}"/>
              </a:ext>
            </a:extLst>
          </p:cNvPr>
          <p:cNvPicPr>
            <a:picLocks noChangeAspect="1"/>
          </p:cNvPicPr>
          <p:nvPr/>
        </p:nvPicPr>
        <p:blipFill rotWithShape="1">
          <a:blip r:embed="rId2"/>
          <a:srcRect b="39821"/>
          <a:stretch/>
        </p:blipFill>
        <p:spPr>
          <a:xfrm>
            <a:off x="230389" y="1474869"/>
            <a:ext cx="5407595" cy="4829123"/>
          </a:xfrm>
          <a:prstGeom prst="rect">
            <a:avLst/>
          </a:prstGeom>
        </p:spPr>
      </p:pic>
      <p:pic>
        <p:nvPicPr>
          <p:cNvPr id="8" name="Picture 7">
            <a:extLst>
              <a:ext uri="{FF2B5EF4-FFF2-40B4-BE49-F238E27FC236}">
                <a16:creationId xmlns:a16="http://schemas.microsoft.com/office/drawing/2014/main" id="{C0106693-C641-4AE7-85E2-795E6F0E552F}"/>
              </a:ext>
            </a:extLst>
          </p:cNvPr>
          <p:cNvPicPr>
            <a:picLocks noChangeAspect="1"/>
          </p:cNvPicPr>
          <p:nvPr/>
        </p:nvPicPr>
        <p:blipFill rotWithShape="1">
          <a:blip r:embed="rId2"/>
          <a:srcRect t="59608"/>
          <a:stretch/>
        </p:blipFill>
        <p:spPr>
          <a:xfrm>
            <a:off x="5819476" y="2164336"/>
            <a:ext cx="5906248" cy="4195483"/>
          </a:xfrm>
          <a:prstGeom prst="rect">
            <a:avLst/>
          </a:prstGeom>
        </p:spPr>
      </p:pic>
      <p:cxnSp>
        <p:nvCxnSpPr>
          <p:cNvPr id="7" name="Straight Connector 6">
            <a:extLst>
              <a:ext uri="{FF2B5EF4-FFF2-40B4-BE49-F238E27FC236}">
                <a16:creationId xmlns:a16="http://schemas.microsoft.com/office/drawing/2014/main" id="{1BD697ED-4026-4E38-9C03-75314204C34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658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289785" y="6568654"/>
            <a:ext cx="2743200" cy="365125"/>
          </a:xfrm>
        </p:spPr>
        <p:txBody>
          <a:bodyPr/>
          <a:lstStyle/>
          <a:p>
            <a:fld id="{2840B2E4-A264-431E-ABDE-38E3BCDA5876}" type="slidenum">
              <a:rPr lang="en-US" smtClean="0"/>
              <a:t>33</a:t>
            </a:fld>
            <a:endParaRPr lang="en-US" dirty="0"/>
          </a:p>
        </p:txBody>
      </p:sp>
      <p:sp>
        <p:nvSpPr>
          <p:cNvPr id="2" name="Rectangle 1"/>
          <p:cNvSpPr/>
          <p:nvPr/>
        </p:nvSpPr>
        <p:spPr>
          <a:xfrm>
            <a:off x="-152165" y="914179"/>
            <a:ext cx="12185150"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sp>
        <p:nvSpPr>
          <p:cNvPr id="3" name="Rectangle 2"/>
          <p:cNvSpPr/>
          <p:nvPr/>
        </p:nvSpPr>
        <p:spPr>
          <a:xfrm>
            <a:off x="448256" y="1405083"/>
            <a:ext cx="11198670" cy="5586145"/>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राष्ट्रिय जनगणना २०७८ को तथ्याङ्क संकलन गर्न तयार गरिएको मुख्य</a:t>
            </a:r>
            <a:r>
              <a:rPr lang="en-US" sz="2400" dirty="0">
                <a:cs typeface="Kalimati" panose="00000400000000000000" pitchFamily="2"/>
              </a:rPr>
              <a:t> </a:t>
            </a:r>
            <a:r>
              <a:rPr lang="ne-NP" sz="2400" dirty="0">
                <a:cs typeface="Kalimati" panose="00000400000000000000" pitchFamily="2"/>
              </a:rPr>
              <a:t>प्रश्नावलीलाई ठुलो र सानो आकारका क्रमशः १०० पाने र ४० पाने गरी दुई किसिमका किताबमा वाइण्डिङ्ग गरिएको छ ।</a:t>
            </a:r>
          </a:p>
          <a:p>
            <a:pPr marL="285750" indent="-285750">
              <a:lnSpc>
                <a:spcPct val="150000"/>
              </a:lnSpc>
              <a:buFont typeface="Arial" pitchFamily="34" charset="0"/>
              <a:buChar char="•"/>
            </a:pPr>
            <a:r>
              <a:rPr lang="ne-NP" sz="2400" dirty="0">
                <a:cs typeface="Kalimati" panose="00000400000000000000" pitchFamily="2"/>
              </a:rPr>
              <a:t>यी किताबमा ८ जनासम्म सदस्य हुने क्रमशः ५० र २० घरपरिवारको विवरण लिन सकिन्छ ।</a:t>
            </a:r>
          </a:p>
          <a:p>
            <a:pPr marL="285750" indent="-285750">
              <a:lnSpc>
                <a:spcPct val="150000"/>
              </a:lnSpc>
              <a:buFont typeface="Arial" pitchFamily="34" charset="0"/>
              <a:buChar char="•"/>
            </a:pPr>
            <a:r>
              <a:rPr lang="ne-NP" sz="2400" dirty="0">
                <a:cs typeface="Kalimati" panose="00000400000000000000" pitchFamily="2"/>
              </a:rPr>
              <a:t>एउटा गणना क्षेत्रमा गणना सकिएको तर किताबका पाना बाँकी भए बाँकी भएका पाना खाली छोड्नु पर्छ । </a:t>
            </a:r>
          </a:p>
          <a:p>
            <a:pPr marL="285750" indent="-285750">
              <a:lnSpc>
                <a:spcPct val="150000"/>
              </a:lnSpc>
              <a:buFont typeface="Arial" pitchFamily="34" charset="0"/>
              <a:buChar char="•"/>
            </a:pPr>
            <a:r>
              <a:rPr lang="ne-NP" sz="2400" dirty="0">
                <a:cs typeface="Kalimati" panose="00000400000000000000" pitchFamily="2"/>
              </a:rPr>
              <a:t>कतिपय विवरणहरु अगाडिकै कक्षामा छलफल भैसकेको हुँदा यहाँ छोटकरीमा दिइएको छ, जस्तै: परिचयात्मक विवरणहरु । </a:t>
            </a:r>
            <a:endParaRPr lang="en-US" sz="2400" dirty="0">
              <a:cs typeface="Kalimati" panose="00000400000000000000" pitchFamily="2"/>
            </a:endParaRPr>
          </a:p>
          <a:p>
            <a:pPr marL="285750" indent="-285750">
              <a:lnSpc>
                <a:spcPct val="150000"/>
              </a:lnSpc>
              <a:buFont typeface="Arial" pitchFamily="34" charset="0"/>
              <a:buChar char="•"/>
            </a:pPr>
            <a:endParaRPr lang="ne-NP" sz="2400" dirty="0">
              <a:cs typeface="Kalimati" panose="00000400000000000000" pitchFamily="2"/>
            </a:endParaRPr>
          </a:p>
        </p:txBody>
      </p:sp>
      <p:sp>
        <p:nvSpPr>
          <p:cNvPr id="8" name="TextBox 7">
            <a:extLst>
              <a:ext uri="{FF2B5EF4-FFF2-40B4-BE49-F238E27FC236}">
                <a16:creationId xmlns:a16="http://schemas.microsoft.com/office/drawing/2014/main" id="{D0B83F69-B2FA-49AC-A56C-D95F0E56B342}"/>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1337734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2840B2E4-A264-431E-ABDE-38E3BCDA5876}" type="slidenum">
              <a:rPr lang="en-US" smtClean="0"/>
              <a:t>34</a:t>
            </a:fld>
            <a:endParaRPr lang="en-US"/>
          </a:p>
        </p:txBody>
      </p:sp>
      <p:sp>
        <p:nvSpPr>
          <p:cNvPr id="3" name="Rectangle 2"/>
          <p:cNvSpPr/>
          <p:nvPr/>
        </p:nvSpPr>
        <p:spPr>
          <a:xfrm>
            <a:off x="577516" y="2344088"/>
            <a:ext cx="10776284" cy="1754326"/>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एउटा किताबमा एकभन्दा बढी गणना क्षेत्रको गणना गर्नु हुँदैन ।</a:t>
            </a:r>
            <a:endParaRPr lang="en-US" sz="2400" dirty="0">
              <a:cs typeface="Kalimati" panose="00000400000000000000" pitchFamily="2"/>
            </a:endParaRPr>
          </a:p>
          <a:p>
            <a:pPr marL="285750" indent="-285750">
              <a:lnSpc>
                <a:spcPct val="150000"/>
              </a:lnSpc>
              <a:buFont typeface="Arial" pitchFamily="34" charset="0"/>
              <a:buChar char="•"/>
            </a:pPr>
            <a:r>
              <a:rPr lang="ne-NP" sz="2400" dirty="0">
                <a:cs typeface="Kalimati" panose="00000400000000000000" pitchFamily="2"/>
              </a:rPr>
              <a:t>यदी कुनै वडामा एक भन्दा बढी गणना क्षेत्र कायम गरिएको भए प्रत्येक गणना क्षेत्रको लागि छुट्टाछुट्टै किताब </a:t>
            </a:r>
            <a:r>
              <a:rPr lang="ne-NP" sz="2400">
                <a:cs typeface="Kalimati" panose="00000400000000000000" pitchFamily="2"/>
              </a:rPr>
              <a:t>प्रयोग गर्नु </a:t>
            </a:r>
            <a:r>
              <a:rPr lang="ne-NP" sz="2400" dirty="0">
                <a:cs typeface="Kalimati" panose="00000400000000000000" pitchFamily="2"/>
              </a:rPr>
              <a:t>पर्दछ ।  </a:t>
            </a:r>
            <a:endParaRPr lang="en-US" sz="2400" dirty="0">
              <a:cs typeface="Kalimati" panose="00000400000000000000" pitchFamily="2"/>
            </a:endParaRPr>
          </a:p>
        </p:txBody>
      </p:sp>
      <p:sp>
        <p:nvSpPr>
          <p:cNvPr id="4" name="Rectangle 3"/>
          <p:cNvSpPr/>
          <p:nvPr/>
        </p:nvSpPr>
        <p:spPr>
          <a:xfrm>
            <a:off x="3401065" y="876419"/>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cxnSp>
        <p:nvCxnSpPr>
          <p:cNvPr id="5" name="Straight Connector 4">
            <a:extLst>
              <a:ext uri="{FF2B5EF4-FFF2-40B4-BE49-F238E27FC236}">
                <a16:creationId xmlns:a16="http://schemas.microsoft.com/office/drawing/2014/main" id="{BE26CE2F-5FFF-46FC-9E25-C7E3FD87292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DA2AB1D-FC38-4D7B-9C3E-92BC0FB9E531}"/>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482894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711147" y="1840907"/>
            <a:ext cx="6228667" cy="4446261"/>
          </a:xfrm>
          <a:prstGeom prst="rect">
            <a:avLst/>
          </a:prstGeom>
        </p:spPr>
        <p:txBody>
          <a:bodyPr/>
          <a:lstStyle/>
          <a:p>
            <a:pPr marL="0" lvl="0" indent="0">
              <a:buNone/>
            </a:pPr>
            <a:r>
              <a:rPr lang="ne-NP" dirty="0">
                <a:latin typeface="Kalimati" panose="00000400000000000000"/>
                <a:cs typeface="Kalimati" panose="00000400000000000000" pitchFamily="2"/>
              </a:rPr>
              <a:t>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35</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0B171FD8-B1FD-45A7-A2B4-192DA67B6F67}"/>
              </a:ext>
            </a:extLst>
          </p:cNvPr>
          <p:cNvSpPr/>
          <p:nvPr/>
        </p:nvSpPr>
        <p:spPr>
          <a:xfrm>
            <a:off x="3396175" y="7616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A5F1DD2A-1FEF-484D-9EC6-2A90E9093A77}"/>
              </a:ext>
            </a:extLst>
          </p:cNvPr>
          <p:cNvPicPr>
            <a:picLocks noChangeAspect="1"/>
          </p:cNvPicPr>
          <p:nvPr/>
        </p:nvPicPr>
        <p:blipFill>
          <a:blip r:embed="rId2"/>
          <a:stretch>
            <a:fillRect/>
          </a:stretch>
        </p:blipFill>
        <p:spPr>
          <a:xfrm>
            <a:off x="3701609" y="1706789"/>
            <a:ext cx="8072121" cy="4900387"/>
          </a:xfrm>
          <a:prstGeom prst="rect">
            <a:avLst/>
          </a:prstGeom>
        </p:spPr>
      </p:pic>
      <p:sp>
        <p:nvSpPr>
          <p:cNvPr id="12" name="TextBox 11">
            <a:extLst>
              <a:ext uri="{FF2B5EF4-FFF2-40B4-BE49-F238E27FC236}">
                <a16:creationId xmlns:a16="http://schemas.microsoft.com/office/drawing/2014/main" id="{824B835E-F57E-4277-B70C-9186996714B8}"/>
              </a:ext>
            </a:extLst>
          </p:cNvPr>
          <p:cNvSpPr txBox="1"/>
          <p:nvPr/>
        </p:nvSpPr>
        <p:spPr>
          <a:xfrm>
            <a:off x="37896" y="1338234"/>
            <a:ext cx="5737005"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शुरु गर्नु अघि नै भर्नु पर्ने विवरणहरु</a:t>
            </a:r>
            <a:r>
              <a:rPr lang="en-US" sz="2400" b="1" dirty="0">
                <a:latin typeface="Kalimati" panose="00000400000000000000"/>
                <a:cs typeface="Kalimati" panose="00000400000000000000" pitchFamily="2"/>
              </a:rPr>
              <a:t> </a:t>
            </a:r>
            <a:r>
              <a:rPr lang="en-US" sz="2400" b="1" dirty="0">
                <a:latin typeface="Kalimati" panose="00000400000000000000"/>
              </a:rPr>
              <a:t>:-</a:t>
            </a:r>
          </a:p>
        </p:txBody>
      </p:sp>
      <p:sp>
        <p:nvSpPr>
          <p:cNvPr id="13" name="Speech Bubble: Rectangle with Corners Rounded 12">
            <a:extLst>
              <a:ext uri="{FF2B5EF4-FFF2-40B4-BE49-F238E27FC236}">
                <a16:creationId xmlns:a16="http://schemas.microsoft.com/office/drawing/2014/main" id="{B2DF9BA4-4EDA-4CB6-97FD-6798F999C272}"/>
              </a:ext>
            </a:extLst>
          </p:cNvPr>
          <p:cNvSpPr/>
          <p:nvPr/>
        </p:nvSpPr>
        <p:spPr>
          <a:xfrm>
            <a:off x="180924" y="1931428"/>
            <a:ext cx="4288389" cy="3534916"/>
          </a:xfrm>
          <a:prstGeom prst="wedgeRoundRectCallout">
            <a:avLst>
              <a:gd name="adj1" fmla="val 72896"/>
              <a:gd name="adj2" fmla="val 460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e-NP" sz="2400" dirty="0">
                <a:latin typeface="Kalimati" panose="00000400000000000000"/>
                <a:cs typeface="Kalimati" panose="00000400000000000000" pitchFamily="2"/>
              </a:rPr>
              <a:t>प्रदेश: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जिल्ला:</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गाउँपालिका</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नगरपालिका:</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वडा नं.: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गणना क्षेत्र नं.:</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टोल</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बस्ती</a:t>
            </a:r>
            <a:r>
              <a:rPr lang="en-US"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 </a:t>
            </a:r>
            <a:endParaRPr lang="en-US" dirty="0"/>
          </a:p>
        </p:txBody>
      </p:sp>
      <p:sp>
        <p:nvSpPr>
          <p:cNvPr id="14" name="Oval 13">
            <a:extLst>
              <a:ext uri="{FF2B5EF4-FFF2-40B4-BE49-F238E27FC236}">
                <a16:creationId xmlns:a16="http://schemas.microsoft.com/office/drawing/2014/main" id="{EA00711A-7AA3-478A-96D4-8986844F212D}"/>
              </a:ext>
            </a:extLst>
          </p:cNvPr>
          <p:cNvSpPr/>
          <p:nvPr/>
        </p:nvSpPr>
        <p:spPr>
          <a:xfrm>
            <a:off x="3701609" y="5300586"/>
            <a:ext cx="6575845" cy="1476135"/>
          </a:xfrm>
          <a:prstGeom prst="ellipse">
            <a:avLst/>
          </a:prstGeom>
          <a:noFill/>
          <a:ln w="47625">
            <a:solidFill>
              <a:srgbClr val="FF0000">
                <a:alpha val="9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4BF352-6542-428C-9338-9E2E9CD3FAA3}"/>
              </a:ext>
            </a:extLst>
          </p:cNvPr>
          <p:cNvSpPr txBox="1"/>
          <p:nvPr/>
        </p:nvSpPr>
        <p:spPr>
          <a:xfrm>
            <a:off x="5557963" y="6582010"/>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39715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36</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F84A1CE6-C23E-468F-B285-2A0B8ABEB980}"/>
              </a:ext>
            </a:extLst>
          </p:cNvPr>
          <p:cNvSpPr/>
          <p:nvPr/>
        </p:nvSpPr>
        <p:spPr>
          <a:xfrm>
            <a:off x="3574316" y="7638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4" name="Picture 3">
            <a:extLst>
              <a:ext uri="{FF2B5EF4-FFF2-40B4-BE49-F238E27FC236}">
                <a16:creationId xmlns:a16="http://schemas.microsoft.com/office/drawing/2014/main" id="{CF8532F7-DEEE-40FF-95B4-409FAE6422D4}"/>
              </a:ext>
            </a:extLst>
          </p:cNvPr>
          <p:cNvPicPr>
            <a:picLocks noChangeAspect="1"/>
          </p:cNvPicPr>
          <p:nvPr/>
        </p:nvPicPr>
        <p:blipFill>
          <a:blip r:embed="rId2"/>
          <a:stretch>
            <a:fillRect/>
          </a:stretch>
        </p:blipFill>
        <p:spPr>
          <a:xfrm>
            <a:off x="1525630" y="1850200"/>
            <a:ext cx="8542549" cy="4725578"/>
          </a:xfrm>
          <a:prstGeom prst="rect">
            <a:avLst/>
          </a:prstGeom>
        </p:spPr>
      </p:pic>
      <p:sp>
        <p:nvSpPr>
          <p:cNvPr id="12" name="TextBox 11">
            <a:extLst>
              <a:ext uri="{FF2B5EF4-FFF2-40B4-BE49-F238E27FC236}">
                <a16:creationId xmlns:a16="http://schemas.microsoft.com/office/drawing/2014/main" id="{69A4CE34-9777-43AF-8AF1-79222A93B5B4}"/>
              </a:ext>
            </a:extLst>
          </p:cNvPr>
          <p:cNvSpPr txBox="1"/>
          <p:nvPr/>
        </p:nvSpPr>
        <p:spPr>
          <a:xfrm>
            <a:off x="88018" y="1364000"/>
            <a:ext cx="6100074"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कार्य सम्पन्न भएपछि भर्नु पर्ने विवरणहरु</a:t>
            </a:r>
            <a:r>
              <a:rPr lang="en-GB" sz="2400" b="1" dirty="0">
                <a:latin typeface="Kalimati" panose="00000400000000000000"/>
              </a:rPr>
              <a:t>:-</a:t>
            </a:r>
            <a:r>
              <a:rPr lang="ne-NP" sz="2400" dirty="0">
                <a:latin typeface="Kalimati" panose="00000400000000000000"/>
              </a:rPr>
              <a:t> </a:t>
            </a:r>
            <a:endParaRPr lang="en-US" sz="2400" dirty="0">
              <a:latin typeface="Kalimati" panose="00000400000000000000"/>
            </a:endParaRPr>
          </a:p>
        </p:txBody>
      </p:sp>
      <p:sp>
        <p:nvSpPr>
          <p:cNvPr id="9" name="TextBox 8">
            <a:extLst>
              <a:ext uri="{FF2B5EF4-FFF2-40B4-BE49-F238E27FC236}">
                <a16:creationId xmlns:a16="http://schemas.microsoft.com/office/drawing/2014/main" id="{66633F3F-6EB3-4671-B890-88723FE5565A}"/>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3408136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45E917-8A25-42AE-B50C-6A7E60B42B92}"/>
              </a:ext>
            </a:extLst>
          </p:cNvPr>
          <p:cNvPicPr>
            <a:picLocks noChangeAspect="1"/>
          </p:cNvPicPr>
          <p:nvPr/>
        </p:nvPicPr>
        <p:blipFill>
          <a:blip r:embed="rId2"/>
          <a:stretch>
            <a:fillRect/>
          </a:stretch>
        </p:blipFill>
        <p:spPr>
          <a:xfrm>
            <a:off x="195594" y="2664962"/>
            <a:ext cx="11342845" cy="4518661"/>
          </a:xfrm>
          <a:prstGeom prst="rect">
            <a:avLst/>
          </a:prstGeom>
        </p:spPr>
      </p:pic>
      <p:sp>
        <p:nvSpPr>
          <p:cNvPr id="2" name="Slide Number Placeholder 1">
            <a:extLst>
              <a:ext uri="{FF2B5EF4-FFF2-40B4-BE49-F238E27FC236}">
                <a16:creationId xmlns:a16="http://schemas.microsoft.com/office/drawing/2014/main" id="{55A70590-0C32-4D0C-987A-1C006145CC36}"/>
              </a:ext>
            </a:extLst>
          </p:cNvPr>
          <p:cNvSpPr>
            <a:spLocks noGrp="1"/>
          </p:cNvSpPr>
          <p:nvPr>
            <p:ph type="sldNum" sz="quarter" idx="11"/>
          </p:nvPr>
        </p:nvSpPr>
        <p:spPr>
          <a:xfrm>
            <a:off x="9391368" y="6411920"/>
            <a:ext cx="2743200" cy="365125"/>
          </a:xfrm>
        </p:spPr>
        <p:txBody>
          <a:bodyPr/>
          <a:lstStyle/>
          <a:p>
            <a:fld id="{2840B2E4-A264-431E-ABDE-38E3BCDA5876}" type="slidenum">
              <a:rPr lang="en-US" smtClean="0"/>
              <a:t>37</a:t>
            </a:fld>
            <a:endParaRPr lang="en-US" dirty="0"/>
          </a:p>
        </p:txBody>
      </p:sp>
      <p:sp>
        <p:nvSpPr>
          <p:cNvPr id="4" name="TextBox 3">
            <a:extLst>
              <a:ext uri="{FF2B5EF4-FFF2-40B4-BE49-F238E27FC236}">
                <a16:creationId xmlns:a16="http://schemas.microsoft.com/office/drawing/2014/main" id="{96D3E0A7-0DA4-41C9-A1FE-D9E67C590564}"/>
              </a:ext>
            </a:extLst>
          </p:cNvPr>
          <p:cNvSpPr txBox="1"/>
          <p:nvPr/>
        </p:nvSpPr>
        <p:spPr>
          <a:xfrm>
            <a:off x="106599" y="1173807"/>
            <a:ext cx="11824609" cy="1569660"/>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गणकले भर्नु नपर्ने विवरणहरु</a:t>
            </a:r>
            <a:r>
              <a:rPr lang="ne-NP" dirty="0">
                <a:latin typeface="Kalimati" panose="00000400000000000000"/>
                <a:cs typeface="Kalimati" panose="00000400000000000000" pitchFamily="2"/>
              </a:rPr>
              <a:t> </a:t>
            </a:r>
            <a:endParaRPr lang="en-US" sz="2400" dirty="0">
              <a:latin typeface="Kalimati" panose="00000400000000000000"/>
            </a:endParaRPr>
          </a:p>
          <a:p>
            <a:pPr lvl="0">
              <a:lnSpc>
                <a:spcPct val="150000"/>
              </a:lnSpc>
            </a:pPr>
            <a:r>
              <a:rPr lang="ne-NP" sz="2400" dirty="0">
                <a:latin typeface="Kalimati" panose="00000400000000000000"/>
                <a:cs typeface="Kalimati" panose="00000400000000000000" pitchFamily="2"/>
              </a:rPr>
              <a:t>चित्रमा देखाए झैँ लगत प्रशोधन (कार्यालय प्रयोजन) को लागि मात्र भनी लेखेका रिक्त स्थानमा गणकले कुनै पनि विवरण भर्नु पर्दैन ।</a:t>
            </a:r>
          </a:p>
        </p:txBody>
      </p:sp>
      <p:sp>
        <p:nvSpPr>
          <p:cNvPr id="8" name="Rectangle 7">
            <a:extLst>
              <a:ext uri="{FF2B5EF4-FFF2-40B4-BE49-F238E27FC236}">
                <a16:creationId xmlns:a16="http://schemas.microsoft.com/office/drawing/2014/main" id="{5568D944-6B7B-405B-8B09-58CBDB93D339}"/>
              </a:ext>
            </a:extLst>
          </p:cNvPr>
          <p:cNvSpPr/>
          <p:nvPr/>
        </p:nvSpPr>
        <p:spPr>
          <a:xfrm>
            <a:off x="3449911" y="7325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6" name="TextBox 5">
            <a:extLst>
              <a:ext uri="{FF2B5EF4-FFF2-40B4-BE49-F238E27FC236}">
                <a16:creationId xmlns:a16="http://schemas.microsoft.com/office/drawing/2014/main" id="{9052DB19-79E3-4590-BB22-C59CDD241BE5}"/>
              </a:ext>
            </a:extLst>
          </p:cNvPr>
          <p:cNvSpPr txBox="1"/>
          <p:nvPr/>
        </p:nvSpPr>
        <p:spPr>
          <a:xfrm>
            <a:off x="6018903" y="1115353"/>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cxnSp>
        <p:nvCxnSpPr>
          <p:cNvPr id="7" name="Straight Connector 6">
            <a:extLst>
              <a:ext uri="{FF2B5EF4-FFF2-40B4-BE49-F238E27FC236}">
                <a16:creationId xmlns:a16="http://schemas.microsoft.com/office/drawing/2014/main" id="{0E1381BE-98F9-4465-8951-92FA1C61CFE0}"/>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867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38</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07781"/>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1766686" y="5871828"/>
            <a:ext cx="2377440" cy="400110"/>
          </a:xfrm>
          <a:prstGeom prst="rect">
            <a:avLst/>
          </a:prstGeom>
          <a:noFill/>
        </p:spPr>
        <p:txBody>
          <a:bodyPr wrap="square" rtlCol="0">
            <a:spAutoFit/>
          </a:bodyPr>
          <a:lstStyle/>
          <a:p>
            <a:r>
              <a:rPr lang="ne-NP" sz="2000" dirty="0">
                <a:solidFill>
                  <a:srgbClr val="0070C0"/>
                </a:solidFill>
                <a:cs typeface="Kalimati" pitchFamily="2"/>
              </a:rPr>
              <a:t>स्याङ्गजा</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1"/>
            <a:ext cx="5481510" cy="2298225"/>
          </a:xfrm>
          <a:prstGeom prst="wedgeRoundRectCallout">
            <a:avLst>
              <a:gd name="adj1" fmla="val -40370"/>
              <a:gd name="adj2" fmla="val 1442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cs typeface="Kalimati" panose="00000400000000000000" pitchFamily="2"/>
              </a:rPr>
              <a:t>१.प्रदेश</a:t>
            </a:r>
            <a:r>
              <a:rPr lang="en-GB" sz="2400" dirty="0">
                <a:cs typeface="Kalimati" panose="00000400000000000000" pitchFamily="2"/>
              </a:rPr>
              <a:t> </a:t>
            </a:r>
            <a:r>
              <a:rPr lang="ne-NP" sz="2400" dirty="0">
                <a:cs typeface="Kalimati" panose="00000400000000000000" pitchFamily="2"/>
              </a:rPr>
              <a:t>: </a:t>
            </a:r>
            <a:endParaRPr lang="en-GB" sz="2400" dirty="0">
              <a:cs typeface="Kalimati" panose="00000400000000000000" pitchFamily="2"/>
            </a:endParaRPr>
          </a:p>
          <a:p>
            <a:pPr algn="ctr"/>
            <a:r>
              <a:rPr lang="ne-NP" sz="2400" dirty="0">
                <a:cs typeface="Kalimati" panose="00000400000000000000" pitchFamily="2"/>
              </a:rPr>
              <a:t>मुख्य प्रश्नावली मार्फत विवरण संकलन गरिएको गणना क्षेत्र वा वडा जुन प्रदेश अन्तर्गतका हुन् सोही प्रदेशको नाम खाली ठाउँमा लेख्नुपर्दछ । </a:t>
            </a:r>
            <a:endParaRPr lang="en-US" sz="2400" b="1" dirty="0">
              <a:cs typeface="Kalimati" panose="00000400000000000000" pitchFamily="2"/>
            </a:endParaRPr>
          </a:p>
          <a:p>
            <a:pPr algn="ctr"/>
            <a:endParaRPr lang="en-US"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60" y="1402227"/>
            <a:ext cx="4951384" cy="1971749"/>
          </a:xfrm>
          <a:prstGeom prst="wedgeRoundRectCallout">
            <a:avLst>
              <a:gd name="adj1" fmla="val -134648"/>
              <a:gd name="adj2" fmla="val 1794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२.जिल्ला</a:t>
            </a:r>
            <a:r>
              <a:rPr lang="en-GB" dirty="0">
                <a:cs typeface="Kalimati" panose="00000400000000000000" pitchFamily="2"/>
              </a:rPr>
              <a:t> </a:t>
            </a:r>
          </a:p>
          <a:p>
            <a:pPr>
              <a:lnSpc>
                <a:spcPct val="150000"/>
              </a:lnSpc>
            </a:pPr>
            <a:r>
              <a:rPr lang="ne-NP" dirty="0">
                <a:cs typeface="Kalimati" panose="00000400000000000000" pitchFamily="2"/>
              </a:rPr>
              <a:t>मुख्य प्रश्नावली मार्फत विवरण संकलन गरिएको गणना क्षेत्र वा वडा जुन जिल्लाका हुन् सम्बन्धित जिल्लाको पूरा नाम खालीमा ठाउँमा लेख्नु पर्दछ ।</a:t>
            </a:r>
          </a:p>
          <a:p>
            <a:pPr>
              <a:lnSpc>
                <a:spcPct val="150000"/>
              </a:lnSpc>
            </a:pP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6947383" y="4127029"/>
            <a:ext cx="5044528" cy="2415568"/>
          </a:xfrm>
          <a:prstGeom prst="wedgeRoundRectCallout">
            <a:avLst>
              <a:gd name="adj1" fmla="val -87566"/>
              <a:gd name="adj2" fmla="val 29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000" dirty="0"/>
              <a:t>मुख्य प्रश्नावली मार्फत विवरण संकलन गरिएको गणना क्षेत्र वा वडा जुन स्थानीय तहमा पर्दछ सोही स्थानीय तहको नाम लेख्नुपर्दछ । यदि सो स्थानीय तह गाउँपालिका भए गाउँपालिकामा ठिक  चिन्ह (√) लगाउनु  पर्दछ र नगरपालिका भए नगरपालिकामा राइट चिन्ह (√) लगाउनु पर्दछ । </a:t>
            </a:r>
            <a:endParaRPr lang="en-US" sz="2000" dirty="0"/>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5" name="TextBox 14">
            <a:extLst>
              <a:ext uri="{FF2B5EF4-FFF2-40B4-BE49-F238E27FC236}">
                <a16:creationId xmlns:a16="http://schemas.microsoft.com/office/drawing/2014/main" id="{5BC369D8-4776-43FE-891B-556143395F4A}"/>
              </a:ext>
            </a:extLst>
          </p:cNvPr>
          <p:cNvSpPr txBox="1"/>
          <p:nvPr/>
        </p:nvSpPr>
        <p:spPr>
          <a:xfrm>
            <a:off x="3003346" y="5849540"/>
            <a:ext cx="1459441" cy="707886"/>
          </a:xfrm>
          <a:prstGeom prst="rect">
            <a:avLst/>
          </a:prstGeom>
          <a:noFill/>
        </p:spPr>
        <p:txBody>
          <a:bodyPr wrap="square" rtlCol="0">
            <a:spAutoFit/>
          </a:bodyPr>
          <a:lstStyle/>
          <a:p>
            <a:r>
              <a:rPr lang="ne-NP" sz="4000" dirty="0">
                <a:solidFill>
                  <a:schemeClr val="accent1">
                    <a:lumMod val="75000"/>
                  </a:schemeClr>
                </a:solidFill>
              </a:rPr>
              <a:t>√</a:t>
            </a:r>
            <a:endParaRPr lang="en-US" sz="2000" dirty="0">
              <a:solidFill>
                <a:schemeClr val="accent1">
                  <a:lumMod val="75000"/>
                </a:schemeClr>
              </a:solidFill>
            </a:endParaRPr>
          </a:p>
        </p:txBody>
      </p:sp>
      <p:sp>
        <p:nvSpPr>
          <p:cNvPr id="14" name="TextBox 13">
            <a:extLst>
              <a:ext uri="{FF2B5EF4-FFF2-40B4-BE49-F238E27FC236}">
                <a16:creationId xmlns:a16="http://schemas.microsoft.com/office/drawing/2014/main" id="{7443644B-694C-4CEF-9172-9D4E2E1A814B}"/>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4104175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39</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12833"/>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2045910" y="6342542"/>
            <a:ext cx="826383" cy="400110"/>
          </a:xfrm>
          <a:prstGeom prst="rect">
            <a:avLst/>
          </a:prstGeom>
          <a:noFill/>
        </p:spPr>
        <p:txBody>
          <a:bodyPr wrap="square" rtlCol="0">
            <a:spAutoFit/>
          </a:bodyPr>
          <a:lstStyle/>
          <a:p>
            <a:r>
              <a:rPr lang="en-US" sz="2000" dirty="0">
                <a:solidFill>
                  <a:srgbClr val="0070C0"/>
                </a:solidFill>
                <a:cs typeface="Kalimati" pitchFamily="2"/>
              </a:rPr>
              <a:t>012</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816603" y="6407389"/>
            <a:ext cx="826383" cy="369332"/>
          </a:xfrm>
          <a:prstGeom prst="rect">
            <a:avLst/>
          </a:prstGeom>
          <a:noFill/>
        </p:spPr>
        <p:txBody>
          <a:bodyPr wrap="square" rtlCol="0">
            <a:spAutoFit/>
          </a:bodyPr>
          <a:lstStyle/>
          <a:p>
            <a:r>
              <a:rPr lang="ne-NP" b="1" dirty="0">
                <a:solidFill>
                  <a:schemeClr val="accent1">
                    <a:lumMod val="75000"/>
                  </a:schemeClr>
                </a:solidFill>
                <a:cs typeface="Kalimati" pitchFamily="2"/>
              </a:rPr>
              <a:t>  </a:t>
            </a:r>
            <a:r>
              <a:rPr lang="en-US" b="1" dirty="0">
                <a:solidFill>
                  <a:schemeClr val="accent1">
                    <a:lumMod val="75000"/>
                  </a:schemeClr>
                </a:solidFill>
                <a:cs typeface="Kalimati" pitchFamily="2"/>
              </a:rPr>
              <a:t>8</a:t>
            </a:r>
            <a:r>
              <a:rPr lang="ne-NP" b="1" dirty="0">
                <a:solidFill>
                  <a:schemeClr val="accent1">
                    <a:lumMod val="75000"/>
                  </a:schemeClr>
                </a:solidFill>
                <a:cs typeface="Kalimati" pitchFamily="2"/>
              </a:rPr>
              <a:t>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2"/>
            <a:ext cx="5481510" cy="1510960"/>
          </a:xfrm>
          <a:prstGeom prst="wedgeRoundRectCallout">
            <a:avLst>
              <a:gd name="adj1" fmla="val -37069"/>
              <a:gd name="adj2" fmla="val 28174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४. वडा नं </a:t>
            </a:r>
          </a:p>
          <a:p>
            <a:pPr algn="just"/>
            <a:r>
              <a:rPr lang="ne-NP" sz="2000" b="1" dirty="0">
                <a:cs typeface="Kalimati" panose="00000400000000000000" pitchFamily="2"/>
              </a:rPr>
              <a:t>मुख्य प्रश्नावली मार्फत विवरण संकलन गरिएको गणना क्षेत्र वा वडा सो स्थानीय तहको कति नम्बर वडामा पर्दछ रिक्त स्थानमा सोही वडा नम्बर अंकमा लेख्नु पर्दछ । </a:t>
            </a:r>
            <a:endParaRPr lang="en-US" sz="1600"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59" y="1402228"/>
            <a:ext cx="5173451" cy="1947312"/>
          </a:xfrm>
          <a:prstGeom prst="wedgeRoundRectCallout">
            <a:avLst>
              <a:gd name="adj1" fmla="val -135215"/>
              <a:gd name="adj2" fmla="val 2030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५. गणना क्षेत्र </a:t>
            </a:r>
            <a:endParaRPr lang="en-GB" dirty="0">
              <a:cs typeface="Kalimati" panose="00000400000000000000" pitchFamily="2"/>
            </a:endParaRPr>
          </a:p>
          <a:p>
            <a:pPr>
              <a:lnSpc>
                <a:spcPct val="150000"/>
              </a:lnSpc>
            </a:pPr>
            <a:r>
              <a:rPr lang="ne-NP" sz="2000" dirty="0">
                <a:cs typeface="Kalimati" panose="00000400000000000000" pitchFamily="2"/>
              </a:rPr>
              <a:t>मुख्य प्रश्नावली मार्फत संकलन गरिएको विवरण कुन गणना क्षेत्रमा भरिएका हुन् रिक्त स्थानमा सम्वन्धित गणना क्षेत्र नम्बर लेख्नु पर्दछ ।</a:t>
            </a: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7046075" y="4097250"/>
            <a:ext cx="4945836" cy="2639601"/>
          </a:xfrm>
          <a:prstGeom prst="wedgeRoundRectCallout">
            <a:avLst>
              <a:gd name="adj1" fmla="val -99704"/>
              <a:gd name="adj2" fmla="val 511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६. गाउँ र बस्ती र टोलको नाम</a:t>
            </a:r>
            <a:r>
              <a:rPr lang="en-US" sz="2000" b="1" dirty="0">
                <a:cs typeface="Kalimati" panose="00000400000000000000" pitchFamily="2"/>
              </a:rPr>
              <a:t> :</a:t>
            </a:r>
            <a:r>
              <a:rPr lang="ne-NP" sz="2000" b="1" dirty="0">
                <a:cs typeface="Kalimati" panose="00000400000000000000" pitchFamily="2"/>
              </a:rPr>
              <a:t> </a:t>
            </a:r>
            <a:endParaRPr lang="en-US" sz="2000" b="1" dirty="0">
              <a:cs typeface="Kalimati" panose="00000400000000000000" pitchFamily="2"/>
            </a:endParaRPr>
          </a:p>
          <a:p>
            <a:endParaRPr lang="ne-NP" sz="2000" dirty="0">
              <a:cs typeface="Kalimati" panose="00000400000000000000" pitchFamily="2"/>
            </a:endParaRPr>
          </a:p>
          <a:p>
            <a:pPr algn="just"/>
            <a:r>
              <a:rPr lang="ne-NP" sz="2000" dirty="0">
                <a:cs typeface="Kalimati" panose="00000400000000000000" pitchFamily="2"/>
              </a:rPr>
              <a:t>गणना गर्न लागेको परिवार बसेको घर भएको ठाउँ कुन गाउँ, बस्ती वा टोलको नामले परिचित छ सोही गाउँ र बस्ती र टोलको नाम लेख्नुपर्दछ </a:t>
            </a:r>
            <a:r>
              <a:rPr lang="ne-NP" sz="2000">
                <a:cs typeface="Kalimati" panose="00000400000000000000" pitchFamily="2"/>
              </a:rPr>
              <a:t>। एउटा किताबमा एकभन्दा बढी गाउँ र बस्ती र टोलको गणना गरिएको भएमा सबैको नाम लेख्नुपर्दछ ।</a:t>
            </a:r>
            <a:endParaRPr lang="ne-NP" sz="2000" dirty="0">
              <a:cs typeface="Kalimati" panose="00000400000000000000" pitchFamily="2"/>
            </a:endParaRPr>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4" name="TextBox 13">
            <a:extLst>
              <a:ext uri="{FF2B5EF4-FFF2-40B4-BE49-F238E27FC236}">
                <a16:creationId xmlns:a16="http://schemas.microsoft.com/office/drawing/2014/main" id="{328AA44E-0768-4F24-8162-BAE08FE3090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16" name="TextBox 15">
            <a:extLst>
              <a:ext uri="{FF2B5EF4-FFF2-40B4-BE49-F238E27FC236}">
                <a16:creationId xmlns:a16="http://schemas.microsoft.com/office/drawing/2014/main" id="{E164C60D-69DD-4C85-B21E-042C7A41C959}"/>
              </a:ext>
            </a:extLst>
          </p:cNvPr>
          <p:cNvSpPr txBox="1"/>
          <p:nvPr/>
        </p:nvSpPr>
        <p:spPr>
          <a:xfrm>
            <a:off x="1803834" y="5990738"/>
            <a:ext cx="1304282" cy="369332"/>
          </a:xfrm>
          <a:prstGeom prst="rect">
            <a:avLst/>
          </a:prstGeom>
          <a:noFill/>
        </p:spPr>
        <p:txBody>
          <a:bodyPr wrap="square" rtlCol="0">
            <a:spAutoFit/>
          </a:bodyPr>
          <a:lstStyle/>
          <a:p>
            <a:r>
              <a:rPr lang="ne-NP" b="1" dirty="0">
                <a:solidFill>
                  <a:schemeClr val="accent1">
                    <a:lumMod val="75000"/>
                  </a:schemeClr>
                </a:solidFill>
                <a:cs typeface="Kalimati" pitchFamily="2"/>
              </a:rPr>
              <a:t>स्याङ्गजा </a:t>
            </a:r>
            <a:endParaRPr lang="en-US" b="1" dirty="0">
              <a:solidFill>
                <a:schemeClr val="accent1">
                  <a:lumMod val="75000"/>
                </a:schemeClr>
              </a:solidFill>
            </a:endParaRPr>
          </a:p>
        </p:txBody>
      </p:sp>
      <p:sp>
        <p:nvSpPr>
          <p:cNvPr id="17" name="TextBox 16">
            <a:extLst>
              <a:ext uri="{FF2B5EF4-FFF2-40B4-BE49-F238E27FC236}">
                <a16:creationId xmlns:a16="http://schemas.microsoft.com/office/drawing/2014/main" id="{4D414DBB-AA91-4105-BBF0-6860A092AB62}"/>
              </a:ext>
            </a:extLst>
          </p:cNvPr>
          <p:cNvSpPr txBox="1"/>
          <p:nvPr/>
        </p:nvSpPr>
        <p:spPr>
          <a:xfrm>
            <a:off x="3922822" y="6336741"/>
            <a:ext cx="2377440" cy="400110"/>
          </a:xfrm>
          <a:prstGeom prst="rect">
            <a:avLst/>
          </a:prstGeom>
          <a:noFill/>
        </p:spPr>
        <p:txBody>
          <a:bodyPr wrap="square" rtlCol="0">
            <a:spAutoFit/>
          </a:bodyPr>
          <a:lstStyle/>
          <a:p>
            <a:r>
              <a:rPr lang="ne-NP" sz="2000" dirty="0">
                <a:solidFill>
                  <a:srgbClr val="0070C0"/>
                </a:solidFill>
                <a:cs typeface="Kalimati" pitchFamily="2"/>
              </a:rPr>
              <a:t>सिमलगैरा  </a:t>
            </a:r>
            <a:endParaRPr lang="en-US" sz="2000" dirty="0">
              <a:solidFill>
                <a:srgbClr val="0070C0"/>
              </a:solidFill>
            </a:endParaRPr>
          </a:p>
        </p:txBody>
      </p:sp>
      <p:sp>
        <p:nvSpPr>
          <p:cNvPr id="15" name="TextBox 14">
            <a:extLst>
              <a:ext uri="{FF2B5EF4-FFF2-40B4-BE49-F238E27FC236}">
                <a16:creationId xmlns:a16="http://schemas.microsoft.com/office/drawing/2014/main" id="{636A8CF8-3994-4A25-AA93-FC3BAC3D0B8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3046329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5131" y="1415375"/>
            <a:ext cx="11642069" cy="2862322"/>
          </a:xfrm>
          <a:prstGeom prst="rect">
            <a:avLst/>
          </a:prstGeom>
          <a:noFill/>
          <a:ln>
            <a:solidFill>
              <a:schemeClr val="accent1"/>
            </a:solidFill>
          </a:ln>
        </p:spPr>
        <p:txBody>
          <a:bodyPr wrap="square" rtlCol="0">
            <a:spAutoFit/>
          </a:bodyPr>
          <a:lstStyle/>
          <a:p>
            <a:pPr>
              <a:lnSpc>
                <a:spcPct val="150000"/>
              </a:lnSpc>
            </a:pPr>
            <a:r>
              <a:rPr lang="ne-NP" sz="2400" b="1" dirty="0">
                <a:latin typeface="Preeti" pitchFamily="2" charset="0"/>
                <a:cs typeface="Kalimati" panose="00000400000000000000" pitchFamily="2"/>
              </a:rPr>
              <a:t>६</a:t>
            </a:r>
            <a:r>
              <a:rPr lang="en-US" sz="2400" b="1" dirty="0">
                <a:latin typeface="Times New Roman" panose="02020603050405020304" pitchFamily="18" charset="0"/>
                <a:cs typeface="Times New Roman" panose="02020603050405020304" pitchFamily="18" charset="0"/>
              </a:rPr>
              <a:t>.  </a:t>
            </a:r>
            <a:r>
              <a:rPr lang="ne-NP" sz="2400" b="1" dirty="0">
                <a:latin typeface="Preeti" pitchFamily="2" charset="0"/>
                <a:cs typeface="Kalimati" panose="00000400000000000000" pitchFamily="2"/>
              </a:rPr>
              <a:t>.........किताबको किताब नं ........</a:t>
            </a:r>
            <a:endParaRPr lang="en-US" sz="2400" b="1" dirty="0">
              <a:latin typeface="Preeti" pitchFamily="2" charset="0"/>
              <a:cs typeface="Kalimati" panose="00000400000000000000" pitchFamily="2"/>
            </a:endParaRPr>
          </a:p>
          <a:p>
            <a:pPr algn="just">
              <a:lnSpc>
                <a:spcPct val="150000"/>
              </a:lnSpc>
            </a:pPr>
            <a:r>
              <a:rPr lang="ne-NP" sz="2400">
                <a:latin typeface="Preeti" pitchFamily="2" charset="0"/>
                <a:cs typeface="Kalimati" panose="00000400000000000000" pitchFamily="2"/>
              </a:rPr>
              <a:t>गणना </a:t>
            </a:r>
            <a:r>
              <a:rPr lang="ne-NP" sz="2400" dirty="0">
                <a:latin typeface="Preeti" pitchFamily="2" charset="0"/>
                <a:cs typeface="Kalimati" panose="00000400000000000000" pitchFamily="2"/>
              </a:rPr>
              <a:t>गरिएको गणना क्षेत्र (वडा वा वडाखण्ड) को सबै परिवारको गणना सकिएपछि उक्त गणना क्षेत्र (वडा वा वडाखण्ड) मा जम्मा कतिवटा किताब प्रयोग भयो त्यसको संख्या प्रत्येक किताबको अगाडिको खाली ठाउँमा लेख्नु पर्दछ र त्यस मध्ये प्रत्येक किताब कुन  हो (पहिलो, दोश्रो, तेश्रो, चौथो कुन हो) त्यो पछाडिको खाली ठाउँमा लेख्नु पर्दछ । </a:t>
            </a:r>
          </a:p>
        </p:txBody>
      </p:sp>
      <p:sp>
        <p:nvSpPr>
          <p:cNvPr id="16" name="Slide Number Placeholder 15"/>
          <p:cNvSpPr>
            <a:spLocks noGrp="1"/>
          </p:cNvSpPr>
          <p:nvPr>
            <p:ph type="sldNum" sz="quarter" idx="11"/>
          </p:nvPr>
        </p:nvSpPr>
        <p:spPr>
          <a:xfrm>
            <a:off x="11642708" y="6478271"/>
            <a:ext cx="554372" cy="359388"/>
          </a:xfrm>
        </p:spPr>
        <p:txBody>
          <a:bodyPr/>
          <a:lstStyle/>
          <a:p>
            <a:pPr algn="ctr"/>
            <a:fld id="{2840B2E4-A264-431E-ABDE-38E3BCDA5876}" type="slidenum">
              <a:rPr lang="en-US" smtClean="0"/>
              <a:pPr algn="ctr"/>
              <a:t>40</a:t>
            </a:fld>
            <a:endParaRPr lang="en-US" dirty="0"/>
          </a:p>
        </p:txBody>
      </p:sp>
      <p:sp>
        <p:nvSpPr>
          <p:cNvPr id="6" name="Rectangle 5">
            <a:extLst>
              <a:ext uri="{FF2B5EF4-FFF2-40B4-BE49-F238E27FC236}">
                <a16:creationId xmlns:a16="http://schemas.microsoft.com/office/drawing/2014/main" id="{93005829-C308-43FD-9BB3-AA76F4612E32}"/>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7" name="TextBox 6">
            <a:extLst>
              <a:ext uri="{FF2B5EF4-FFF2-40B4-BE49-F238E27FC236}">
                <a16:creationId xmlns:a16="http://schemas.microsoft.com/office/drawing/2014/main" id="{9702B313-2CA8-4F35-A2CD-067AF45147F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
        <p:nvSpPr>
          <p:cNvPr id="8" name="TextBox 7">
            <a:extLst>
              <a:ext uri="{FF2B5EF4-FFF2-40B4-BE49-F238E27FC236}">
                <a16:creationId xmlns:a16="http://schemas.microsoft.com/office/drawing/2014/main" id="{8FCB086D-473E-445E-BA5E-35CC6805B5A3}"/>
              </a:ext>
            </a:extLst>
          </p:cNvPr>
          <p:cNvSpPr txBox="1"/>
          <p:nvPr/>
        </p:nvSpPr>
        <p:spPr>
          <a:xfrm>
            <a:off x="257627" y="4575501"/>
            <a:ext cx="11629573" cy="1754326"/>
          </a:xfrm>
          <a:prstGeom prst="rect">
            <a:avLst/>
          </a:prstGeom>
          <a:noFill/>
          <a:ln>
            <a:solidFill>
              <a:schemeClr val="accent1"/>
            </a:solidFill>
          </a:ln>
        </p:spPr>
        <p:txBody>
          <a:bodyPr wrap="square">
            <a:spAutoFit/>
          </a:bodyPr>
          <a:lstStyle/>
          <a:p>
            <a:pPr algn="just">
              <a:lnSpc>
                <a:spcPct val="150000"/>
              </a:lnSpc>
            </a:pPr>
            <a:r>
              <a:rPr lang="hi-IN" sz="2400" dirty="0">
                <a:latin typeface="Preeti"/>
                <a:ea typeface="Calibri"/>
                <a:cs typeface="Kalimati" pitchFamily="2"/>
              </a:rPr>
              <a:t>यहाँ बिर्सन नहुने कुरा के छ भने, प्रत्येक किताबमा विवरण भर्न सकिए पछि किताब नं. मा क्रमशः </a:t>
            </a:r>
            <a:r>
              <a:rPr lang="en-US" sz="2400" dirty="0">
                <a:ea typeface="Calibri"/>
                <a:cs typeface="Kalimati" pitchFamily="2"/>
              </a:rPr>
              <a:t>1</a:t>
            </a:r>
            <a:r>
              <a:rPr lang="hi-IN" sz="2400" dirty="0">
                <a:latin typeface="Preeti"/>
                <a:ea typeface="Calibri"/>
                <a:cs typeface="Kalimati" pitchFamily="2"/>
              </a:rPr>
              <a:t>, </a:t>
            </a:r>
            <a:r>
              <a:rPr lang="en-US" sz="2400" dirty="0">
                <a:ea typeface="Calibri"/>
                <a:cs typeface="Kalimati" pitchFamily="2"/>
              </a:rPr>
              <a:t>2</a:t>
            </a:r>
            <a:r>
              <a:rPr lang="hi-IN" sz="2400" dirty="0">
                <a:latin typeface="Preeti"/>
                <a:ea typeface="Calibri"/>
                <a:cs typeface="Kalimati" pitchFamily="2"/>
              </a:rPr>
              <a:t>, </a:t>
            </a:r>
            <a:r>
              <a:rPr lang="en-US" sz="2400" dirty="0">
                <a:ea typeface="Calibri"/>
                <a:cs typeface="Kalimati" pitchFamily="2"/>
              </a:rPr>
              <a:t>3</a:t>
            </a:r>
            <a:r>
              <a:rPr lang="hi-IN" sz="2400" dirty="0">
                <a:latin typeface="Preeti"/>
                <a:ea typeface="Calibri"/>
                <a:cs typeface="Kalimati" pitchFamily="2"/>
              </a:rPr>
              <a:t>, </a:t>
            </a:r>
            <a:r>
              <a:rPr lang="en-US" sz="2400" dirty="0">
                <a:ea typeface="Calibri"/>
                <a:cs typeface="Kalimati" pitchFamily="2"/>
              </a:rPr>
              <a:t>4</a:t>
            </a:r>
            <a:r>
              <a:rPr lang="hi-IN" sz="2400" dirty="0">
                <a:latin typeface="Preeti"/>
                <a:ea typeface="Calibri"/>
                <a:cs typeface="Kalimati" pitchFamily="2"/>
              </a:rPr>
              <a:t> गर्दै लेखिहाल्नु पर्दछ तर जम्मा किताब </a:t>
            </a:r>
            <a:r>
              <a:rPr lang="en-US" sz="2400" dirty="0">
                <a:ea typeface="Calibri"/>
                <a:cs typeface="Kalimati" pitchFamily="2"/>
              </a:rPr>
              <a:t>4</a:t>
            </a:r>
            <a:r>
              <a:rPr lang="hi-IN" sz="2400" dirty="0">
                <a:latin typeface="Preeti"/>
                <a:ea typeface="Calibri"/>
                <a:cs typeface="Kalimati" pitchFamily="2"/>
              </a:rPr>
              <a:t> प्रयोग भए पछि मात्र अगाडि </a:t>
            </a:r>
            <a:r>
              <a:rPr lang="en-US" sz="2400" dirty="0">
                <a:ea typeface="Calibri"/>
                <a:cs typeface="Kalimati" pitchFamily="2"/>
              </a:rPr>
              <a:t>4</a:t>
            </a:r>
            <a:r>
              <a:rPr lang="hi-IN" sz="2400" dirty="0">
                <a:latin typeface="Preeti"/>
                <a:ea typeface="Calibri"/>
                <a:cs typeface="Kalimati" pitchFamily="2"/>
              </a:rPr>
              <a:t> किताब भनी प्रत्येक </a:t>
            </a:r>
            <a:r>
              <a:rPr lang="en-US" sz="2400" dirty="0">
                <a:ea typeface="Calibri"/>
                <a:cs typeface="Kalimati" pitchFamily="2"/>
              </a:rPr>
              <a:t>4</a:t>
            </a:r>
            <a:r>
              <a:rPr lang="hi-IN" sz="2400" dirty="0">
                <a:latin typeface="Preeti"/>
                <a:ea typeface="Calibri"/>
                <a:cs typeface="Kalimati" pitchFamily="2"/>
              </a:rPr>
              <a:t> वटै किताबमा जनाउनु </a:t>
            </a:r>
            <a:r>
              <a:rPr lang="hi-IN" sz="2400">
                <a:latin typeface="Preeti"/>
                <a:ea typeface="Calibri"/>
                <a:cs typeface="Kalimati" pitchFamily="2"/>
              </a:rPr>
              <a:t>पर्दछ ।</a:t>
            </a:r>
            <a:r>
              <a:rPr lang="hi-IN" sz="2400" dirty="0">
                <a:latin typeface="Preeti"/>
                <a:ea typeface="Calibri"/>
                <a:cs typeface="Kalimati" pitchFamily="2"/>
              </a:rPr>
              <a:t>	</a:t>
            </a:r>
          </a:p>
        </p:txBody>
      </p:sp>
    </p:spTree>
    <p:extLst>
      <p:ext uri="{BB962C8B-B14F-4D97-AF65-F5344CB8AC3E}">
        <p14:creationId xmlns:p14="http://schemas.microsoft.com/office/powerpoint/2010/main" val="171393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70545" y="1248899"/>
            <a:ext cx="11709191" cy="1153201"/>
          </a:xfrm>
          <a:prstGeom prst="rect">
            <a:avLst/>
          </a:prstGeom>
        </p:spPr>
        <p:txBody>
          <a:bodyPr wrap="square">
            <a:spAutoFit/>
          </a:bodyPr>
          <a:lstStyle/>
          <a:p>
            <a:pPr algn="just">
              <a:lnSpc>
                <a:spcPct val="150000"/>
              </a:lnSpc>
            </a:pPr>
            <a:r>
              <a:rPr lang="hi-IN" sz="2400">
                <a:solidFill>
                  <a:srgbClr val="0000FF"/>
                </a:solidFill>
                <a:latin typeface="Preeti"/>
                <a:ea typeface="Calibri"/>
                <a:cs typeface="Kalimati" pitchFamily="2"/>
              </a:rPr>
              <a:t>कुनै </a:t>
            </a:r>
            <a:r>
              <a:rPr lang="hi-IN" sz="2400" dirty="0">
                <a:solidFill>
                  <a:srgbClr val="0000FF"/>
                </a:solidFill>
                <a:latin typeface="Preeti"/>
                <a:ea typeface="Calibri"/>
                <a:cs typeface="Kalimati" pitchFamily="2"/>
              </a:rPr>
              <a:t>गणना क्षेत्र (वडा वा वडाखण्ड) मा एउटा मात्र किताब प्रयोग भएमा</a:t>
            </a:r>
            <a:r>
              <a:rPr lang="en-US" sz="2400" dirty="0">
                <a:solidFill>
                  <a:srgbClr val="0000FF"/>
                </a:solidFill>
                <a:latin typeface="Preeti"/>
                <a:ea typeface="Calibri"/>
                <a:cs typeface="Kalimati" pitchFamily="2"/>
              </a:rPr>
              <a:t> </a:t>
            </a:r>
            <a:r>
              <a:rPr lang="en-US" sz="2400" dirty="0">
                <a:solidFill>
                  <a:srgbClr val="0000FF"/>
                </a:solidFill>
                <a:latin typeface="+mj-lt"/>
                <a:ea typeface="Calibri"/>
                <a:cs typeface="Kalimati" pitchFamily="2"/>
              </a:rPr>
              <a:t>1</a:t>
            </a:r>
            <a:r>
              <a:rPr lang="hi-IN" sz="2400" dirty="0">
                <a:solidFill>
                  <a:srgbClr val="0000FF"/>
                </a:solidFill>
                <a:latin typeface="Preeti"/>
                <a:ea typeface="Calibri"/>
                <a:cs typeface="Kalimati" pitchFamily="2"/>
              </a:rPr>
              <a:t> किताबको किताब नं. </a:t>
            </a:r>
            <a:r>
              <a:rPr lang="en-US" sz="2400" dirty="0">
                <a:solidFill>
                  <a:srgbClr val="0000FF"/>
                </a:solidFill>
                <a:ea typeface="Calibri"/>
                <a:cs typeface="Kalimati" pitchFamily="2"/>
              </a:rPr>
              <a:t>1 </a:t>
            </a:r>
            <a:r>
              <a:rPr lang="hi-IN" sz="2400" dirty="0">
                <a:solidFill>
                  <a:srgbClr val="0000FF"/>
                </a:solidFill>
                <a:latin typeface="Preeti"/>
                <a:ea typeface="Calibri"/>
                <a:cs typeface="Kalimati" pitchFamily="2"/>
              </a:rPr>
              <a:t>लेख्नु </a:t>
            </a:r>
            <a:r>
              <a:rPr lang="hi-IN" sz="2400">
                <a:solidFill>
                  <a:srgbClr val="0000FF"/>
                </a:solidFill>
                <a:latin typeface="Preeti"/>
                <a:ea typeface="Calibri"/>
                <a:cs typeface="Kalimati" pitchFamily="2"/>
              </a:rPr>
              <a:t>पर्दछ ।</a:t>
            </a:r>
            <a:endParaRPr lang="en-US" sz="2400" dirty="0">
              <a:latin typeface="Preeti" pitchFamily="2" charset="0"/>
              <a:cs typeface="Kalimati" pitchFamily="2"/>
            </a:endParaRPr>
          </a:p>
        </p:txBody>
      </p:sp>
      <p:sp>
        <p:nvSpPr>
          <p:cNvPr id="8" name="Slide Number Placeholder 7"/>
          <p:cNvSpPr>
            <a:spLocks noGrp="1"/>
          </p:cNvSpPr>
          <p:nvPr>
            <p:ph type="sldNum" sz="quarter" idx="11"/>
          </p:nvPr>
        </p:nvSpPr>
        <p:spPr>
          <a:xfrm>
            <a:off x="11714480" y="6502400"/>
            <a:ext cx="452120" cy="330835"/>
          </a:xfrm>
        </p:spPr>
        <p:txBody>
          <a:bodyPr/>
          <a:lstStyle/>
          <a:p>
            <a:pPr algn="ctr"/>
            <a:fld id="{2840B2E4-A264-431E-ABDE-38E3BCDA5876}" type="slidenum">
              <a:rPr lang="en-US" smtClean="0"/>
              <a:pPr algn="ctr"/>
              <a:t>41</a:t>
            </a:fld>
            <a:endParaRPr lang="en-US" dirty="0"/>
          </a:p>
        </p:txBody>
      </p:sp>
      <p:sp>
        <p:nvSpPr>
          <p:cNvPr id="7" name="Rectangle 6">
            <a:extLst>
              <a:ext uri="{FF2B5EF4-FFF2-40B4-BE49-F238E27FC236}">
                <a16:creationId xmlns:a16="http://schemas.microsoft.com/office/drawing/2014/main" id="{629B5A21-376A-4B42-A1BA-5FEB516EFA51}"/>
              </a:ext>
            </a:extLst>
          </p:cNvPr>
          <p:cNvSpPr/>
          <p:nvPr/>
        </p:nvSpPr>
        <p:spPr>
          <a:xfrm>
            <a:off x="3267206" y="75227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7394CF81-7EB2-4A88-9526-F4B373D0B784}"/>
              </a:ext>
            </a:extLst>
          </p:cNvPr>
          <p:cNvPicPr>
            <a:picLocks noChangeAspect="1"/>
          </p:cNvPicPr>
          <p:nvPr/>
        </p:nvPicPr>
        <p:blipFill>
          <a:blip r:embed="rId2"/>
          <a:stretch>
            <a:fillRect/>
          </a:stretch>
        </p:blipFill>
        <p:spPr>
          <a:xfrm>
            <a:off x="192277" y="2478396"/>
            <a:ext cx="11193226" cy="1530229"/>
          </a:xfrm>
          <a:prstGeom prst="rect">
            <a:avLst/>
          </a:prstGeom>
        </p:spPr>
      </p:pic>
      <p:sp>
        <p:nvSpPr>
          <p:cNvPr id="11" name="TextBox 10">
            <a:extLst>
              <a:ext uri="{FF2B5EF4-FFF2-40B4-BE49-F238E27FC236}">
                <a16:creationId xmlns:a16="http://schemas.microsoft.com/office/drawing/2014/main" id="{0B914DA9-30DB-4991-831D-9B4FAC6A6F42}"/>
              </a:ext>
            </a:extLst>
          </p:cNvPr>
          <p:cNvSpPr txBox="1"/>
          <p:nvPr/>
        </p:nvSpPr>
        <p:spPr>
          <a:xfrm>
            <a:off x="7728284" y="3500832"/>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DFD44024-BFB4-458C-B56F-EF8073F6D325}"/>
              </a:ext>
            </a:extLst>
          </p:cNvPr>
          <p:cNvSpPr txBox="1"/>
          <p:nvPr/>
        </p:nvSpPr>
        <p:spPr>
          <a:xfrm>
            <a:off x="10559120" y="343044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4" name="TextBox 13">
            <a:extLst>
              <a:ext uri="{FF2B5EF4-FFF2-40B4-BE49-F238E27FC236}">
                <a16:creationId xmlns:a16="http://schemas.microsoft.com/office/drawing/2014/main" id="{A303E02D-5691-4A92-BBC5-C10EF8319B5D}"/>
              </a:ext>
            </a:extLst>
          </p:cNvPr>
          <p:cNvSpPr txBox="1"/>
          <p:nvPr/>
        </p:nvSpPr>
        <p:spPr>
          <a:xfrm>
            <a:off x="5702568" y="6623629"/>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80871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06B453-DD32-422C-BF41-3E1212179DA3}"/>
              </a:ext>
            </a:extLst>
          </p:cNvPr>
          <p:cNvPicPr>
            <a:picLocks noChangeAspect="1"/>
          </p:cNvPicPr>
          <p:nvPr/>
        </p:nvPicPr>
        <p:blipFill>
          <a:blip r:embed="rId2"/>
          <a:stretch>
            <a:fillRect/>
          </a:stretch>
        </p:blipFill>
        <p:spPr>
          <a:xfrm>
            <a:off x="313061" y="5184475"/>
            <a:ext cx="11193226" cy="1530229"/>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42</a:t>
            </a:fld>
            <a:endParaRPr lang="en-US"/>
          </a:p>
        </p:txBody>
      </p:sp>
      <p:sp>
        <p:nvSpPr>
          <p:cNvPr id="3" name="Rectangle 2"/>
          <p:cNvSpPr/>
          <p:nvPr/>
        </p:nvSpPr>
        <p:spPr>
          <a:xfrm>
            <a:off x="259161" y="1170197"/>
            <a:ext cx="11569362" cy="2308324"/>
          </a:xfrm>
          <a:prstGeom prst="rect">
            <a:avLst/>
          </a:prstGeom>
        </p:spPr>
        <p:txBody>
          <a:bodyPr wrap="square">
            <a:spAutoFit/>
          </a:bodyPr>
          <a:lstStyle/>
          <a:p>
            <a:pPr algn="just">
              <a:lnSpc>
                <a:spcPct val="150000"/>
              </a:lnSpc>
            </a:pPr>
            <a:r>
              <a:rPr lang="ne-NP" sz="2400">
                <a:latin typeface="Preeti" pitchFamily="2" charset="0"/>
                <a:cs typeface="Kalimati" panose="00000400000000000000" pitchFamily="2"/>
              </a:rPr>
              <a:t>कुनै </a:t>
            </a:r>
            <a:r>
              <a:rPr lang="ne-NP" sz="2400" dirty="0">
                <a:latin typeface="Preeti" pitchFamily="2" charset="0"/>
                <a:cs typeface="Kalimati" panose="00000400000000000000" pitchFamily="2"/>
              </a:rPr>
              <a:t>एउटा गणना क्षेत्र (वडा वा वडा खण्ड) मा ४ वटा किताब प्रयोग भएको भए, ..........किताबको किताब नं....... को अगाडिको खाली ठाउँमा </a:t>
            </a:r>
            <a:r>
              <a:rPr lang="en-US" sz="2400" dirty="0">
                <a:latin typeface="+mj-lt"/>
                <a:cs typeface="Kalimati" panose="00000400000000000000" pitchFamily="2"/>
              </a:rPr>
              <a:t>4</a:t>
            </a:r>
            <a:r>
              <a:rPr lang="ne-NP" sz="2400" dirty="0">
                <a:latin typeface="Preeti" pitchFamily="2" charset="0"/>
                <a:cs typeface="Kalimati" panose="00000400000000000000" pitchFamily="2"/>
              </a:rPr>
              <a:t> (४ वटै किताबमा) र पछाडिको खाली ठाउँ किताब नं. ........ मा पहिलो किताब भए </a:t>
            </a:r>
            <a:r>
              <a:rPr lang="en-US" sz="2400" dirty="0">
                <a:cs typeface="Kalimati" panose="00000400000000000000" pitchFamily="2"/>
              </a:rPr>
              <a:t>1</a:t>
            </a:r>
            <a:r>
              <a:rPr lang="ne-NP" sz="2400" dirty="0">
                <a:latin typeface="Preeti" pitchFamily="2" charset="0"/>
                <a:cs typeface="Kalimati" panose="00000400000000000000" pitchFamily="2"/>
              </a:rPr>
              <a:t>, दोस्रो किताब भए </a:t>
            </a:r>
            <a:r>
              <a:rPr lang="en-US" sz="2400" dirty="0">
                <a:cs typeface="Kalimati" panose="00000400000000000000" pitchFamily="2"/>
              </a:rPr>
              <a:t>2</a:t>
            </a:r>
            <a:r>
              <a:rPr lang="ne-NP" sz="2400" dirty="0">
                <a:latin typeface="Preeti" pitchFamily="2" charset="0"/>
                <a:cs typeface="Kalimati" panose="00000400000000000000" pitchFamily="2"/>
              </a:rPr>
              <a:t>, तेश्रो किताब भए </a:t>
            </a:r>
            <a:r>
              <a:rPr lang="en-US" sz="2400" dirty="0">
                <a:cs typeface="Kalimati" panose="00000400000000000000" pitchFamily="2"/>
              </a:rPr>
              <a:t>3</a:t>
            </a:r>
            <a:r>
              <a:rPr lang="ne-NP" sz="2400" dirty="0">
                <a:latin typeface="Preeti" pitchFamily="2" charset="0"/>
                <a:cs typeface="Kalimati" panose="00000400000000000000" pitchFamily="2"/>
              </a:rPr>
              <a:t> र चौथो किताब भए </a:t>
            </a:r>
            <a:r>
              <a:rPr lang="en-US" sz="2400" dirty="0">
                <a:cs typeface="Kalimati" panose="00000400000000000000" pitchFamily="2"/>
              </a:rPr>
              <a:t>4</a:t>
            </a:r>
            <a:r>
              <a:rPr lang="ne-NP" sz="2400" dirty="0">
                <a:latin typeface="Preeti" pitchFamily="2" charset="0"/>
                <a:cs typeface="Kalimati" panose="00000400000000000000" pitchFamily="2"/>
              </a:rPr>
              <a:t> लेख्नु पर्दछ ।</a:t>
            </a:r>
          </a:p>
        </p:txBody>
      </p:sp>
      <p:sp>
        <p:nvSpPr>
          <p:cNvPr id="5" name="Rectangle 4">
            <a:extLst>
              <a:ext uri="{FF2B5EF4-FFF2-40B4-BE49-F238E27FC236}">
                <a16:creationId xmlns:a16="http://schemas.microsoft.com/office/drawing/2014/main" id="{8AD3CD22-C89E-42D4-BE0D-9909296AC56B}"/>
              </a:ext>
            </a:extLst>
          </p:cNvPr>
          <p:cNvSpPr/>
          <p:nvPr/>
        </p:nvSpPr>
        <p:spPr>
          <a:xfrm>
            <a:off x="2912567" y="77309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86921C90-6FE6-460E-8A41-5AC0B85B2B03}"/>
              </a:ext>
            </a:extLst>
          </p:cNvPr>
          <p:cNvPicPr>
            <a:picLocks noChangeAspect="1"/>
          </p:cNvPicPr>
          <p:nvPr/>
        </p:nvPicPr>
        <p:blipFill>
          <a:blip r:embed="rId2"/>
          <a:stretch>
            <a:fillRect/>
          </a:stretch>
        </p:blipFill>
        <p:spPr>
          <a:xfrm>
            <a:off x="313062" y="3553833"/>
            <a:ext cx="11159392" cy="1498797"/>
          </a:xfrm>
          <a:prstGeom prst="rect">
            <a:avLst/>
          </a:prstGeom>
        </p:spPr>
      </p:pic>
      <p:sp>
        <p:nvSpPr>
          <p:cNvPr id="7" name="TextBox 6">
            <a:extLst>
              <a:ext uri="{FF2B5EF4-FFF2-40B4-BE49-F238E27FC236}">
                <a16:creationId xmlns:a16="http://schemas.microsoft.com/office/drawing/2014/main" id="{71ADF2EE-15A3-4654-85A7-5C20A6A7529D}"/>
              </a:ext>
            </a:extLst>
          </p:cNvPr>
          <p:cNvSpPr txBox="1"/>
          <p:nvPr/>
        </p:nvSpPr>
        <p:spPr>
          <a:xfrm>
            <a:off x="7955934" y="4389230"/>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0" name="TextBox 9">
            <a:extLst>
              <a:ext uri="{FF2B5EF4-FFF2-40B4-BE49-F238E27FC236}">
                <a16:creationId xmlns:a16="http://schemas.microsoft.com/office/drawing/2014/main" id="{0B7CDF06-D30B-4D25-BBD1-EDFDCDBC198D}"/>
              </a:ext>
            </a:extLst>
          </p:cNvPr>
          <p:cNvSpPr txBox="1"/>
          <p:nvPr/>
        </p:nvSpPr>
        <p:spPr>
          <a:xfrm>
            <a:off x="7885194" y="5990589"/>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1" name="TextBox 10">
            <a:extLst>
              <a:ext uri="{FF2B5EF4-FFF2-40B4-BE49-F238E27FC236}">
                <a16:creationId xmlns:a16="http://schemas.microsoft.com/office/drawing/2014/main" id="{E2A295D0-7433-45D2-8666-70B3259D4CDD}"/>
              </a:ext>
            </a:extLst>
          </p:cNvPr>
          <p:cNvSpPr txBox="1"/>
          <p:nvPr/>
        </p:nvSpPr>
        <p:spPr>
          <a:xfrm>
            <a:off x="10690659" y="4404784"/>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5CDC5098-441B-485D-9136-B5501F85550D}"/>
              </a:ext>
            </a:extLst>
          </p:cNvPr>
          <p:cNvSpPr txBox="1"/>
          <p:nvPr/>
        </p:nvSpPr>
        <p:spPr>
          <a:xfrm>
            <a:off x="10605942" y="6087524"/>
            <a:ext cx="826383" cy="400110"/>
          </a:xfrm>
          <a:prstGeom prst="rect">
            <a:avLst/>
          </a:prstGeom>
          <a:noFill/>
        </p:spPr>
        <p:txBody>
          <a:bodyPr wrap="square" rtlCol="0">
            <a:spAutoFit/>
          </a:bodyPr>
          <a:lstStyle/>
          <a:p>
            <a:r>
              <a:rPr lang="en-US" sz="2000">
                <a:solidFill>
                  <a:srgbClr val="0070C0"/>
                </a:solidFill>
              </a:rPr>
              <a:t>2</a:t>
            </a:r>
            <a:endParaRPr lang="en-US" sz="2000" dirty="0">
              <a:solidFill>
                <a:srgbClr val="0070C0"/>
              </a:solidFill>
            </a:endParaRPr>
          </a:p>
        </p:txBody>
      </p:sp>
      <p:sp>
        <p:nvSpPr>
          <p:cNvPr id="4" name="Speech Bubble: Oval 3">
            <a:extLst>
              <a:ext uri="{FF2B5EF4-FFF2-40B4-BE49-F238E27FC236}">
                <a16:creationId xmlns:a16="http://schemas.microsoft.com/office/drawing/2014/main" id="{1CC6A26E-2F2A-49E7-85C7-C54A1721CD7A}"/>
              </a:ext>
            </a:extLst>
          </p:cNvPr>
          <p:cNvSpPr/>
          <p:nvPr/>
        </p:nvSpPr>
        <p:spPr>
          <a:xfrm>
            <a:off x="1100214" y="4232142"/>
            <a:ext cx="4229711" cy="890912"/>
          </a:xfrm>
          <a:prstGeom prst="wedgeEllipseCallout">
            <a:avLst>
              <a:gd name="adj1" fmla="val 107491"/>
              <a:gd name="adj2" fmla="val -115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पहिलो किताबको लागि </a:t>
            </a:r>
            <a:endParaRPr lang="en-US" dirty="0">
              <a:solidFill>
                <a:schemeClr val="tx1"/>
              </a:solidFill>
            </a:endParaRPr>
          </a:p>
        </p:txBody>
      </p:sp>
      <p:sp>
        <p:nvSpPr>
          <p:cNvPr id="13" name="Speech Bubble: Oval 12">
            <a:extLst>
              <a:ext uri="{FF2B5EF4-FFF2-40B4-BE49-F238E27FC236}">
                <a16:creationId xmlns:a16="http://schemas.microsoft.com/office/drawing/2014/main" id="{2D7A645C-3D01-47C3-9564-FF7FBD06FA19}"/>
              </a:ext>
            </a:extLst>
          </p:cNvPr>
          <p:cNvSpPr/>
          <p:nvPr/>
        </p:nvSpPr>
        <p:spPr>
          <a:xfrm>
            <a:off x="1100213" y="5715925"/>
            <a:ext cx="4229711" cy="890912"/>
          </a:xfrm>
          <a:prstGeom prst="wedgeEllipseCallout">
            <a:avLst>
              <a:gd name="adj1" fmla="val 108416"/>
              <a:gd name="adj2" fmla="val 126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दोस्रो  किताबको लागि </a:t>
            </a:r>
            <a:endParaRPr lang="en-US" dirty="0">
              <a:solidFill>
                <a:schemeClr val="tx1"/>
              </a:solidFill>
            </a:endParaRPr>
          </a:p>
        </p:txBody>
      </p:sp>
      <p:cxnSp>
        <p:nvCxnSpPr>
          <p:cNvPr id="21" name="Straight Connector 20">
            <a:extLst>
              <a:ext uri="{FF2B5EF4-FFF2-40B4-BE49-F238E27FC236}">
                <a16:creationId xmlns:a16="http://schemas.microsoft.com/office/drawing/2014/main" id="{31C4B481-2D79-4FDC-B1B7-6183DC4C6002}"/>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000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0" y="1429352"/>
            <a:ext cx="12176760" cy="5564600"/>
          </a:xfrm>
          <a:prstGeom prst="rect">
            <a:avLst/>
          </a:prstGeom>
          <a:solidFill>
            <a:schemeClr val="bg1"/>
          </a:solidFill>
        </p:spPr>
        <p:txBody>
          <a:bodyPr wrap="square">
            <a:spAutoFit/>
          </a:bodyPr>
          <a:lstStyle/>
          <a:p>
            <a:pPr>
              <a:lnSpc>
                <a:spcPct val="120000"/>
              </a:lnSpc>
              <a:spcBef>
                <a:spcPts val="400"/>
              </a:spcBef>
              <a:spcAft>
                <a:spcPts val="400"/>
              </a:spcAft>
            </a:pPr>
            <a:r>
              <a:rPr lang="ne-NP" sz="2400" b="1" dirty="0">
                <a:latin typeface="Preeti" pitchFamily="2" charset="0"/>
                <a:cs typeface="Kalimati" pitchFamily="2"/>
              </a:rPr>
              <a:t>७</a:t>
            </a:r>
            <a:r>
              <a:rPr lang="en-US" sz="2400" b="1" dirty="0">
                <a:latin typeface="Times New Roman" panose="02020603050405020304" pitchFamily="18" charset="0"/>
                <a:cs typeface="Times New Roman" panose="02020603050405020304" pitchFamily="18" charset="0"/>
              </a:rPr>
              <a:t>. </a:t>
            </a:r>
            <a:r>
              <a:rPr lang="hi-IN" sz="2400" b="1" dirty="0">
                <a:latin typeface="Preeti" pitchFamily="2" charset="0"/>
                <a:cs typeface="Kalimati" pitchFamily="2"/>
              </a:rPr>
              <a:t>जनगणना घर </a:t>
            </a:r>
            <a:r>
              <a:rPr lang="hi-IN" sz="2400" b="1" dirty="0">
                <a:latin typeface="Times New Roman" panose="02020603050405020304" pitchFamily="18" charset="0"/>
                <a:cs typeface="Kalimati" pitchFamily="2"/>
              </a:rPr>
              <a:t>क्रमसंख्या</a:t>
            </a:r>
            <a:r>
              <a:rPr lang="en-US" sz="2400" b="1" dirty="0">
                <a:latin typeface="Times New Roman" panose="02020603050405020304" pitchFamily="18" charset="0"/>
                <a:cs typeface="Times New Roman" panose="02020603050405020304" pitchFamily="18" charset="0"/>
              </a:rPr>
              <a:t>/</a:t>
            </a:r>
            <a:r>
              <a:rPr lang="hi-IN" sz="2400" b="1" dirty="0">
                <a:latin typeface="Times New Roman" panose="02020603050405020304" pitchFamily="18" charset="0"/>
                <a:cs typeface="Kalimati" pitchFamily="2"/>
              </a:rPr>
              <a:t>जम्मा</a:t>
            </a:r>
            <a:r>
              <a:rPr lang="hi-IN" sz="2400" b="1" dirty="0">
                <a:latin typeface="Preeti" pitchFamily="2" charset="0"/>
                <a:cs typeface="Kalimati" pitchFamily="2"/>
              </a:rPr>
              <a:t> </a:t>
            </a:r>
            <a:r>
              <a:rPr lang="ne-NP" sz="2400" b="1" dirty="0">
                <a:latin typeface="Preeti" pitchFamily="2" charset="0"/>
                <a:cs typeface="Kalimati" pitchFamily="2"/>
              </a:rPr>
              <a:t>जनगणना </a:t>
            </a:r>
            <a:r>
              <a:rPr lang="hi-IN" sz="2400" b="1" dirty="0">
                <a:latin typeface="Preeti" pitchFamily="2" charset="0"/>
                <a:cs typeface="Kalimati" pitchFamily="2"/>
              </a:rPr>
              <a:t>घरसंख्या </a:t>
            </a:r>
            <a:endParaRPr lang="ne-NP" sz="2400" b="1" dirty="0">
              <a:latin typeface="Preeti" pitchFamily="2" charset="0"/>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जनगणना घर क्रमसंख्या र जम्मा जनगणना घरसंख्या प्रत्येक किताबमा अलग अलग लेख्नुपर्दछ ।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यो प्रत्येक किताबको लागि भरिएका घरमध्ये किताबको पहिलो पानामा लेखिएको पहिलो कोठामा, अन्तिम पानामा लेखिएको घर क्रमसंख्या दोस्रो कोठामा र जम्मा घरसंख्या तेस्रो कोठमा लेख्नुपर्दछ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पहिलो कोठाको र अन्तिम कोठाको घरक्रमसंख्याको बिचको कुनै घरको विवरण कितावमा नभरिएको भएमा नभरिएका घर जम्मा घरसंख्यामा गन्नु हुदैन । तथा बढी भएमा गनेर समावेश गर्नुपर्दछ । </a:t>
            </a:r>
          </a:p>
        </p:txBody>
      </p:sp>
      <p:sp>
        <p:nvSpPr>
          <p:cNvPr id="6" name="Slide Number Placeholder 5"/>
          <p:cNvSpPr>
            <a:spLocks noGrp="1"/>
          </p:cNvSpPr>
          <p:nvPr>
            <p:ph type="sldNum" sz="quarter" idx="11"/>
          </p:nvPr>
        </p:nvSpPr>
        <p:spPr>
          <a:xfrm>
            <a:off x="11371903" y="6512560"/>
            <a:ext cx="804857" cy="302499"/>
          </a:xfrm>
        </p:spPr>
        <p:txBody>
          <a:bodyPr/>
          <a:lstStyle/>
          <a:p>
            <a:fld id="{2840B2E4-A264-431E-ABDE-38E3BCDA5876}" type="slidenum">
              <a:rPr lang="en-US" smtClean="0"/>
              <a:t>43</a:t>
            </a:fld>
            <a:endParaRPr lang="en-US"/>
          </a:p>
        </p:txBody>
      </p:sp>
      <p:sp>
        <p:nvSpPr>
          <p:cNvPr id="7" name="Text Placeholder 1">
            <a:extLst>
              <a:ext uri="{FF2B5EF4-FFF2-40B4-BE49-F238E27FC236}">
                <a16:creationId xmlns:a16="http://schemas.microsoft.com/office/drawing/2014/main" id="{1C4F097F-9599-402C-AE43-CC8BDB1D4398}"/>
              </a:ext>
            </a:extLst>
          </p:cNvPr>
          <p:cNvSpPr txBox="1">
            <a:spLocks/>
          </p:cNvSpPr>
          <p:nvPr/>
        </p:nvSpPr>
        <p:spPr>
          <a:xfrm>
            <a:off x="0" y="785660"/>
            <a:ext cx="12176760"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400"/>
              </a:spcBef>
              <a:spcAft>
                <a:spcPts val="400"/>
              </a:spcAft>
            </a:pPr>
            <a:endParaRPr lang="ne-NP" b="1" dirty="0">
              <a:solidFill>
                <a:srgbClr val="0070C0"/>
              </a:solidFill>
              <a:cs typeface="Kalimati" panose="00000400000000000000" pitchFamily="2"/>
            </a:endParaRPr>
          </a:p>
        </p:txBody>
      </p:sp>
      <p:sp>
        <p:nvSpPr>
          <p:cNvPr id="3" name="Rectangle 2"/>
          <p:cNvSpPr/>
          <p:nvPr/>
        </p:nvSpPr>
        <p:spPr>
          <a:xfrm>
            <a:off x="142240" y="881532"/>
            <a:ext cx="11772669" cy="523220"/>
          </a:xfrm>
          <a:prstGeom prst="rect">
            <a:avLst/>
          </a:prstGeom>
        </p:spPr>
        <p:txBody>
          <a:bodyPr wrap="square">
            <a:spAutoFit/>
          </a:bodyPr>
          <a:lstStyle/>
          <a:p>
            <a:pPr algn="ct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pic>
        <p:nvPicPr>
          <p:cNvPr id="8" name="Picture 7">
            <a:extLst>
              <a:ext uri="{FF2B5EF4-FFF2-40B4-BE49-F238E27FC236}">
                <a16:creationId xmlns:a16="http://schemas.microsoft.com/office/drawing/2014/main" id="{232E1778-CEB3-4C32-8D7A-C03E5B18D6E2}"/>
              </a:ext>
            </a:extLst>
          </p:cNvPr>
          <p:cNvPicPr>
            <a:picLocks noChangeAspect="1"/>
          </p:cNvPicPr>
          <p:nvPr/>
        </p:nvPicPr>
        <p:blipFill rotWithShape="1">
          <a:blip r:embed="rId2"/>
          <a:srcRect l="3553" t="4274" b="65802"/>
          <a:stretch/>
        </p:blipFill>
        <p:spPr>
          <a:xfrm>
            <a:off x="277092" y="2176604"/>
            <a:ext cx="11546108" cy="1252396"/>
          </a:xfrm>
          <a:prstGeom prst="rect">
            <a:avLst/>
          </a:prstGeom>
        </p:spPr>
      </p:pic>
      <p:sp>
        <p:nvSpPr>
          <p:cNvPr id="9" name="TextBox 8">
            <a:extLst>
              <a:ext uri="{FF2B5EF4-FFF2-40B4-BE49-F238E27FC236}">
                <a16:creationId xmlns:a16="http://schemas.microsoft.com/office/drawing/2014/main" id="{FC725060-3C6F-4834-852B-64DEF0D9835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97313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FF124A-F5A6-464D-88DD-90E5F2C12145}"/>
              </a:ext>
            </a:extLst>
          </p:cNvPr>
          <p:cNvPicPr>
            <a:picLocks noChangeAspect="1"/>
          </p:cNvPicPr>
          <p:nvPr/>
        </p:nvPicPr>
        <p:blipFill rotWithShape="1">
          <a:blip r:embed="rId2"/>
          <a:srcRect l="3553" t="4274" b="65802"/>
          <a:stretch/>
        </p:blipFill>
        <p:spPr>
          <a:xfrm>
            <a:off x="4664908" y="4994088"/>
            <a:ext cx="7485368" cy="1252396"/>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44</a:t>
            </a:fld>
            <a:endParaRPr lang="en-US"/>
          </a:p>
        </p:txBody>
      </p:sp>
      <p:sp>
        <p:nvSpPr>
          <p:cNvPr id="5" name="Rectangle 4">
            <a:extLst>
              <a:ext uri="{FF2B5EF4-FFF2-40B4-BE49-F238E27FC236}">
                <a16:creationId xmlns:a16="http://schemas.microsoft.com/office/drawing/2014/main" id="{5132853D-75CC-4620-9346-AAB2595EDE75}"/>
              </a:ext>
            </a:extLst>
          </p:cNvPr>
          <p:cNvSpPr/>
          <p:nvPr/>
        </p:nvSpPr>
        <p:spPr>
          <a:xfrm>
            <a:off x="2819977" y="866894"/>
            <a:ext cx="6089312"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02279AF2-44BA-4E65-8D65-FF7C49CCFBF6}"/>
              </a:ext>
            </a:extLst>
          </p:cNvPr>
          <p:cNvPicPr>
            <a:picLocks noChangeAspect="1"/>
          </p:cNvPicPr>
          <p:nvPr/>
        </p:nvPicPr>
        <p:blipFill rotWithShape="1">
          <a:blip r:embed="rId2"/>
          <a:srcRect l="3553" t="4274" b="65802"/>
          <a:stretch/>
        </p:blipFill>
        <p:spPr>
          <a:xfrm>
            <a:off x="4706632" y="2902180"/>
            <a:ext cx="7485368" cy="1252396"/>
          </a:xfrm>
          <a:prstGeom prst="rect">
            <a:avLst/>
          </a:prstGeom>
        </p:spPr>
      </p:pic>
      <p:sp>
        <p:nvSpPr>
          <p:cNvPr id="4" name="Speech Bubble: Rectangle with Corners Rounded 3">
            <a:extLst>
              <a:ext uri="{FF2B5EF4-FFF2-40B4-BE49-F238E27FC236}">
                <a16:creationId xmlns:a16="http://schemas.microsoft.com/office/drawing/2014/main" id="{6FD86896-AB95-46A4-81AD-4E0638A724A7}"/>
              </a:ext>
            </a:extLst>
          </p:cNvPr>
          <p:cNvSpPr/>
          <p:nvPr/>
        </p:nvSpPr>
        <p:spPr>
          <a:xfrm>
            <a:off x="-57694" y="1480506"/>
            <a:ext cx="6952367" cy="1789681"/>
          </a:xfrm>
          <a:prstGeom prst="wedgeRoundRectCallout">
            <a:avLst>
              <a:gd name="adj1" fmla="val 43355"/>
              <a:gd name="adj2" fmla="val 604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a:latin typeface="Preeti"/>
                <a:ea typeface="Calibri"/>
                <a:cs typeface="Kalimati" pitchFamily="2"/>
              </a:rPr>
              <a:t>कुनै </a:t>
            </a:r>
            <a:r>
              <a:rPr lang="ne-NP" sz="2400" dirty="0">
                <a:latin typeface="Preeti"/>
                <a:ea typeface="Calibri"/>
                <a:cs typeface="Kalimati" pitchFamily="2"/>
              </a:rPr>
              <a:t>१०० पाने किताबमा</a:t>
            </a:r>
            <a:r>
              <a:rPr lang="en-US" sz="2400" dirty="0">
                <a:latin typeface="Times New Rom B" pitchFamily="2" charset="0"/>
                <a:ea typeface="Calibri"/>
                <a:cs typeface="Kalimati" pitchFamily="2"/>
              </a:rPr>
              <a:t> 1</a:t>
            </a:r>
            <a:r>
              <a:rPr lang="ne-NP" sz="2400" dirty="0">
                <a:latin typeface="Preeti"/>
                <a:ea typeface="Calibri"/>
                <a:cs typeface="Kalimati" pitchFamily="2"/>
              </a:rPr>
              <a:t> 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सम्मको घर क्रमसंख्याका घरहरूको विवरण संकलन गरिएका भए जनगणना घरक्रमसंख्या </a:t>
            </a:r>
            <a:r>
              <a:rPr lang="en-US" sz="2400" b="1" dirty="0">
                <a:latin typeface="+mj-lt"/>
                <a:ea typeface="Calibri"/>
                <a:cs typeface="Kalimati" pitchFamily="2"/>
              </a:rPr>
              <a:t>1</a:t>
            </a:r>
            <a:r>
              <a:rPr lang="ne-NP" sz="2400" b="1" dirty="0">
                <a:latin typeface="Preeti"/>
                <a:ea typeface="Calibri"/>
                <a:cs typeface="Kalimati" pitchFamily="2"/>
              </a:rPr>
              <a:t> </a:t>
            </a:r>
            <a:r>
              <a:rPr lang="ne-NP" sz="2400" dirty="0">
                <a:latin typeface="Preeti"/>
                <a:ea typeface="Calibri"/>
                <a:cs typeface="Kalimati" pitchFamily="2"/>
              </a:rPr>
              <a:t>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 जम्मा जनगणना घर संख्या </a:t>
            </a:r>
            <a:r>
              <a:rPr lang="en-US" sz="2400" b="1" dirty="0">
                <a:ea typeface="Calibri"/>
                <a:cs typeface="Kalimati" pitchFamily="2"/>
              </a:rPr>
              <a:t>40</a:t>
            </a:r>
            <a:r>
              <a:rPr lang="ne-NP" sz="2400" dirty="0">
                <a:latin typeface="Preeti"/>
                <a:ea typeface="Calibri"/>
                <a:cs typeface="Kalimati" pitchFamily="2"/>
              </a:rPr>
              <a:t> हुन्छ ।</a:t>
            </a:r>
            <a:endParaRPr lang="en-US" sz="2400" dirty="0">
              <a:latin typeface="Preeti"/>
              <a:ea typeface="Calibri"/>
              <a:cs typeface="Kalimati" pitchFamily="2"/>
            </a:endParaRPr>
          </a:p>
          <a:p>
            <a:pPr algn="just"/>
            <a:endParaRPr lang="en-US" dirty="0"/>
          </a:p>
        </p:txBody>
      </p:sp>
      <p:sp>
        <p:nvSpPr>
          <p:cNvPr id="7" name="TextBox 6">
            <a:extLst>
              <a:ext uri="{FF2B5EF4-FFF2-40B4-BE49-F238E27FC236}">
                <a16:creationId xmlns:a16="http://schemas.microsoft.com/office/drawing/2014/main" id="{196DFAB8-0B72-4EF8-ADA4-1BB27036EC46}"/>
              </a:ext>
            </a:extLst>
          </p:cNvPr>
          <p:cNvSpPr txBox="1"/>
          <p:nvPr/>
        </p:nvSpPr>
        <p:spPr>
          <a:xfrm>
            <a:off x="6655886" y="5467886"/>
            <a:ext cx="826383" cy="523220"/>
          </a:xfrm>
          <a:prstGeom prst="rect">
            <a:avLst/>
          </a:prstGeom>
          <a:noFill/>
        </p:spPr>
        <p:txBody>
          <a:bodyPr wrap="square" rtlCol="0">
            <a:spAutoFit/>
          </a:bodyPr>
          <a:lstStyle/>
          <a:p>
            <a:r>
              <a:rPr lang="en-US" sz="2800" dirty="0">
                <a:solidFill>
                  <a:srgbClr val="0070C0"/>
                </a:solidFill>
                <a:cs typeface="Kalimati" pitchFamily="2"/>
              </a:rPr>
              <a:t>086</a:t>
            </a:r>
            <a:endParaRPr lang="en-US" sz="2000" dirty="0">
              <a:solidFill>
                <a:srgbClr val="0070C0"/>
              </a:solidFill>
            </a:endParaRPr>
          </a:p>
        </p:txBody>
      </p:sp>
      <p:sp>
        <p:nvSpPr>
          <p:cNvPr id="8" name="TextBox 7">
            <a:extLst>
              <a:ext uri="{FF2B5EF4-FFF2-40B4-BE49-F238E27FC236}">
                <a16:creationId xmlns:a16="http://schemas.microsoft.com/office/drawing/2014/main" id="{63F86DFB-8488-4E0C-9C9E-91852151FC9F}"/>
              </a:ext>
            </a:extLst>
          </p:cNvPr>
          <p:cNvSpPr txBox="1"/>
          <p:nvPr/>
        </p:nvSpPr>
        <p:spPr>
          <a:xfrm>
            <a:off x="7959356" y="3380230"/>
            <a:ext cx="826383" cy="523220"/>
          </a:xfrm>
          <a:prstGeom prst="rect">
            <a:avLst/>
          </a:prstGeom>
          <a:noFill/>
        </p:spPr>
        <p:txBody>
          <a:bodyPr wrap="square" rtlCol="0">
            <a:spAutoFit/>
          </a:bodyPr>
          <a:lstStyle/>
          <a:p>
            <a:r>
              <a:rPr lang="en-US" sz="2800" dirty="0">
                <a:solidFill>
                  <a:srgbClr val="0070C0"/>
                </a:solidFill>
                <a:cs typeface="Kalimati" pitchFamily="2"/>
              </a:rPr>
              <a:t>40</a:t>
            </a:r>
            <a:endParaRPr lang="en-US" sz="2000" dirty="0">
              <a:solidFill>
                <a:srgbClr val="0070C0"/>
              </a:solidFill>
            </a:endParaRPr>
          </a:p>
        </p:txBody>
      </p:sp>
      <p:sp>
        <p:nvSpPr>
          <p:cNvPr id="9" name="Speech Bubble: Rectangle with Corners Rounded 8">
            <a:extLst>
              <a:ext uri="{FF2B5EF4-FFF2-40B4-BE49-F238E27FC236}">
                <a16:creationId xmlns:a16="http://schemas.microsoft.com/office/drawing/2014/main" id="{7163D088-F530-4393-A142-B1441793117C}"/>
              </a:ext>
            </a:extLst>
          </p:cNvPr>
          <p:cNvSpPr/>
          <p:nvPr/>
        </p:nvSpPr>
        <p:spPr>
          <a:xfrm>
            <a:off x="-57693" y="3380230"/>
            <a:ext cx="4722601" cy="3375474"/>
          </a:xfrm>
          <a:prstGeom prst="wedgeRoundRectCallout">
            <a:avLst>
              <a:gd name="adj1" fmla="val 57680"/>
              <a:gd name="adj2" fmla="val 790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000">
                <a:latin typeface="Preeti"/>
                <a:ea typeface="Calibri"/>
                <a:cs typeface="Kalimati" pitchFamily="2"/>
              </a:rPr>
              <a:t>यसैगरी कुनै </a:t>
            </a:r>
            <a:r>
              <a:rPr lang="ne-NP" sz="2000" dirty="0">
                <a:latin typeface="Preeti"/>
                <a:ea typeface="Calibri"/>
                <a:cs typeface="Kalimati" pitchFamily="2"/>
              </a:rPr>
              <a:t>१०० पाने किताबमा जनगणना घर क्रमसंख्या </a:t>
            </a:r>
            <a:r>
              <a:rPr lang="en-US" sz="2400" dirty="0">
                <a:ea typeface="Calibri"/>
                <a:cs typeface="Kalimati" pitchFamily="2"/>
              </a:rPr>
              <a:t>086</a:t>
            </a:r>
            <a:r>
              <a:rPr lang="ne-NP" sz="2000" dirty="0">
                <a:latin typeface="Preeti"/>
                <a:ea typeface="Calibri"/>
                <a:cs typeface="Kalimati" pitchFamily="2"/>
              </a:rPr>
              <a:t> देखि </a:t>
            </a:r>
            <a:r>
              <a:rPr lang="en-US" sz="2400" dirty="0">
                <a:ea typeface="Calibri"/>
                <a:cs typeface="Kalimati" pitchFamily="2"/>
              </a:rPr>
              <a:t>121</a:t>
            </a:r>
            <a:r>
              <a:rPr lang="ne-NP" sz="2000" dirty="0">
                <a:latin typeface="Preeti"/>
                <a:ea typeface="Calibri"/>
                <a:cs typeface="Kalimati" pitchFamily="2"/>
              </a:rPr>
              <a:t> सम्म संकलन गरिएको र  बिचमा घर क्रमसंख्या </a:t>
            </a:r>
            <a:r>
              <a:rPr lang="en-US" sz="2400" dirty="0">
                <a:ea typeface="Calibri"/>
                <a:cs typeface="Kalimati" pitchFamily="2"/>
              </a:rPr>
              <a:t>112</a:t>
            </a:r>
            <a:r>
              <a:rPr lang="ne-NP" sz="2400" dirty="0">
                <a:ea typeface="Calibri"/>
                <a:cs typeface="Kalimati" pitchFamily="2"/>
              </a:rPr>
              <a:t> र </a:t>
            </a:r>
            <a:r>
              <a:rPr lang="en-US" sz="2400" dirty="0">
                <a:ea typeface="Calibri"/>
                <a:cs typeface="Kalimati" pitchFamily="2"/>
              </a:rPr>
              <a:t>114</a:t>
            </a:r>
            <a:r>
              <a:rPr lang="ne-NP" sz="2000" dirty="0">
                <a:latin typeface="Preeti"/>
                <a:ea typeface="Calibri"/>
                <a:cs typeface="Kalimati" pitchFamily="2"/>
              </a:rPr>
              <a:t> गणना नभएको भए  जम्मा जनगणना घर संख्या </a:t>
            </a:r>
            <a:r>
              <a:rPr lang="en-US" sz="2400" dirty="0">
                <a:ea typeface="Calibri"/>
                <a:cs typeface="Kalimati" pitchFamily="2"/>
              </a:rPr>
              <a:t>34</a:t>
            </a:r>
            <a:r>
              <a:rPr lang="ne-NP" sz="2000" dirty="0">
                <a:latin typeface="Preeti"/>
                <a:ea typeface="Calibri"/>
                <a:cs typeface="Kalimati" pitchFamily="2"/>
              </a:rPr>
              <a:t> हुन्छ ।</a:t>
            </a:r>
            <a:endParaRPr lang="en-US" sz="2000" dirty="0">
              <a:latin typeface="Preeti"/>
              <a:ea typeface="Calibri"/>
              <a:cs typeface="Kalimati" pitchFamily="2"/>
            </a:endParaRPr>
          </a:p>
          <a:p>
            <a:pPr algn="ctr"/>
            <a:endParaRPr lang="en-US" sz="2000" dirty="0"/>
          </a:p>
        </p:txBody>
      </p:sp>
      <p:sp>
        <p:nvSpPr>
          <p:cNvPr id="11" name="TextBox 10">
            <a:extLst>
              <a:ext uri="{FF2B5EF4-FFF2-40B4-BE49-F238E27FC236}">
                <a16:creationId xmlns:a16="http://schemas.microsoft.com/office/drawing/2014/main" id="{DD414B73-DC24-47F7-BCDF-F8827741D2B8}"/>
              </a:ext>
            </a:extLst>
          </p:cNvPr>
          <p:cNvSpPr txBox="1"/>
          <p:nvPr/>
        </p:nvSpPr>
        <p:spPr>
          <a:xfrm>
            <a:off x="6754497" y="343347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BAED1B2C-3B7C-4463-A21A-111829100E49}"/>
              </a:ext>
            </a:extLst>
          </p:cNvPr>
          <p:cNvSpPr txBox="1"/>
          <p:nvPr/>
        </p:nvSpPr>
        <p:spPr>
          <a:xfrm>
            <a:off x="8082906" y="5420716"/>
            <a:ext cx="826383" cy="523220"/>
          </a:xfrm>
          <a:prstGeom prst="rect">
            <a:avLst/>
          </a:prstGeom>
          <a:noFill/>
        </p:spPr>
        <p:txBody>
          <a:bodyPr wrap="square" rtlCol="0">
            <a:spAutoFit/>
          </a:bodyPr>
          <a:lstStyle/>
          <a:p>
            <a:r>
              <a:rPr lang="en-US" sz="2800" dirty="0">
                <a:solidFill>
                  <a:srgbClr val="0070C0"/>
                </a:solidFill>
                <a:cs typeface="Kalimati" pitchFamily="2"/>
              </a:rPr>
              <a:t>121</a:t>
            </a:r>
            <a:endParaRPr lang="en-US" sz="2000" dirty="0">
              <a:solidFill>
                <a:srgbClr val="0070C0"/>
              </a:solidFill>
            </a:endParaRPr>
          </a:p>
        </p:txBody>
      </p:sp>
      <p:sp>
        <p:nvSpPr>
          <p:cNvPr id="13" name="TextBox 12">
            <a:extLst>
              <a:ext uri="{FF2B5EF4-FFF2-40B4-BE49-F238E27FC236}">
                <a16:creationId xmlns:a16="http://schemas.microsoft.com/office/drawing/2014/main" id="{42A3028F-A8CC-47C8-8AEA-982B3C1EC2C3}"/>
              </a:ext>
            </a:extLst>
          </p:cNvPr>
          <p:cNvSpPr txBox="1"/>
          <p:nvPr/>
        </p:nvSpPr>
        <p:spPr>
          <a:xfrm>
            <a:off x="11483787" y="3492258"/>
            <a:ext cx="826383" cy="400110"/>
          </a:xfrm>
          <a:prstGeom prst="rect">
            <a:avLst/>
          </a:prstGeom>
          <a:noFill/>
        </p:spPr>
        <p:txBody>
          <a:bodyPr wrap="square" rtlCol="0">
            <a:spAutoFit/>
          </a:bodyPr>
          <a:lstStyle/>
          <a:p>
            <a:r>
              <a:rPr lang="ne-NP" sz="2000" dirty="0">
                <a:solidFill>
                  <a:srgbClr val="0070C0"/>
                </a:solidFill>
              </a:rPr>
              <a:t>40</a:t>
            </a:r>
            <a:endParaRPr lang="en-US" sz="2000" dirty="0">
              <a:solidFill>
                <a:srgbClr val="0070C0"/>
              </a:solidFill>
            </a:endParaRPr>
          </a:p>
        </p:txBody>
      </p:sp>
      <p:sp>
        <p:nvSpPr>
          <p:cNvPr id="14" name="TextBox 13">
            <a:extLst>
              <a:ext uri="{FF2B5EF4-FFF2-40B4-BE49-F238E27FC236}">
                <a16:creationId xmlns:a16="http://schemas.microsoft.com/office/drawing/2014/main" id="{170B5030-A49D-4785-AACE-541D9F3FB876}"/>
              </a:ext>
            </a:extLst>
          </p:cNvPr>
          <p:cNvSpPr txBox="1"/>
          <p:nvPr/>
        </p:nvSpPr>
        <p:spPr>
          <a:xfrm>
            <a:off x="11225363" y="5471187"/>
            <a:ext cx="826383" cy="523220"/>
          </a:xfrm>
          <a:prstGeom prst="rect">
            <a:avLst/>
          </a:prstGeom>
          <a:noFill/>
        </p:spPr>
        <p:txBody>
          <a:bodyPr wrap="square" rtlCol="0">
            <a:spAutoFit/>
          </a:bodyPr>
          <a:lstStyle/>
          <a:p>
            <a:r>
              <a:rPr lang="en-US" sz="2800" dirty="0">
                <a:solidFill>
                  <a:srgbClr val="0070C0"/>
                </a:solidFill>
                <a:cs typeface="Kalimati" pitchFamily="2"/>
              </a:rPr>
              <a:t> 34</a:t>
            </a:r>
            <a:endParaRPr lang="en-US" sz="2000" dirty="0">
              <a:solidFill>
                <a:srgbClr val="0070C0"/>
              </a:solidFill>
            </a:endParaRPr>
          </a:p>
        </p:txBody>
      </p:sp>
      <p:cxnSp>
        <p:nvCxnSpPr>
          <p:cNvPr id="16" name="Straight Connector 15">
            <a:extLst>
              <a:ext uri="{FF2B5EF4-FFF2-40B4-BE49-F238E27FC236}">
                <a16:creationId xmlns:a16="http://schemas.microsoft.com/office/drawing/2014/main" id="{F73FB8A0-6DB2-4568-8F3F-6D87F5729D0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055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08070" y="1145029"/>
            <a:ext cx="11440160" cy="3531223"/>
          </a:xfrm>
          <a:prstGeom prst="rect">
            <a:avLst/>
          </a:prstGeom>
          <a:noFill/>
        </p:spPr>
        <p:txBody>
          <a:bodyPr wrap="square" rtlCol="0">
            <a:spAutoFit/>
          </a:bodyPr>
          <a:lstStyle/>
          <a:p>
            <a:pPr marL="0" lvl="1" algn="just">
              <a:lnSpc>
                <a:spcPct val="120000"/>
              </a:lnSpc>
              <a:spcBef>
                <a:spcPts val="400"/>
              </a:spcBef>
              <a:spcAft>
                <a:spcPts val="400"/>
              </a:spcAft>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जनगणना परिवार क्रमसंख्या/जम्मा जनगणना परिवार संख्या</a:t>
            </a:r>
          </a:p>
          <a:p>
            <a:pPr marL="342900" lvl="1" indent="-342900" algn="just">
              <a:lnSpc>
                <a:spcPct val="150000"/>
              </a:lnSpc>
              <a:spcBef>
                <a:spcPts val="400"/>
              </a:spcBef>
              <a:spcAft>
                <a:spcPts val="400"/>
              </a:spcAft>
              <a:buFont typeface="Arial" panose="020B0604020202020204" pitchFamily="34" charset="0"/>
              <a:buChar char="•"/>
            </a:pPr>
            <a:endParaRPr lang="en-US" sz="2400"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endParaRPr lang="en-US"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r>
              <a:rPr lang="hi-IN" sz="2400" dirty="0">
                <a:latin typeface="Preeti"/>
                <a:ea typeface="Calibri"/>
                <a:cs typeface="Kalimati" pitchFamily="2"/>
              </a:rPr>
              <a:t>जनगणना परिवार क्रमसंख्या </a:t>
            </a:r>
            <a:r>
              <a:rPr lang="ne-NP" sz="2400" dirty="0">
                <a:latin typeface="Preeti"/>
                <a:ea typeface="Calibri"/>
                <a:cs typeface="Kalimati" pitchFamily="2"/>
              </a:rPr>
              <a:t>र जम्मा जनगणना परिवार संख्या </a:t>
            </a:r>
            <a:r>
              <a:rPr lang="hi-IN" sz="2400" dirty="0">
                <a:latin typeface="Preeti"/>
                <a:ea typeface="Calibri"/>
                <a:cs typeface="Kalimati" pitchFamily="2"/>
              </a:rPr>
              <a:t>प्रत्येक किताब</a:t>
            </a:r>
            <a:r>
              <a:rPr lang="ne-NP" sz="2400" dirty="0">
                <a:latin typeface="Preeti"/>
                <a:ea typeface="Calibri"/>
                <a:cs typeface="Kalimati" pitchFamily="2"/>
              </a:rPr>
              <a:t>मा अलग अलग लेख्नुपर्दछ । </a:t>
            </a:r>
          </a:p>
          <a:p>
            <a:pPr marL="342900" lvl="1" indent="-342900" algn="just">
              <a:lnSpc>
                <a:spcPct val="150000"/>
              </a:lnSpc>
              <a:spcBef>
                <a:spcPts val="400"/>
              </a:spcBef>
              <a:spcAft>
                <a:spcPts val="400"/>
              </a:spcAft>
              <a:buFont typeface="Arial" panose="020B0604020202020204" pitchFamily="34" charset="0"/>
              <a:buChar char="•"/>
            </a:pPr>
            <a:endParaRPr lang="ne-NP" sz="2400" dirty="0">
              <a:latin typeface="Preeti"/>
              <a:ea typeface="Calibri"/>
              <a:cs typeface="Kalimati" pitchFamily="2"/>
            </a:endParaRPr>
          </a:p>
        </p:txBody>
      </p:sp>
      <p:sp>
        <p:nvSpPr>
          <p:cNvPr id="3" name="Slide Number Placeholder 2"/>
          <p:cNvSpPr>
            <a:spLocks noGrp="1"/>
          </p:cNvSpPr>
          <p:nvPr>
            <p:ph type="sldNum" sz="quarter" idx="11"/>
          </p:nvPr>
        </p:nvSpPr>
        <p:spPr>
          <a:xfrm>
            <a:off x="11704320" y="6492240"/>
            <a:ext cx="462280" cy="351155"/>
          </a:xfrm>
        </p:spPr>
        <p:txBody>
          <a:bodyPr/>
          <a:lstStyle/>
          <a:p>
            <a:pPr algn="ctr"/>
            <a:fld id="{2840B2E4-A264-431E-ABDE-38E3BCDA5876}" type="slidenum">
              <a:rPr lang="en-US" smtClean="0"/>
              <a:pPr algn="ctr"/>
              <a:t>45</a:t>
            </a:fld>
            <a:endParaRPr lang="en-US"/>
          </a:p>
        </p:txBody>
      </p:sp>
      <p:sp>
        <p:nvSpPr>
          <p:cNvPr id="8" name="Rectangle 7">
            <a:extLst>
              <a:ext uri="{FF2B5EF4-FFF2-40B4-BE49-F238E27FC236}">
                <a16:creationId xmlns:a16="http://schemas.microsoft.com/office/drawing/2014/main" id="{5CE23C6B-146E-4EC3-931C-2654CD145C8A}"/>
              </a:ext>
            </a:extLst>
          </p:cNvPr>
          <p:cNvSpPr/>
          <p:nvPr/>
        </p:nvSpPr>
        <p:spPr>
          <a:xfrm>
            <a:off x="3420115" y="73124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ECC9F529-CBF5-483D-AC2B-3C66DB505189}"/>
              </a:ext>
            </a:extLst>
          </p:cNvPr>
          <p:cNvPicPr>
            <a:picLocks noChangeAspect="1"/>
          </p:cNvPicPr>
          <p:nvPr/>
        </p:nvPicPr>
        <p:blipFill rotWithShape="1">
          <a:blip r:embed="rId2"/>
          <a:srcRect l="3553" t="31589" b="45104"/>
          <a:stretch/>
        </p:blipFill>
        <p:spPr>
          <a:xfrm>
            <a:off x="221718" y="1661195"/>
            <a:ext cx="11358707" cy="1266468"/>
          </a:xfrm>
          <a:prstGeom prst="rect">
            <a:avLst/>
          </a:prstGeom>
        </p:spPr>
      </p:pic>
      <p:sp>
        <p:nvSpPr>
          <p:cNvPr id="7" name="TextBox 6">
            <a:extLst>
              <a:ext uri="{FF2B5EF4-FFF2-40B4-BE49-F238E27FC236}">
                <a16:creationId xmlns:a16="http://schemas.microsoft.com/office/drawing/2014/main" id="{80D5F0DE-1E89-4507-889B-31886FD4AB4E}"/>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63464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smtClean="0"/>
              <a:pPr algn="ctr"/>
              <a:t>46</a:t>
            </a:fld>
            <a:endParaRPr lang="en-US"/>
          </a:p>
        </p:txBody>
      </p:sp>
      <p:sp>
        <p:nvSpPr>
          <p:cNvPr id="6" name="Rectangle 5">
            <a:extLst>
              <a:ext uri="{FF2B5EF4-FFF2-40B4-BE49-F238E27FC236}">
                <a16:creationId xmlns:a16="http://schemas.microsoft.com/office/drawing/2014/main" id="{21013C5B-9CCC-4467-B64F-0E237EA1DB64}"/>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37C55881-DACF-43D4-9B5E-269E496C0909}"/>
              </a:ext>
            </a:extLst>
          </p:cNvPr>
          <p:cNvPicPr>
            <a:picLocks noChangeAspect="1"/>
          </p:cNvPicPr>
          <p:nvPr/>
        </p:nvPicPr>
        <p:blipFill>
          <a:blip r:embed="rId2"/>
          <a:stretch>
            <a:fillRect/>
          </a:stretch>
        </p:blipFill>
        <p:spPr>
          <a:xfrm>
            <a:off x="5686883" y="4985953"/>
            <a:ext cx="6322118" cy="748015"/>
          </a:xfrm>
          <a:prstGeom prst="rect">
            <a:avLst/>
          </a:prstGeom>
        </p:spPr>
      </p:pic>
      <p:sp>
        <p:nvSpPr>
          <p:cNvPr id="5" name="Speech Bubble: Rectangle 4">
            <a:extLst>
              <a:ext uri="{FF2B5EF4-FFF2-40B4-BE49-F238E27FC236}">
                <a16:creationId xmlns:a16="http://schemas.microsoft.com/office/drawing/2014/main" id="{7A24E46F-9C6E-426B-B517-CB24088AF2B0}"/>
              </a:ext>
            </a:extLst>
          </p:cNvPr>
          <p:cNvSpPr/>
          <p:nvPr/>
        </p:nvSpPr>
        <p:spPr>
          <a:xfrm>
            <a:off x="114541" y="4069631"/>
            <a:ext cx="5572342" cy="2487644"/>
          </a:xfrm>
          <a:prstGeom prst="wedgeRectCallout">
            <a:avLst>
              <a:gd name="adj1" fmla="val 74729"/>
              <a:gd name="adj2" fmla="val -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cs typeface="Kalimati" pitchFamily="2"/>
            </a:endParaRPr>
          </a:p>
          <a:p>
            <a:pPr algn="just"/>
            <a:r>
              <a:rPr lang="ne-NP" sz="2400">
                <a:cs typeface="Kalimati" pitchFamily="2"/>
              </a:rPr>
              <a:t>कुनै १०० </a:t>
            </a:r>
            <a:r>
              <a:rPr lang="ne-NP" sz="2400" dirty="0">
                <a:cs typeface="Kalimati" pitchFamily="2"/>
              </a:rPr>
              <a:t>पाने किताबमा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सम्मको क्रमसंख्याका परिवारहरुको विवरण संकलन गरिएका मध्ये परिवार क्रम संख्या </a:t>
            </a:r>
            <a:r>
              <a:rPr lang="en-US" sz="2400" dirty="0">
                <a:cs typeface="Kalimati" pitchFamily="2"/>
              </a:rPr>
              <a:t>124, 131</a:t>
            </a:r>
            <a:r>
              <a:rPr lang="ne-NP" sz="2400" dirty="0">
                <a:cs typeface="Kalimati" pitchFamily="2"/>
              </a:rPr>
              <a:t> र</a:t>
            </a:r>
            <a:r>
              <a:rPr lang="en-US" sz="2400" dirty="0">
                <a:cs typeface="Kalimati" pitchFamily="2"/>
              </a:rPr>
              <a:t> 137</a:t>
            </a:r>
            <a:r>
              <a:rPr lang="ne-NP" sz="2400" dirty="0">
                <a:cs typeface="Kalimati" pitchFamily="2"/>
              </a:rPr>
              <a:t> छुट भएको भए जनगणना परिवार क्रमसंख्या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 र जम्मा जनगणना परिवार संख्या </a:t>
            </a:r>
            <a:r>
              <a:rPr lang="en-US" sz="2400" dirty="0">
                <a:cs typeface="Kalimati" pitchFamily="2"/>
              </a:rPr>
              <a:t>47</a:t>
            </a:r>
            <a:r>
              <a:rPr lang="ne-NP" sz="2400" dirty="0">
                <a:cs typeface="Kalimati" pitchFamily="2"/>
              </a:rPr>
              <a:t> हुन्छ ।</a:t>
            </a:r>
            <a:endParaRPr lang="ne-NP" sz="2400" dirty="0">
              <a:latin typeface="Preeti" pitchFamily="2" charset="0"/>
              <a:cs typeface="Kalimati" panose="00000400000000000000" pitchFamily="2"/>
            </a:endParaRPr>
          </a:p>
          <a:p>
            <a:pPr algn="just"/>
            <a:endParaRPr lang="en-US" sz="2400" dirty="0"/>
          </a:p>
        </p:txBody>
      </p:sp>
      <p:pic>
        <p:nvPicPr>
          <p:cNvPr id="9" name="Picture 8">
            <a:extLst>
              <a:ext uri="{FF2B5EF4-FFF2-40B4-BE49-F238E27FC236}">
                <a16:creationId xmlns:a16="http://schemas.microsoft.com/office/drawing/2014/main" id="{EE960960-6846-4E75-BB64-24B62B278FDE}"/>
              </a:ext>
            </a:extLst>
          </p:cNvPr>
          <p:cNvPicPr>
            <a:picLocks noChangeAspect="1"/>
          </p:cNvPicPr>
          <p:nvPr/>
        </p:nvPicPr>
        <p:blipFill>
          <a:blip r:embed="rId2"/>
          <a:stretch>
            <a:fillRect/>
          </a:stretch>
        </p:blipFill>
        <p:spPr>
          <a:xfrm>
            <a:off x="5686883" y="3461060"/>
            <a:ext cx="6479717" cy="748015"/>
          </a:xfrm>
          <a:prstGeom prst="rect">
            <a:avLst/>
          </a:prstGeom>
        </p:spPr>
      </p:pic>
      <p:sp>
        <p:nvSpPr>
          <p:cNvPr id="10" name="Speech Bubble: Rectangle with Corners Rounded 9">
            <a:extLst>
              <a:ext uri="{FF2B5EF4-FFF2-40B4-BE49-F238E27FC236}">
                <a16:creationId xmlns:a16="http://schemas.microsoft.com/office/drawing/2014/main" id="{FC2A613B-1B9B-43DF-86E8-A3DA31C75DBF}"/>
              </a:ext>
            </a:extLst>
          </p:cNvPr>
          <p:cNvSpPr/>
          <p:nvPr/>
        </p:nvSpPr>
        <p:spPr>
          <a:xfrm>
            <a:off x="-112466" y="1275832"/>
            <a:ext cx="6914233" cy="2260165"/>
          </a:xfrm>
          <a:prstGeom prst="wedgeRoundRectCallout">
            <a:avLst>
              <a:gd name="adj1" fmla="val 66467"/>
              <a:gd name="adj2" fmla="val 488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Kalimati" pitchFamily="2"/>
            </a:endParaRPr>
          </a:p>
          <a:p>
            <a:pPr algn="ctr"/>
            <a:r>
              <a:rPr lang="ne-NP" sz="2400">
                <a:cs typeface="Kalimati" pitchFamily="2"/>
              </a:rPr>
              <a:t>कुनै १०० </a:t>
            </a:r>
            <a:r>
              <a:rPr lang="ne-NP" sz="2400" dirty="0">
                <a:cs typeface="Kalimati" pitchFamily="2"/>
              </a:rPr>
              <a:t>पाने किताबमा </a:t>
            </a:r>
            <a:r>
              <a:rPr lang="en-US" sz="2400" dirty="0">
                <a:cs typeface="Kalimati" pitchFamily="2"/>
              </a:rPr>
              <a:t>051</a:t>
            </a:r>
            <a:r>
              <a:rPr lang="ne-NP" sz="2400" dirty="0">
                <a:cs typeface="Kalimati" pitchFamily="2"/>
              </a:rPr>
              <a:t> देखी </a:t>
            </a:r>
            <a:r>
              <a:rPr lang="en-US" sz="2400" dirty="0">
                <a:cs typeface="Kalimati" pitchFamily="2"/>
              </a:rPr>
              <a:t>098</a:t>
            </a:r>
            <a:r>
              <a:rPr lang="ne-NP" sz="2400" dirty="0">
                <a:cs typeface="Kalimati" pitchFamily="2"/>
              </a:rPr>
              <a:t> सम्मको क्रमसंख्याका परिवारहरुको विवरण संकलन गरिएका भए जनगणना परिवार क्रमसंख्या </a:t>
            </a:r>
            <a:r>
              <a:rPr lang="en-US" sz="2400" dirty="0">
                <a:cs typeface="Kalimati" pitchFamily="2"/>
              </a:rPr>
              <a:t>051</a:t>
            </a:r>
            <a:r>
              <a:rPr lang="ne-NP" sz="2400" dirty="0">
                <a:cs typeface="Kalimati" pitchFamily="2"/>
              </a:rPr>
              <a:t> देखि </a:t>
            </a:r>
            <a:r>
              <a:rPr lang="en-US" sz="2400">
                <a:cs typeface="Kalimati" pitchFamily="2"/>
              </a:rPr>
              <a:t>098</a:t>
            </a:r>
            <a:r>
              <a:rPr lang="ne-NP" sz="2400">
                <a:cs typeface="Kalimati" pitchFamily="2"/>
              </a:rPr>
              <a:t> सम्म र </a:t>
            </a:r>
            <a:r>
              <a:rPr lang="ne-NP" sz="2400" dirty="0">
                <a:cs typeface="Kalimati" pitchFamily="2"/>
              </a:rPr>
              <a:t>जम्मा जनगणना परिवार संख्या </a:t>
            </a:r>
            <a:r>
              <a:rPr lang="en-US" sz="2400" dirty="0">
                <a:cs typeface="Kalimati" pitchFamily="2"/>
              </a:rPr>
              <a:t>48</a:t>
            </a:r>
            <a:r>
              <a:rPr lang="ne-NP" sz="2400" dirty="0">
                <a:cs typeface="Kalimati" pitchFamily="2"/>
              </a:rPr>
              <a:t> हुन्छ ।</a:t>
            </a:r>
            <a:endParaRPr lang="en-US" sz="2400" dirty="0">
              <a:cs typeface="Kalimati" pitchFamily="2"/>
            </a:endParaRPr>
          </a:p>
          <a:p>
            <a:pPr algn="ctr"/>
            <a:endParaRPr lang="en-US" sz="2400" dirty="0"/>
          </a:p>
        </p:txBody>
      </p:sp>
      <p:sp>
        <p:nvSpPr>
          <p:cNvPr id="11" name="TextBox 10">
            <a:extLst>
              <a:ext uri="{FF2B5EF4-FFF2-40B4-BE49-F238E27FC236}">
                <a16:creationId xmlns:a16="http://schemas.microsoft.com/office/drawing/2014/main" id="{F70B9C57-AE37-47FF-A979-92C650BE690F}"/>
              </a:ext>
            </a:extLst>
          </p:cNvPr>
          <p:cNvSpPr txBox="1"/>
          <p:nvPr/>
        </p:nvSpPr>
        <p:spPr>
          <a:xfrm>
            <a:off x="11365617" y="3652422"/>
            <a:ext cx="826383" cy="523220"/>
          </a:xfrm>
          <a:prstGeom prst="rect">
            <a:avLst/>
          </a:prstGeom>
          <a:noFill/>
        </p:spPr>
        <p:txBody>
          <a:bodyPr wrap="square" rtlCol="0">
            <a:spAutoFit/>
          </a:bodyPr>
          <a:lstStyle/>
          <a:p>
            <a:r>
              <a:rPr lang="en-US" sz="2800" dirty="0">
                <a:solidFill>
                  <a:srgbClr val="0070C0"/>
                </a:solidFill>
                <a:cs typeface="Kalimati" pitchFamily="2"/>
              </a:rPr>
              <a:t>48</a:t>
            </a:r>
            <a:endParaRPr lang="en-US" sz="2000" dirty="0">
              <a:solidFill>
                <a:srgbClr val="0070C0"/>
              </a:solidFill>
            </a:endParaRPr>
          </a:p>
        </p:txBody>
      </p:sp>
      <p:sp>
        <p:nvSpPr>
          <p:cNvPr id="12" name="TextBox 11">
            <a:extLst>
              <a:ext uri="{FF2B5EF4-FFF2-40B4-BE49-F238E27FC236}">
                <a16:creationId xmlns:a16="http://schemas.microsoft.com/office/drawing/2014/main" id="{AA4CB977-15B3-4CEB-95C6-05505DB67C59}"/>
              </a:ext>
            </a:extLst>
          </p:cNvPr>
          <p:cNvSpPr txBox="1"/>
          <p:nvPr/>
        </p:nvSpPr>
        <p:spPr>
          <a:xfrm>
            <a:off x="8489381" y="3636163"/>
            <a:ext cx="826383" cy="523220"/>
          </a:xfrm>
          <a:prstGeom prst="rect">
            <a:avLst/>
          </a:prstGeom>
          <a:noFill/>
        </p:spPr>
        <p:txBody>
          <a:bodyPr wrap="square" rtlCol="0">
            <a:spAutoFit/>
          </a:bodyPr>
          <a:lstStyle/>
          <a:p>
            <a:r>
              <a:rPr lang="en-US" sz="2800" dirty="0">
                <a:solidFill>
                  <a:srgbClr val="0070C0"/>
                </a:solidFill>
                <a:cs typeface="Kalimati" pitchFamily="2"/>
              </a:rPr>
              <a:t>098</a:t>
            </a:r>
            <a:endParaRPr lang="en-US" sz="2000" dirty="0">
              <a:solidFill>
                <a:srgbClr val="0070C0"/>
              </a:solidFill>
            </a:endParaRPr>
          </a:p>
        </p:txBody>
      </p:sp>
      <p:sp>
        <p:nvSpPr>
          <p:cNvPr id="13" name="TextBox 12">
            <a:extLst>
              <a:ext uri="{FF2B5EF4-FFF2-40B4-BE49-F238E27FC236}">
                <a16:creationId xmlns:a16="http://schemas.microsoft.com/office/drawing/2014/main" id="{6D8B03EC-ADB9-4CFF-B11B-D82360A034BB}"/>
              </a:ext>
            </a:extLst>
          </p:cNvPr>
          <p:cNvSpPr txBox="1"/>
          <p:nvPr/>
        </p:nvSpPr>
        <p:spPr>
          <a:xfrm>
            <a:off x="7463330" y="3636163"/>
            <a:ext cx="826383" cy="523220"/>
          </a:xfrm>
          <a:prstGeom prst="rect">
            <a:avLst/>
          </a:prstGeom>
          <a:noFill/>
        </p:spPr>
        <p:txBody>
          <a:bodyPr wrap="square" rtlCol="0">
            <a:spAutoFit/>
          </a:bodyPr>
          <a:lstStyle/>
          <a:p>
            <a:r>
              <a:rPr lang="en-US" sz="2800" dirty="0">
                <a:solidFill>
                  <a:srgbClr val="0070C0"/>
                </a:solidFill>
                <a:cs typeface="Kalimati" pitchFamily="2"/>
              </a:rPr>
              <a:t>051</a:t>
            </a:r>
            <a:endParaRPr lang="en-US" sz="2000" dirty="0">
              <a:solidFill>
                <a:srgbClr val="0070C0"/>
              </a:solidFill>
            </a:endParaRPr>
          </a:p>
        </p:txBody>
      </p:sp>
      <p:sp>
        <p:nvSpPr>
          <p:cNvPr id="14" name="TextBox 13">
            <a:extLst>
              <a:ext uri="{FF2B5EF4-FFF2-40B4-BE49-F238E27FC236}">
                <a16:creationId xmlns:a16="http://schemas.microsoft.com/office/drawing/2014/main" id="{2A6F34F3-9524-456D-9CD2-892A2E648C19}"/>
              </a:ext>
            </a:extLst>
          </p:cNvPr>
          <p:cNvSpPr txBox="1"/>
          <p:nvPr/>
        </p:nvSpPr>
        <p:spPr>
          <a:xfrm>
            <a:off x="7463329" y="5152416"/>
            <a:ext cx="826383" cy="523220"/>
          </a:xfrm>
          <a:prstGeom prst="rect">
            <a:avLst/>
          </a:prstGeom>
          <a:noFill/>
        </p:spPr>
        <p:txBody>
          <a:bodyPr wrap="square" rtlCol="0">
            <a:spAutoFit/>
          </a:bodyPr>
          <a:lstStyle/>
          <a:p>
            <a:r>
              <a:rPr lang="en-US" sz="2800" dirty="0">
                <a:solidFill>
                  <a:srgbClr val="0070C0"/>
                </a:solidFill>
                <a:cs typeface="Kalimati" pitchFamily="2"/>
              </a:rPr>
              <a:t>099</a:t>
            </a:r>
            <a:endParaRPr lang="en-US" sz="2000" dirty="0">
              <a:solidFill>
                <a:srgbClr val="0070C0"/>
              </a:solidFill>
            </a:endParaRPr>
          </a:p>
        </p:txBody>
      </p:sp>
      <p:sp>
        <p:nvSpPr>
          <p:cNvPr id="15" name="TextBox 14">
            <a:extLst>
              <a:ext uri="{FF2B5EF4-FFF2-40B4-BE49-F238E27FC236}">
                <a16:creationId xmlns:a16="http://schemas.microsoft.com/office/drawing/2014/main" id="{D6B32E4D-DB46-4B95-BC12-14312D4D3384}"/>
              </a:ext>
            </a:extLst>
          </p:cNvPr>
          <p:cNvSpPr txBox="1"/>
          <p:nvPr/>
        </p:nvSpPr>
        <p:spPr>
          <a:xfrm>
            <a:off x="11325692" y="5191534"/>
            <a:ext cx="826383" cy="523220"/>
          </a:xfrm>
          <a:prstGeom prst="rect">
            <a:avLst/>
          </a:prstGeom>
          <a:noFill/>
        </p:spPr>
        <p:txBody>
          <a:bodyPr wrap="square" rtlCol="0">
            <a:spAutoFit/>
          </a:bodyPr>
          <a:lstStyle/>
          <a:p>
            <a:r>
              <a:rPr lang="en-US" sz="2800" dirty="0">
                <a:solidFill>
                  <a:srgbClr val="0070C0"/>
                </a:solidFill>
                <a:cs typeface="Kalimati" pitchFamily="2"/>
              </a:rPr>
              <a:t>47</a:t>
            </a:r>
            <a:endParaRPr lang="en-US" sz="2000" dirty="0">
              <a:solidFill>
                <a:srgbClr val="0070C0"/>
              </a:solidFill>
            </a:endParaRPr>
          </a:p>
        </p:txBody>
      </p:sp>
      <p:sp>
        <p:nvSpPr>
          <p:cNvPr id="16" name="TextBox 15">
            <a:extLst>
              <a:ext uri="{FF2B5EF4-FFF2-40B4-BE49-F238E27FC236}">
                <a16:creationId xmlns:a16="http://schemas.microsoft.com/office/drawing/2014/main" id="{5599F799-E69E-40C1-8938-1A31227984AD}"/>
              </a:ext>
            </a:extLst>
          </p:cNvPr>
          <p:cNvSpPr txBox="1"/>
          <p:nvPr/>
        </p:nvSpPr>
        <p:spPr>
          <a:xfrm>
            <a:off x="8387406" y="5191534"/>
            <a:ext cx="826383" cy="523220"/>
          </a:xfrm>
          <a:prstGeom prst="rect">
            <a:avLst/>
          </a:prstGeom>
          <a:noFill/>
        </p:spPr>
        <p:txBody>
          <a:bodyPr wrap="square" rtlCol="0">
            <a:spAutoFit/>
          </a:bodyPr>
          <a:lstStyle/>
          <a:p>
            <a:r>
              <a:rPr lang="en-US" sz="2800" dirty="0">
                <a:solidFill>
                  <a:srgbClr val="0070C0"/>
                </a:solidFill>
                <a:cs typeface="Kalimati" pitchFamily="2"/>
              </a:rPr>
              <a:t>148</a:t>
            </a:r>
            <a:endParaRPr lang="en-US" sz="2000" dirty="0">
              <a:solidFill>
                <a:srgbClr val="0070C0"/>
              </a:solidFill>
            </a:endParaRPr>
          </a:p>
        </p:txBody>
      </p:sp>
      <p:sp>
        <p:nvSpPr>
          <p:cNvPr id="17" name="TextBox 16">
            <a:extLst>
              <a:ext uri="{FF2B5EF4-FFF2-40B4-BE49-F238E27FC236}">
                <a16:creationId xmlns:a16="http://schemas.microsoft.com/office/drawing/2014/main" id="{ACF51474-C9AE-4DA1-BAFB-71CFA10192B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2124212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70C555-3F38-4410-A11A-C8B48B091EE7}"/>
              </a:ext>
            </a:extLst>
          </p:cNvPr>
          <p:cNvPicPr>
            <a:picLocks noChangeAspect="1"/>
          </p:cNvPicPr>
          <p:nvPr/>
        </p:nvPicPr>
        <p:blipFill>
          <a:blip r:embed="rId2"/>
          <a:stretch>
            <a:fillRect/>
          </a:stretch>
        </p:blipFill>
        <p:spPr>
          <a:xfrm>
            <a:off x="82740" y="5451776"/>
            <a:ext cx="11363929" cy="1268078"/>
          </a:xfrm>
          <a:prstGeom prst="rect">
            <a:avLst/>
          </a:prstGeom>
        </p:spPr>
      </p:pic>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2740" y="1231097"/>
            <a:ext cx="7450485" cy="2564805"/>
          </a:xfrm>
          <a:prstGeom prst="rect">
            <a:avLst/>
          </a:prstGeom>
          <a:noFill/>
        </p:spPr>
        <p:txBody>
          <a:bodyPr wrap="square" rtlCol="0">
            <a:spAutoFit/>
          </a:bodyPr>
          <a:lstStyle/>
          <a:p>
            <a:pPr marL="342900" indent="-342900" algn="just">
              <a:lnSpc>
                <a:spcPct val="150000"/>
              </a:lnSpc>
              <a:spcBef>
                <a:spcPts val="1000"/>
              </a:spcBef>
              <a:spcAft>
                <a:spcPts val="1000"/>
              </a:spcAft>
              <a:buFont typeface="Arial" panose="020B0604020202020204" pitchFamily="34" charset="0"/>
              <a:buChar char="•"/>
            </a:pPr>
            <a:r>
              <a:rPr lang="hi-IN" sz="2400">
                <a:cs typeface="Kalimati" pitchFamily="2"/>
              </a:rPr>
              <a:t>एक</a:t>
            </a:r>
            <a:r>
              <a:rPr lang="ne-NP" sz="2400">
                <a:cs typeface="Kalimati" pitchFamily="2"/>
              </a:rPr>
              <a:t> </a:t>
            </a:r>
            <a:r>
              <a:rPr lang="hi-IN" sz="2400">
                <a:cs typeface="Kalimati" pitchFamily="2"/>
              </a:rPr>
              <a:t>घरमा </a:t>
            </a:r>
            <a:r>
              <a:rPr lang="hi-IN" sz="2400" dirty="0">
                <a:cs typeface="Kalimati" pitchFamily="2"/>
              </a:rPr>
              <a:t>एकभन्दा बढी परिवार बसोबास गर्न सक्ने </a:t>
            </a:r>
            <a:r>
              <a:rPr lang="hi-IN" sz="2400">
                <a:cs typeface="Kalimati" pitchFamily="2"/>
              </a:rPr>
              <a:t>भएकोले जनगणना घर क्रमसंख्या </a:t>
            </a:r>
            <a:r>
              <a:rPr lang="ne-NP" sz="2400">
                <a:cs typeface="Kalimati" pitchFamily="2"/>
              </a:rPr>
              <a:t>र </a:t>
            </a:r>
            <a:r>
              <a:rPr lang="hi-IN" sz="2400">
                <a:cs typeface="Kalimati" pitchFamily="2"/>
              </a:rPr>
              <a:t>जनगणना </a:t>
            </a:r>
            <a:r>
              <a:rPr lang="hi-IN" sz="2400" dirty="0">
                <a:cs typeface="Kalimati" pitchFamily="2"/>
              </a:rPr>
              <a:t>परिवार </a:t>
            </a:r>
            <a:r>
              <a:rPr lang="hi-IN" sz="2400">
                <a:cs typeface="Kalimati" pitchFamily="2"/>
              </a:rPr>
              <a:t>क्रमसंख्या फरक </a:t>
            </a:r>
            <a:r>
              <a:rPr lang="hi-IN" sz="2400" dirty="0">
                <a:cs typeface="Kalimati" pitchFamily="2"/>
              </a:rPr>
              <a:t>फरक पर्न सक्दछ । </a:t>
            </a:r>
            <a:endParaRPr lang="en-US" sz="2400" dirty="0">
              <a:cs typeface="Kalimati" pitchFamily="2"/>
            </a:endParaRPr>
          </a:p>
          <a:p>
            <a:pPr marL="342900" indent="-342900" algn="just">
              <a:lnSpc>
                <a:spcPct val="150000"/>
              </a:lnSpc>
              <a:spcBef>
                <a:spcPts val="1000"/>
              </a:spcBef>
              <a:spcAft>
                <a:spcPts val="1000"/>
              </a:spcAft>
              <a:buFont typeface="Arial" panose="020B0604020202020204" pitchFamily="34" charset="0"/>
              <a:buChar char="•"/>
            </a:pPr>
            <a:endParaRPr lang="ne-NP" sz="2400" dirty="0">
              <a:cs typeface="Kalimati" pitchFamily="2"/>
            </a:endParaRPr>
          </a:p>
        </p:txBody>
      </p:sp>
      <p:sp>
        <p:nvSpPr>
          <p:cNvPr id="6" name="Slide Number Placeholder 5"/>
          <p:cNvSpPr>
            <a:spLocks noGrp="1"/>
          </p:cNvSpPr>
          <p:nvPr>
            <p:ph type="sldNum" sz="quarter" idx="11"/>
          </p:nvPr>
        </p:nvSpPr>
        <p:spPr>
          <a:xfrm>
            <a:off x="11608479" y="6532880"/>
            <a:ext cx="588601" cy="325102"/>
          </a:xfrm>
        </p:spPr>
        <p:txBody>
          <a:bodyPr/>
          <a:lstStyle/>
          <a:p>
            <a:pPr algn="ctr"/>
            <a:fld id="{2840B2E4-A264-431E-ABDE-38E3BCDA5876}" type="slidenum">
              <a:rPr lang="en-US" smtClean="0"/>
              <a:pPr algn="ctr"/>
              <a:t>47</a:t>
            </a:fld>
            <a:endParaRPr lang="en-US" dirty="0"/>
          </a:p>
        </p:txBody>
      </p:sp>
      <p:sp>
        <p:nvSpPr>
          <p:cNvPr id="8" name="Rectangle 7">
            <a:extLst>
              <a:ext uri="{FF2B5EF4-FFF2-40B4-BE49-F238E27FC236}">
                <a16:creationId xmlns:a16="http://schemas.microsoft.com/office/drawing/2014/main" id="{0EE9714E-5F35-48D5-8B04-FA555F1F20C0}"/>
              </a:ext>
            </a:extLst>
          </p:cNvPr>
          <p:cNvSpPr/>
          <p:nvPr/>
        </p:nvSpPr>
        <p:spPr>
          <a:xfrm>
            <a:off x="1841681" y="71469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3" name="Speech Bubble: Rectangle with Corners Rounded 2">
            <a:extLst>
              <a:ext uri="{FF2B5EF4-FFF2-40B4-BE49-F238E27FC236}">
                <a16:creationId xmlns:a16="http://schemas.microsoft.com/office/drawing/2014/main" id="{F403B55C-1E2C-44B9-9328-917AA0FE75AC}"/>
              </a:ext>
            </a:extLst>
          </p:cNvPr>
          <p:cNvSpPr/>
          <p:nvPr/>
        </p:nvSpPr>
        <p:spPr>
          <a:xfrm>
            <a:off x="7533225" y="705511"/>
            <a:ext cx="4504099" cy="2955144"/>
          </a:xfrm>
          <a:prstGeom prst="wedgeRoundRectCallout">
            <a:avLst>
              <a:gd name="adj1" fmla="val -89943"/>
              <a:gd name="adj2" fmla="val 540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1000"/>
              </a:spcBef>
              <a:spcAft>
                <a:spcPts val="1000"/>
              </a:spcAft>
            </a:pPr>
            <a:r>
              <a:rPr lang="ne-NP" sz="2000">
                <a:cs typeface="Kalimati" pitchFamily="2"/>
              </a:rPr>
              <a:t>कुनै १०० </a:t>
            </a:r>
            <a:r>
              <a:rPr lang="ne-NP" sz="2000" dirty="0">
                <a:cs typeface="Kalimati" pitchFamily="2"/>
              </a:rPr>
              <a:t>पाने किताबमा </a:t>
            </a:r>
            <a:r>
              <a:rPr lang="en-US" sz="2000" dirty="0">
                <a:cs typeface="Kalimati" pitchFamily="2"/>
              </a:rPr>
              <a:t>1</a:t>
            </a:r>
            <a:r>
              <a:rPr lang="ne-NP" sz="2000" dirty="0">
                <a:cs typeface="Kalimati" pitchFamily="2"/>
              </a:rPr>
              <a:t> </a:t>
            </a:r>
            <a:r>
              <a:rPr lang="ne-NP" sz="2000">
                <a:cs typeface="Kalimati" pitchFamily="2"/>
              </a:rPr>
              <a:t>देखि  </a:t>
            </a:r>
            <a:r>
              <a:rPr lang="en-US" sz="2000">
                <a:cs typeface="Kalimati" pitchFamily="2"/>
              </a:rPr>
              <a:t>30 </a:t>
            </a:r>
            <a:r>
              <a:rPr lang="ne-NP" sz="2000">
                <a:cs typeface="Kalimati" pitchFamily="2"/>
              </a:rPr>
              <a:t>सम्मको घर क्रमसंख्याका घरहरुमा बस्ने </a:t>
            </a:r>
            <a:r>
              <a:rPr lang="en-US" sz="2000">
                <a:cs typeface="Kalimati" pitchFamily="2"/>
              </a:rPr>
              <a:t>1 </a:t>
            </a:r>
            <a:r>
              <a:rPr lang="ne-NP" sz="2000">
                <a:cs typeface="Kalimati" pitchFamily="2"/>
              </a:rPr>
              <a:t>देखि</a:t>
            </a:r>
            <a:r>
              <a:rPr lang="en-US" sz="2000">
                <a:cs typeface="Kalimati" pitchFamily="2"/>
              </a:rPr>
              <a:t> 50 </a:t>
            </a:r>
            <a:r>
              <a:rPr lang="ne-NP" sz="2000">
                <a:cs typeface="Kalimati" pitchFamily="2"/>
              </a:rPr>
              <a:t>परिवार क्रमसंख्याका परिवारहरुको </a:t>
            </a:r>
            <a:r>
              <a:rPr lang="ne-NP" sz="2000" dirty="0">
                <a:cs typeface="Kalimati" pitchFamily="2"/>
              </a:rPr>
              <a:t>विवरण संकलन गरिएका </a:t>
            </a:r>
            <a:r>
              <a:rPr lang="ne-NP" sz="2000">
                <a:cs typeface="Kalimati" pitchFamily="2"/>
              </a:rPr>
              <a:t>भए घर क्रमसंख्या र परिवार क्रमसंख्या फरक फरक हुन्छ </a:t>
            </a:r>
            <a:r>
              <a:rPr lang="ne-NP" sz="2000" dirty="0">
                <a:cs typeface="Kalimati" pitchFamily="2"/>
              </a:rPr>
              <a:t>।</a:t>
            </a:r>
          </a:p>
        </p:txBody>
      </p:sp>
      <p:sp>
        <p:nvSpPr>
          <p:cNvPr id="10" name="TextBox 9">
            <a:extLst>
              <a:ext uri="{FF2B5EF4-FFF2-40B4-BE49-F238E27FC236}">
                <a16:creationId xmlns:a16="http://schemas.microsoft.com/office/drawing/2014/main" id="{E371E377-B60E-42C3-B95C-49732533D9E0}"/>
              </a:ext>
            </a:extLst>
          </p:cNvPr>
          <p:cNvSpPr txBox="1"/>
          <p:nvPr/>
        </p:nvSpPr>
        <p:spPr>
          <a:xfrm>
            <a:off x="3536982" y="5851971"/>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1" name="TextBox 10">
            <a:extLst>
              <a:ext uri="{FF2B5EF4-FFF2-40B4-BE49-F238E27FC236}">
                <a16:creationId xmlns:a16="http://schemas.microsoft.com/office/drawing/2014/main" id="{4E792145-E190-486D-9ED3-C61FE95A29E1}"/>
              </a:ext>
            </a:extLst>
          </p:cNvPr>
          <p:cNvSpPr txBox="1"/>
          <p:nvPr/>
        </p:nvSpPr>
        <p:spPr>
          <a:xfrm>
            <a:off x="5535103" y="5960597"/>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sp>
        <p:nvSpPr>
          <p:cNvPr id="12" name="TextBox 11">
            <a:extLst>
              <a:ext uri="{FF2B5EF4-FFF2-40B4-BE49-F238E27FC236}">
                <a16:creationId xmlns:a16="http://schemas.microsoft.com/office/drawing/2014/main" id="{6326F863-B9E1-461B-BDEF-531EAB233C9D}"/>
              </a:ext>
            </a:extLst>
          </p:cNvPr>
          <p:cNvSpPr txBox="1"/>
          <p:nvPr/>
        </p:nvSpPr>
        <p:spPr>
          <a:xfrm>
            <a:off x="10391529" y="5941873"/>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pic>
        <p:nvPicPr>
          <p:cNvPr id="14" name="Picture 13">
            <a:extLst>
              <a:ext uri="{FF2B5EF4-FFF2-40B4-BE49-F238E27FC236}">
                <a16:creationId xmlns:a16="http://schemas.microsoft.com/office/drawing/2014/main" id="{02279AF2-44BA-4E65-8D65-FF7C49CCFBF6}"/>
              </a:ext>
            </a:extLst>
          </p:cNvPr>
          <p:cNvPicPr>
            <a:picLocks noChangeAspect="1"/>
          </p:cNvPicPr>
          <p:nvPr/>
        </p:nvPicPr>
        <p:blipFill rotWithShape="1">
          <a:blip r:embed="rId3"/>
          <a:srcRect l="3553" t="4274" b="65802"/>
          <a:stretch/>
        </p:blipFill>
        <p:spPr>
          <a:xfrm>
            <a:off x="82740" y="3832451"/>
            <a:ext cx="11363929" cy="1252396"/>
          </a:xfrm>
          <a:prstGeom prst="rect">
            <a:avLst/>
          </a:prstGeom>
        </p:spPr>
      </p:pic>
      <p:sp>
        <p:nvSpPr>
          <p:cNvPr id="15" name="TextBox 14">
            <a:extLst>
              <a:ext uri="{FF2B5EF4-FFF2-40B4-BE49-F238E27FC236}">
                <a16:creationId xmlns:a16="http://schemas.microsoft.com/office/drawing/2014/main" id="{E371E377-B60E-42C3-B95C-49732533D9E0}"/>
              </a:ext>
            </a:extLst>
          </p:cNvPr>
          <p:cNvSpPr txBox="1"/>
          <p:nvPr/>
        </p:nvSpPr>
        <p:spPr>
          <a:xfrm>
            <a:off x="3299256" y="432148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6" name="TextBox 15">
            <a:extLst>
              <a:ext uri="{FF2B5EF4-FFF2-40B4-BE49-F238E27FC236}">
                <a16:creationId xmlns:a16="http://schemas.microsoft.com/office/drawing/2014/main" id="{E371E377-B60E-42C3-B95C-49732533D9E0}"/>
              </a:ext>
            </a:extLst>
          </p:cNvPr>
          <p:cNvSpPr txBox="1"/>
          <p:nvPr/>
        </p:nvSpPr>
        <p:spPr>
          <a:xfrm>
            <a:off x="5535102" y="4299871"/>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
        <p:nvSpPr>
          <p:cNvPr id="17" name="TextBox 16">
            <a:extLst>
              <a:ext uri="{FF2B5EF4-FFF2-40B4-BE49-F238E27FC236}">
                <a16:creationId xmlns:a16="http://schemas.microsoft.com/office/drawing/2014/main" id="{E371E377-B60E-42C3-B95C-49732533D9E0}"/>
              </a:ext>
            </a:extLst>
          </p:cNvPr>
          <p:cNvSpPr txBox="1"/>
          <p:nvPr/>
        </p:nvSpPr>
        <p:spPr>
          <a:xfrm>
            <a:off x="10355934" y="4359407"/>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Tree>
    <p:extLst>
      <p:ext uri="{BB962C8B-B14F-4D97-AF65-F5344CB8AC3E}">
        <p14:creationId xmlns:p14="http://schemas.microsoft.com/office/powerpoint/2010/main" val="389772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6B7DBE4-427C-4FC1-9890-D86DBF9FDFAF}"/>
              </a:ext>
            </a:extLst>
          </p:cNvPr>
          <p:cNvPicPr>
            <a:picLocks noChangeAspect="1"/>
          </p:cNvPicPr>
          <p:nvPr/>
        </p:nvPicPr>
        <p:blipFill rotWithShape="1">
          <a:blip r:embed="rId2"/>
          <a:srcRect t="-3270" b="70952"/>
          <a:stretch/>
        </p:blipFill>
        <p:spPr>
          <a:xfrm>
            <a:off x="235664" y="5611511"/>
            <a:ext cx="11138104" cy="948608"/>
          </a:xfrm>
          <a:prstGeom prst="rect">
            <a:avLst/>
          </a:prstGeom>
        </p:spPr>
      </p:pic>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48</a:t>
            </a:fld>
            <a:endParaRPr lang="en-US" dirty="0"/>
          </a:p>
        </p:txBody>
      </p:sp>
      <p:sp>
        <p:nvSpPr>
          <p:cNvPr id="2" name="Rectangle 1"/>
          <p:cNvSpPr/>
          <p:nvPr/>
        </p:nvSpPr>
        <p:spPr>
          <a:xfrm>
            <a:off x="0" y="1281417"/>
            <a:ext cx="6865335" cy="1417696"/>
          </a:xfrm>
          <a:prstGeom prst="rect">
            <a:avLst/>
          </a:prstGeom>
        </p:spPr>
        <p:txBody>
          <a:bodyPr wrap="square">
            <a:spAutoFit/>
          </a:bodyPr>
          <a:lstStyle/>
          <a:p>
            <a:r>
              <a:rPr lang="ne-NP" sz="2400" b="1" dirty="0">
                <a:cs typeface="Kalimati" pitchFamily="2"/>
              </a:rPr>
              <a:t>९. अक्सर बसोवास गर्ने जम्मा ब्यक्ति, पुरुष र महिला </a:t>
            </a: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107</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218</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6948101" y="1343921"/>
            <a:ext cx="4930243" cy="1939343"/>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9094"/>
              <a:gd name="adj2" fmla="val -1246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dirty="0">
                <a:cs typeface="Kalimati" pitchFamily="2"/>
              </a:rPr>
              <a:t>यो </a:t>
            </a:r>
            <a:r>
              <a:rPr lang="ne-NP" sz="2000">
                <a:cs typeface="Kalimati" pitchFamily="2"/>
              </a:rPr>
              <a:t>विवरण प्रत्येक मुख्य प्रश्नावलीको किताबभित्र भरिएका परिचयात्मक </a:t>
            </a:r>
            <a:r>
              <a:rPr lang="ne-NP" sz="2000" dirty="0">
                <a:cs typeface="Kalimati" pitchFamily="2"/>
              </a:rPr>
              <a:t>खण्डको दायाँतर्फको तालिकामा उल्लेखित परिवारमा अक्सर बसोवास गर्ने </a:t>
            </a:r>
            <a:r>
              <a:rPr lang="ne-NP" sz="2000">
                <a:cs typeface="Kalimati" pitchFamily="2"/>
              </a:rPr>
              <a:t>सदस्यहरूको संख्या जोडी </a:t>
            </a:r>
            <a:r>
              <a:rPr lang="ne-NP" sz="2000" dirty="0">
                <a:cs typeface="Kalimati" pitchFamily="2"/>
              </a:rPr>
              <a:t>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dirty="0">
                <a:cs typeface="Kalimati" pitchFamily="2"/>
              </a:rPr>
              <a:t>जनसंख्याको विवरण लेख्दा उक्त गणना क्षेत्रमा भरिएको मुख्य प्रश्नावलीको प्रत्येक किताबमा </a:t>
            </a:r>
            <a:r>
              <a:rPr lang="ne-NP" sz="2300">
                <a:cs typeface="Kalimati" pitchFamily="2"/>
              </a:rPr>
              <a:t>गणना गरिएका </a:t>
            </a:r>
            <a:r>
              <a:rPr lang="ne-NP" sz="2300" dirty="0">
                <a:cs typeface="Kalimati" pitchFamily="2"/>
              </a:rPr>
              <a:t>परिवारमा अक्सर बसोवास गर्ने </a:t>
            </a:r>
            <a:r>
              <a:rPr lang="ne-NP" sz="2300">
                <a:cs typeface="Kalimati" pitchFamily="2"/>
              </a:rPr>
              <a:t>जम्मा ब्यक्ति संख्या, पुरुषको </a:t>
            </a:r>
            <a:r>
              <a:rPr lang="ne-NP" sz="2300" dirty="0">
                <a:cs typeface="Kalimati" pitchFamily="2"/>
              </a:rPr>
              <a:t>संख्या र महिलाको संख्या अलग अलग जोडी दिइएको कोठामा लेख्नु पर्दछ ।</a:t>
            </a:r>
          </a:p>
          <a:p>
            <a:pPr algn="ctr"/>
            <a:endParaRPr lang="en-US" sz="2300" dirty="0"/>
          </a:p>
        </p:txBody>
      </p:sp>
      <p:sp>
        <p:nvSpPr>
          <p:cNvPr id="16" name="TextBox 15">
            <a:extLst>
              <a:ext uri="{FF2B5EF4-FFF2-40B4-BE49-F238E27FC236}">
                <a16:creationId xmlns:a16="http://schemas.microsoft.com/office/drawing/2014/main" id="{AAB934D3-E6D8-4585-A5E3-38E46C3806C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8052405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49</a:t>
            </a:fld>
            <a:endParaRPr lang="en-US" dirty="0"/>
          </a:p>
        </p:txBody>
      </p:sp>
      <p:sp>
        <p:nvSpPr>
          <p:cNvPr id="2" name="Rectangle 1"/>
          <p:cNvSpPr/>
          <p:nvPr/>
        </p:nvSpPr>
        <p:spPr>
          <a:xfrm>
            <a:off x="0" y="1141154"/>
            <a:ext cx="6865335" cy="1787028"/>
          </a:xfrm>
          <a:prstGeom prst="rect">
            <a:avLst/>
          </a:prstGeom>
        </p:spPr>
        <p:txBody>
          <a:bodyPr wrap="square">
            <a:spAutoFit/>
          </a:bodyPr>
          <a:lstStyle/>
          <a:p>
            <a:pPr marL="342900" indent="-342900">
              <a:buAutoNum type="hindiNumPeriod" startAt="10"/>
            </a:pPr>
            <a:r>
              <a:rPr lang="ne-NP" sz="2400" b="1" dirty="0">
                <a:cs typeface="Kalimati" pitchFamily="2"/>
              </a:rPr>
              <a:t>अनुपस्थित (विदेशमा गएका) जम्मा व्यक्ति संख्या, पुरुष र महिला </a:t>
            </a:r>
            <a:endParaRPr lang="en-US" sz="2400" b="1" dirty="0">
              <a:cs typeface="Kalimati" pitchFamily="2"/>
            </a:endParaRP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7DD464D6-101B-45C5-A8B3-58421D40FBDB}"/>
              </a:ext>
            </a:extLst>
          </p:cNvPr>
          <p:cNvPicPr>
            <a:picLocks noChangeAspect="1"/>
          </p:cNvPicPr>
          <p:nvPr/>
        </p:nvPicPr>
        <p:blipFill rotWithShape="1">
          <a:blip r:embed="rId2"/>
          <a:srcRect t="20348" b="44479"/>
          <a:stretch/>
        </p:blipFill>
        <p:spPr>
          <a:xfrm>
            <a:off x="255223" y="5506533"/>
            <a:ext cx="11138104" cy="1032378"/>
          </a:xfrm>
          <a:prstGeom prst="rect">
            <a:avLst/>
          </a:prstGeom>
        </p:spPr>
      </p:pic>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18</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29</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7232066" y="1455620"/>
            <a:ext cx="4485148" cy="1764262"/>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20164"/>
              <a:gd name="adj2" fmla="val -8674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a:cs typeface="Kalimati" pitchFamily="2"/>
              </a:rPr>
              <a:t>यो विवरण प्रत्येक मुख्य प्रश्नावलीको किताबभित्र भरिएका परिचयात्मक खण्डको दायाँतर्फको तालिकामा उल्लेखित </a:t>
            </a:r>
            <a:r>
              <a:rPr lang="ne-NP" sz="2000" dirty="0">
                <a:cs typeface="Kalimati" pitchFamily="2"/>
              </a:rPr>
              <a:t>अनुपस्थित (विदेशमा गएका) सदस्यहरूको मात्र गन्ति गरी 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a:cs typeface="Kalimati" pitchFamily="2"/>
              </a:rPr>
              <a:t>अनुपस्थित </a:t>
            </a:r>
            <a:r>
              <a:rPr lang="ne-NP" sz="2300" dirty="0">
                <a:cs typeface="Kalimati" pitchFamily="2"/>
              </a:rPr>
              <a:t>विवरण लेख्दा प्रत्येक किताबमा </a:t>
            </a:r>
            <a:r>
              <a:rPr lang="ne-NP" sz="2300">
                <a:cs typeface="Kalimati" pitchFamily="2"/>
              </a:rPr>
              <a:t>गणना गरिएका </a:t>
            </a:r>
            <a:r>
              <a:rPr lang="ne-NP" sz="2300" dirty="0">
                <a:cs typeface="Kalimati" pitchFamily="2"/>
              </a:rPr>
              <a:t>परिवारमा अक्सर बसोवास नगर्ने विदेशमा गएका जम्मा ब्यक्तिसंख्या, पुरुषको संख्या र महिलाको संख्या अलगअलग जोडि दिइएको कोठामा लेख्नु पर्दछ । </a:t>
            </a:r>
          </a:p>
          <a:p>
            <a:pPr algn="ctr"/>
            <a:endParaRPr lang="en-US" sz="2300" dirty="0"/>
          </a:p>
        </p:txBody>
      </p:sp>
      <p:sp>
        <p:nvSpPr>
          <p:cNvPr id="15" name="TextBox 14">
            <a:extLst>
              <a:ext uri="{FF2B5EF4-FFF2-40B4-BE49-F238E27FC236}">
                <a16:creationId xmlns:a16="http://schemas.microsoft.com/office/drawing/2014/main" id="{ACC19551-A702-4032-B685-70F07D64DA4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7776340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6790" y="6492875"/>
            <a:ext cx="1016977" cy="365125"/>
          </a:xfrm>
        </p:spPr>
        <p:txBody>
          <a:bodyPr/>
          <a:lstStyle/>
          <a:p>
            <a:fld id="{2840B2E4-A264-431E-ABDE-38E3BCDA5876}" type="slidenum">
              <a:rPr lang="en-US" smtClean="0"/>
              <a:t>50</a:t>
            </a:fld>
            <a:endParaRPr lang="en-US" dirty="0"/>
          </a:p>
        </p:txBody>
      </p:sp>
      <p:sp>
        <p:nvSpPr>
          <p:cNvPr id="2" name="Rectangle 1"/>
          <p:cNvSpPr/>
          <p:nvPr/>
        </p:nvSpPr>
        <p:spPr>
          <a:xfrm>
            <a:off x="368250" y="1801890"/>
            <a:ext cx="7327030" cy="1015663"/>
          </a:xfrm>
          <a:prstGeom prst="rect">
            <a:avLst/>
          </a:prstGeom>
        </p:spPr>
        <p:txBody>
          <a:bodyPr wrap="square">
            <a:spAutoFit/>
          </a:bodyPr>
          <a:lstStyle/>
          <a:p>
            <a:pPr marL="342900" indent="-342900">
              <a:buAutoNum type="hindiNumPeriod" startAt="11"/>
            </a:pPr>
            <a:r>
              <a:rPr lang="ne-NP" sz="2400" b="1" dirty="0">
                <a:cs typeface="Kalimati" pitchFamily="2"/>
              </a:rPr>
              <a:t>गणकको नाम, हस्ताक्षर, मिति </a:t>
            </a:r>
            <a:endParaRPr lang="en-US" sz="2400" b="1" dirty="0">
              <a:cs typeface="Kalimati" pitchFamily="2"/>
            </a:endParaRPr>
          </a:p>
          <a:p>
            <a:endParaRPr lang="ne-NP" dirty="0">
              <a:cs typeface="Kalimati" pitchFamily="2"/>
            </a:endParaRPr>
          </a:p>
          <a:p>
            <a:endParaRPr lang="ne-NP" dirty="0">
              <a:cs typeface="Kalimati" pitchFamily="2"/>
            </a:endParaRPr>
          </a:p>
        </p:txBody>
      </p:sp>
      <p:pic>
        <p:nvPicPr>
          <p:cNvPr id="6146" name="Picture 2" descr="Option writing checkbox concepts survey Fre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1829" y="1683055"/>
            <a:ext cx="3842344" cy="255951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1BE14FC-3CEC-4A2C-8694-C91583EF0A0C}"/>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1B62DF5E-8248-4F72-9CBF-8EA70B8D1A7E}"/>
              </a:ext>
            </a:extLst>
          </p:cNvPr>
          <p:cNvPicPr>
            <a:picLocks noChangeAspect="1"/>
          </p:cNvPicPr>
          <p:nvPr/>
        </p:nvPicPr>
        <p:blipFill rotWithShape="1">
          <a:blip r:embed="rId3"/>
          <a:srcRect t="47884" b="20048"/>
          <a:stretch/>
        </p:blipFill>
        <p:spPr>
          <a:xfrm>
            <a:off x="201435" y="5310366"/>
            <a:ext cx="11138104" cy="941244"/>
          </a:xfrm>
          <a:prstGeom prst="rect">
            <a:avLst/>
          </a:prstGeom>
        </p:spPr>
      </p:pic>
      <p:sp>
        <p:nvSpPr>
          <p:cNvPr id="3" name="Speech Bubble: Rectangle 2">
            <a:extLst>
              <a:ext uri="{FF2B5EF4-FFF2-40B4-BE49-F238E27FC236}">
                <a16:creationId xmlns:a16="http://schemas.microsoft.com/office/drawing/2014/main" id="{3ECFB2D4-8D65-4125-838D-919CDA9F10BE}"/>
              </a:ext>
            </a:extLst>
          </p:cNvPr>
          <p:cNvSpPr/>
          <p:nvPr/>
        </p:nvSpPr>
        <p:spPr>
          <a:xfrm>
            <a:off x="197827" y="2767649"/>
            <a:ext cx="6750635" cy="1731003"/>
          </a:xfrm>
          <a:prstGeom prst="wedgeRectCallout">
            <a:avLst>
              <a:gd name="adj1" fmla="val 42583"/>
              <a:gd name="adj2" fmla="val 98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400">
                <a:cs typeface="Kalimati" panose="00000400000000000000" pitchFamily="2"/>
              </a:rPr>
              <a:t>मुख्य प्रश्नावलीको किताब भित्रका विवरण संकलन गर्ने गणकले आफ्नो नाम थर मिति बुझिने गरी लेखी हस्ताक्षर समेत गर्नुपर्दछ ।</a:t>
            </a:r>
            <a:endParaRPr lang="ne-NP" sz="2400" dirty="0">
              <a:cs typeface="Kalimati" panose="00000400000000000000" pitchFamily="2"/>
            </a:endParaRPr>
          </a:p>
        </p:txBody>
      </p:sp>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id="{4DA1D2C5-E16E-4EEC-A33A-C764F9E4D38E}"/>
                  </a:ext>
                </a:extLst>
              </p14:cNvPr>
              <p14:cNvContentPartPr/>
              <p14:nvPr/>
            </p14:nvContentPartPr>
            <p14:xfrm>
              <a:off x="6053602" y="5426702"/>
              <a:ext cx="1271880" cy="930600"/>
            </p14:xfrm>
          </p:contentPart>
        </mc:Choice>
        <mc:Fallback xmlns="">
          <p:pic>
            <p:nvPicPr>
              <p:cNvPr id="21" name="Ink 20">
                <a:extLst>
                  <a:ext uri="{FF2B5EF4-FFF2-40B4-BE49-F238E27FC236}">
                    <a16:creationId xmlns:a16="http://schemas.microsoft.com/office/drawing/2014/main" id="{4DA1D2C5-E16E-4EEC-A33A-C764F9E4D38E}"/>
                  </a:ext>
                </a:extLst>
              </p:cNvPr>
              <p:cNvPicPr/>
              <p:nvPr/>
            </p:nvPicPr>
            <p:blipFill>
              <a:blip r:embed="rId5"/>
              <a:stretch>
                <a:fillRect/>
              </a:stretch>
            </p:blipFill>
            <p:spPr>
              <a:xfrm>
                <a:off x="6035602" y="5408702"/>
                <a:ext cx="1307520" cy="966240"/>
              </a:xfrm>
              <a:prstGeom prst="rect">
                <a:avLst/>
              </a:prstGeom>
            </p:spPr>
          </p:pic>
        </mc:Fallback>
      </mc:AlternateContent>
      <p:sp>
        <p:nvSpPr>
          <p:cNvPr id="23" name="TextBox 22">
            <a:extLst>
              <a:ext uri="{FF2B5EF4-FFF2-40B4-BE49-F238E27FC236}">
                <a16:creationId xmlns:a16="http://schemas.microsoft.com/office/drawing/2014/main" id="{55E9F825-489C-4479-8539-700FE6B9089B}"/>
              </a:ext>
            </a:extLst>
          </p:cNvPr>
          <p:cNvSpPr txBox="1"/>
          <p:nvPr/>
        </p:nvSpPr>
        <p:spPr>
          <a:xfrm>
            <a:off x="2122190" y="5519378"/>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धनबिर थामी  </a:t>
            </a:r>
            <a:endParaRPr lang="en-US" sz="2000" dirty="0">
              <a:solidFill>
                <a:srgbClr val="0070C0"/>
              </a:solidFill>
              <a:latin typeface="Times New Rom B" pitchFamily="2" charset="0"/>
            </a:endParaRPr>
          </a:p>
        </p:txBody>
      </p:sp>
      <p:sp>
        <p:nvSpPr>
          <p:cNvPr id="24" name="TextBox 23">
            <a:extLst>
              <a:ext uri="{FF2B5EF4-FFF2-40B4-BE49-F238E27FC236}">
                <a16:creationId xmlns:a16="http://schemas.microsoft.com/office/drawing/2014/main" id="{83779C53-45B9-414B-B7E7-52FB556B808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D4A2CB01-FBA2-4D30-BC9E-50C8E5FB2CDD}"/>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912703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56023" y="6391519"/>
            <a:ext cx="577362" cy="365125"/>
          </a:xfrm>
        </p:spPr>
        <p:txBody>
          <a:bodyPr/>
          <a:lstStyle/>
          <a:p>
            <a:fld id="{2840B2E4-A264-431E-ABDE-38E3BCDA5876}" type="slidenum">
              <a:rPr lang="en-US" smtClean="0"/>
              <a:t>51</a:t>
            </a:fld>
            <a:endParaRPr lang="en-US" dirty="0"/>
          </a:p>
        </p:txBody>
      </p:sp>
      <p:sp>
        <p:nvSpPr>
          <p:cNvPr id="2" name="Rectangle 1"/>
          <p:cNvSpPr/>
          <p:nvPr/>
        </p:nvSpPr>
        <p:spPr>
          <a:xfrm>
            <a:off x="567826" y="1304565"/>
            <a:ext cx="10988197" cy="3131627"/>
          </a:xfrm>
          <a:prstGeom prst="rect">
            <a:avLst/>
          </a:prstGeom>
        </p:spPr>
        <p:txBody>
          <a:bodyPr wrap="square">
            <a:spAutoFit/>
          </a:bodyPr>
          <a:lstStyle/>
          <a:p>
            <a:pPr marL="342900" indent="-342900">
              <a:buAutoNum type="hindiNumPeriod" startAt="12"/>
            </a:pPr>
            <a:r>
              <a:rPr lang="ne-NP" sz="2400" b="1" dirty="0">
                <a:cs typeface="Kalimati" pitchFamily="2"/>
              </a:rPr>
              <a:t>सुपरीवेक्षकको नाम, हस्ताक्षर र मिति</a:t>
            </a:r>
            <a:r>
              <a:rPr lang="ne-NP" sz="1900" b="1" dirty="0">
                <a:cs typeface="Kalimati" pitchFamily="2"/>
              </a:rPr>
              <a:t> </a:t>
            </a:r>
            <a:endParaRPr lang="en-US" sz="1900" b="1" dirty="0">
              <a:cs typeface="Kalimati" pitchFamily="2"/>
            </a:endParaRPr>
          </a:p>
          <a:p>
            <a:endParaRPr lang="ne-NP" sz="900" dirty="0">
              <a:cs typeface="Kalimati" pitchFamily="2"/>
            </a:endParaRPr>
          </a:p>
          <a:p>
            <a:pPr marL="285750" indent="-285750" algn="just">
              <a:lnSpc>
                <a:spcPct val="150000"/>
              </a:lnSpc>
              <a:buFont typeface="Arial" pitchFamily="34" charset="0"/>
              <a:buChar char="•"/>
            </a:pPr>
            <a:r>
              <a:rPr lang="ne-NP" sz="2400" dirty="0">
                <a:cs typeface="Kalimati" pitchFamily="2"/>
              </a:rPr>
              <a:t>मुख्य प्रश्नावली </a:t>
            </a:r>
            <a:r>
              <a:rPr lang="ne-NP" sz="2400">
                <a:cs typeface="Kalimati" pitchFamily="2"/>
              </a:rPr>
              <a:t>किताबमा गणकले विवरण </a:t>
            </a:r>
            <a:r>
              <a:rPr lang="ne-NP" sz="2400" dirty="0">
                <a:cs typeface="Kalimati" pitchFamily="2"/>
              </a:rPr>
              <a:t>संकलन</a:t>
            </a:r>
            <a:r>
              <a:rPr lang="en-US" sz="2400" dirty="0">
                <a:cs typeface="Kalimati" pitchFamily="2"/>
              </a:rPr>
              <a:t> </a:t>
            </a:r>
            <a:r>
              <a:rPr lang="ne-NP" sz="2400">
                <a:cs typeface="Kalimati" pitchFamily="2"/>
              </a:rPr>
              <a:t>गर्दा उक्त कामको </a:t>
            </a:r>
            <a:r>
              <a:rPr lang="ne-NP" sz="2400" dirty="0">
                <a:cs typeface="Kalimati" pitchFamily="2"/>
              </a:rPr>
              <a:t>निरीक्षण गरेका सुपरिवेक्षकले काम सकिएपछि भरिएका सवै पानाको विवरणहरु हेरी विवरणमा त्रुटी भएको, छुटेको छ छैन एकिन गर्नु पर्दछ र सच्याउन सकिने </a:t>
            </a:r>
            <a:r>
              <a:rPr lang="ne-NP" sz="2400">
                <a:cs typeface="Kalimati" pitchFamily="2"/>
              </a:rPr>
              <a:t>त्रुटी भए एकिन गरी सच्याउनु पर्दछ</a:t>
            </a:r>
            <a:r>
              <a:rPr lang="en-US" sz="2400">
                <a:cs typeface="Kalimati" pitchFamily="2"/>
              </a:rPr>
              <a:t> </a:t>
            </a:r>
            <a:r>
              <a:rPr lang="ne-NP" sz="2400">
                <a:cs typeface="Kalimati" pitchFamily="2"/>
              </a:rPr>
              <a:t> भने सच्याउन नसकिने त्रुटी उत्तरदातासँग सहयोगमा सच्याउनु पर्दछ।</a:t>
            </a:r>
            <a:endParaRPr lang="ne-NP" sz="2400" dirty="0">
              <a:cs typeface="Kalimati" pitchFamily="2"/>
            </a:endParaRPr>
          </a:p>
          <a:p>
            <a:endParaRPr lang="ne-NP" sz="1900" dirty="0">
              <a:cs typeface="Kalimati" pitchFamily="2"/>
            </a:endParaRPr>
          </a:p>
        </p:txBody>
      </p:sp>
      <p:sp>
        <p:nvSpPr>
          <p:cNvPr id="9" name="Rectangle 8">
            <a:extLst>
              <a:ext uri="{FF2B5EF4-FFF2-40B4-BE49-F238E27FC236}">
                <a16:creationId xmlns:a16="http://schemas.microsoft.com/office/drawing/2014/main" id="{3BE5C169-3464-438B-BFD3-7B6FB8FF843D}"/>
              </a:ext>
            </a:extLst>
          </p:cNvPr>
          <p:cNvSpPr/>
          <p:nvPr/>
        </p:nvSpPr>
        <p:spPr>
          <a:xfrm>
            <a:off x="3411061" y="69777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51AD68D3-4AAA-4A7B-99E6-C33A73BD84D1}"/>
              </a:ext>
            </a:extLst>
          </p:cNvPr>
          <p:cNvPicPr>
            <a:picLocks noChangeAspect="1"/>
          </p:cNvPicPr>
          <p:nvPr/>
        </p:nvPicPr>
        <p:blipFill rotWithShape="1">
          <a:blip r:embed="rId2"/>
          <a:srcRect t="76699" b="1358"/>
          <a:stretch/>
        </p:blipFill>
        <p:spPr>
          <a:xfrm>
            <a:off x="79189" y="5519378"/>
            <a:ext cx="11138104" cy="644056"/>
          </a:xfrm>
          <a:prstGeom prst="rect">
            <a:avLst/>
          </a:prstGeom>
        </p:spPr>
      </p:pic>
      <p:sp>
        <p:nvSpPr>
          <p:cNvPr id="12" name="TextBox 11">
            <a:extLst>
              <a:ext uri="{FF2B5EF4-FFF2-40B4-BE49-F238E27FC236}">
                <a16:creationId xmlns:a16="http://schemas.microsoft.com/office/drawing/2014/main" id="{ADE6DC86-0300-47CA-97C0-CCF8AB37C7B4}"/>
              </a:ext>
            </a:extLst>
          </p:cNvPr>
          <p:cNvSpPr txBox="1"/>
          <p:nvPr/>
        </p:nvSpPr>
        <p:spPr>
          <a:xfrm>
            <a:off x="2630095" y="5579796"/>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सरला शाही   </a:t>
            </a:r>
            <a:endParaRPr lang="en-US" sz="20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1738EF0E-1BFB-414D-829C-6DCBE725B7E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D21E9CB-4001-4ADF-A11D-F860A42BECC2}"/>
                  </a:ext>
                </a:extLst>
              </p14:cNvPr>
              <p14:cNvContentPartPr/>
              <p14:nvPr/>
            </p14:nvContentPartPr>
            <p14:xfrm>
              <a:off x="6322562" y="5628829"/>
              <a:ext cx="1114519" cy="396044"/>
            </p14:xfrm>
          </p:contentPart>
        </mc:Choice>
        <mc:Fallback xmlns="">
          <p:pic>
            <p:nvPicPr>
              <p:cNvPr id="5" name="Ink 4">
                <a:extLst>
                  <a:ext uri="{FF2B5EF4-FFF2-40B4-BE49-F238E27FC236}">
                    <a16:creationId xmlns:a16="http://schemas.microsoft.com/office/drawing/2014/main" id="{6D21E9CB-4001-4ADF-A11D-F860A42BECC2}"/>
                  </a:ext>
                </a:extLst>
              </p:cNvPr>
              <p:cNvPicPr/>
              <p:nvPr/>
            </p:nvPicPr>
            <p:blipFill>
              <a:blip r:embed="rId4"/>
              <a:stretch>
                <a:fillRect/>
              </a:stretch>
            </p:blipFill>
            <p:spPr>
              <a:xfrm>
                <a:off x="6304574" y="5610957"/>
                <a:ext cx="1150135" cy="43143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7DE7CC4B-1D3E-468D-83ED-60D3D627D48F}"/>
                  </a:ext>
                </a:extLst>
              </p14:cNvPr>
              <p14:cNvContentPartPr/>
              <p14:nvPr/>
            </p14:nvContentPartPr>
            <p14:xfrm>
              <a:off x="7391026" y="5589121"/>
              <a:ext cx="217775" cy="396043"/>
            </p14:xfrm>
          </p:contentPart>
        </mc:Choice>
        <mc:Fallback xmlns="">
          <p:pic>
            <p:nvPicPr>
              <p:cNvPr id="19" name="Ink 18">
                <a:extLst>
                  <a:ext uri="{FF2B5EF4-FFF2-40B4-BE49-F238E27FC236}">
                    <a16:creationId xmlns:a16="http://schemas.microsoft.com/office/drawing/2014/main" id="{7DE7CC4B-1D3E-468D-83ED-60D3D627D48F}"/>
                  </a:ext>
                </a:extLst>
              </p:cNvPr>
              <p:cNvPicPr/>
              <p:nvPr/>
            </p:nvPicPr>
            <p:blipFill>
              <a:blip r:embed="rId6"/>
              <a:stretch>
                <a:fillRect/>
              </a:stretch>
            </p:blipFill>
            <p:spPr>
              <a:xfrm>
                <a:off x="7373028" y="5571135"/>
                <a:ext cx="253411" cy="431654"/>
              </a:xfrm>
              <a:prstGeom prst="rect">
                <a:avLst/>
              </a:prstGeom>
            </p:spPr>
          </p:pic>
        </mc:Fallback>
      </mc:AlternateContent>
      <p:sp>
        <p:nvSpPr>
          <p:cNvPr id="22" name="Speech Bubble: Rectangle with Corners Rounded 21">
            <a:extLst>
              <a:ext uri="{FF2B5EF4-FFF2-40B4-BE49-F238E27FC236}">
                <a16:creationId xmlns:a16="http://schemas.microsoft.com/office/drawing/2014/main" id="{A1D89E69-BBC7-4C1D-8E3C-1D516F4BCC0F}"/>
              </a:ext>
            </a:extLst>
          </p:cNvPr>
          <p:cNvSpPr/>
          <p:nvPr/>
        </p:nvSpPr>
        <p:spPr>
          <a:xfrm>
            <a:off x="4588182" y="4119327"/>
            <a:ext cx="7256522" cy="1035132"/>
          </a:xfrm>
          <a:prstGeom prst="wedgeRoundRectCallout">
            <a:avLst>
              <a:gd name="adj1" fmla="val -35479"/>
              <a:gd name="adj2" fmla="val 9186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itchFamily="2"/>
              </a:rPr>
              <a:t>विवरणहरु जाँचिसकेपछि सुपरिवेक्षकले आफ्नो पुरा नाम थर लेखेर हस्ताक्षर गरी मिति समेत लेख्नु पर्दछ ।</a:t>
            </a:r>
          </a:p>
        </p:txBody>
      </p:sp>
    </p:spTree>
    <p:extLst>
      <p:ext uri="{BB962C8B-B14F-4D97-AF65-F5344CB8AC3E}">
        <p14:creationId xmlns:p14="http://schemas.microsoft.com/office/powerpoint/2010/main" val="19049959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50082" y="2200731"/>
            <a:ext cx="9187323" cy="3724096"/>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a:t>
            </a:r>
            <a:r>
              <a:rPr lang="ne-NP" sz="2400">
                <a:solidFill>
                  <a:prstClr val="black"/>
                </a:solidFill>
                <a:latin typeface="Preeti" pitchFamily="2" charset="0"/>
                <a:cs typeface="Kalimati" pitchFamily="2"/>
              </a:rPr>
              <a:t>बाबु वा </a:t>
            </a:r>
            <a:r>
              <a:rPr lang="ne-NP" sz="2400" dirty="0">
                <a:solidFill>
                  <a:prstClr val="black"/>
                </a:solidFill>
                <a:latin typeface="Preeti" pitchFamily="2" charset="0"/>
                <a:cs typeface="Kalimati" pitchFamily="2"/>
              </a:rPr>
              <a:t>आमाको भन्दा छोरा छोरीको उमेर बढी आएमा के गर्ने ?</a:t>
            </a:r>
          </a:p>
          <a:p>
            <a:pPr>
              <a:lnSpc>
                <a:spcPct val="150000"/>
              </a:lnSpc>
              <a:spcBef>
                <a:spcPts val="600"/>
              </a:spcBef>
            </a:pPr>
            <a:r>
              <a:rPr lang="ne-NP" sz="2400" dirty="0">
                <a:solidFill>
                  <a:prstClr val="black"/>
                </a:solidFill>
                <a:latin typeface="Preeti" pitchFamily="2" charset="0"/>
                <a:cs typeface="Kalimati" pitchFamily="2"/>
              </a:rPr>
              <a:t>प्रश्न ३: वैवाहिक स्थिति सम्बन्धी प्रश्न कुन उमेरका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52</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pic>
        <p:nvPicPr>
          <p:cNvPr id="2050" name="Picture 2" descr="Doubtful businessman asking question character Vector Image">
            <a:extLst>
              <a:ext uri="{FF2B5EF4-FFF2-40B4-BE49-F238E27FC236}">
                <a16:creationId xmlns:a16="http://schemas.microsoft.com/office/drawing/2014/main" id="{CE66414F-0906-441B-93AF-829EC62A43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42" b="17243"/>
          <a:stretch/>
        </p:blipFill>
        <p:spPr bwMode="auto">
          <a:xfrm>
            <a:off x="9521621" y="1423085"/>
            <a:ext cx="2332849" cy="47803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0EA59F9-2B1F-4668-AB56-372B4273E2E5}"/>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612130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3570208"/>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कुनै एउटा प्रश्नमा आएको उत्तर र अर्को प्रश्नमा आएको उत्तर एक आपसमा नबाझिएको हुनुपर्दछ, त्यो </a:t>
            </a:r>
            <a:r>
              <a:rPr lang="ne-NP" sz="2400">
                <a:solidFill>
                  <a:srgbClr val="0000FF"/>
                </a:solidFill>
                <a:latin typeface="Preeti" pitchFamily="2" charset="0"/>
                <a:cs typeface="Kalimati" pitchFamily="2"/>
              </a:rPr>
              <a:t>नै सामन्जस्ता </a:t>
            </a:r>
            <a:r>
              <a:rPr lang="ne-NP" sz="2400" dirty="0">
                <a:solidFill>
                  <a:srgbClr val="0000FF"/>
                </a:solidFill>
                <a:latin typeface="Preeti" pitchFamily="2" charset="0"/>
                <a:cs typeface="Kalimati" pitchFamily="2"/>
              </a:rPr>
              <a:t>हो । जस्तै: उमेर १२ वर्ष  छ तर उत्तीर्ण गरेको तह पि.एच.डि. रहेछ भने यस्तो अवस्थामा दोहोर्याएर सोधी यकिन गरी सही के हो त्यो लेख्नु पर्दछ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pPr algn="ctr"/>
              <a:t>53</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B33E0DF7-27EC-4BCB-B1F8-ABA4AE635A02}"/>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0139635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2970044"/>
          </a:xfrm>
          <a:prstGeom prst="rect">
            <a:avLst/>
          </a:prstGeom>
        </p:spPr>
        <p:txBody>
          <a:bodyPr wrap="square">
            <a:spAutoFit/>
          </a:bodyPr>
          <a:lstStyle/>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बाबु वा आमाको भन्दा छोरा छोरीको उमेर बढी आएमा के गर्ने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परिवारमूली वा उत्तरदातासँग पुन: सोधी के भएको हो निश्चित गरेर मात्र  प्रश्नावलीमा लेख्नुपर्दछ ।</a:t>
            </a:r>
          </a:p>
        </p:txBody>
      </p:sp>
      <p:sp>
        <p:nvSpPr>
          <p:cNvPr id="7" name="Slide Number Placeholder 6"/>
          <p:cNvSpPr>
            <a:spLocks noGrp="1"/>
          </p:cNvSpPr>
          <p:nvPr>
            <p:ph type="sldNum" sz="quarter" idx="11"/>
          </p:nvPr>
        </p:nvSpPr>
        <p:spPr>
          <a:xfrm>
            <a:off x="11600121" y="6451601"/>
            <a:ext cx="566479" cy="300074"/>
          </a:xfrm>
        </p:spPr>
        <p:txBody>
          <a:bodyPr/>
          <a:lstStyle/>
          <a:p>
            <a:pPr algn="ctr"/>
            <a:fld id="{2840B2E4-A264-431E-ABDE-38E3BCDA5876}" type="slidenum">
              <a:rPr lang="en-US" smtClean="0"/>
              <a:pPr algn="ctr"/>
              <a:t>54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64B1C2B-F144-46AC-8522-ED9D6C0C858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3054767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40431" y="1923616"/>
            <a:ext cx="10619177" cy="4308872"/>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 प्रश्न ३: वैवाहिक स्थिति सम्बन्धी प्रश्न कुन उमेरका व्यक्तिलाई सोधिन्छ ?</a:t>
            </a:r>
          </a:p>
          <a:p>
            <a:pPr lvl="0">
              <a:lnSpc>
                <a:spcPct val="150000"/>
              </a:lnSpc>
              <a:spcBef>
                <a:spcPts val="600"/>
              </a:spcBef>
            </a:pPr>
            <a:r>
              <a:rPr lang="ne-NP" sz="2400" dirty="0">
                <a:solidFill>
                  <a:srgbClr val="0000FF"/>
                </a:solidFill>
                <a:latin typeface="Preeti" pitchFamily="2" charset="0"/>
                <a:cs typeface="Kalimati" pitchFamily="2"/>
              </a:rPr>
              <a:t>उत्तर:</a:t>
            </a:r>
          </a:p>
          <a:p>
            <a:pPr lvl="0">
              <a:lnSpc>
                <a:spcPct val="150000"/>
              </a:lnSpc>
              <a:spcBef>
                <a:spcPts val="600"/>
              </a:spcBef>
            </a:pPr>
            <a:r>
              <a:rPr lang="ne-NP" sz="2400" dirty="0">
                <a:solidFill>
                  <a:srgbClr val="0000FF"/>
                </a:solidFill>
                <a:latin typeface="Preeti" pitchFamily="2" charset="0"/>
                <a:cs typeface="Kalimati" pitchFamily="2"/>
              </a:rPr>
              <a:t>वैवाहिक स्थिति सम्बन्धी प्रश्न १० वर्ष वा सो भन्दा बढी उमेरका व्यक्तिलार्इ मात्र सोधिन्छ । </a:t>
            </a:r>
          </a:p>
          <a:p>
            <a:pPr lvl="0">
              <a:lnSpc>
                <a:spcPct val="150000"/>
              </a:lnSpc>
              <a:spcBef>
                <a:spcPts val="600"/>
              </a:spcBef>
            </a:pPr>
            <a:r>
              <a:rPr lang="ne-NP" sz="2400" dirty="0">
                <a:solidFill>
                  <a:srgbClr val="0000FF"/>
                </a:solidFill>
                <a:latin typeface="Preeti" pitchFamily="2" charset="0"/>
                <a:cs typeface="Kalimati" pitchFamily="2"/>
              </a:rPr>
              <a:t>अर्थात,</a:t>
            </a:r>
          </a:p>
          <a:p>
            <a:pPr lvl="0">
              <a:lnSpc>
                <a:spcPct val="150000"/>
              </a:lnSpc>
              <a:spcBef>
                <a:spcPts val="600"/>
              </a:spcBef>
            </a:pPr>
            <a:r>
              <a:rPr lang="ne-NP" sz="2400" dirty="0">
                <a:solidFill>
                  <a:srgbClr val="0000FF"/>
                </a:solidFill>
                <a:latin typeface="Preeti" pitchFamily="2" charset="0"/>
                <a:cs typeface="Kalimati" pitchFamily="2"/>
              </a:rPr>
              <a:t>महल ५ मा १० बर्ष वा सो भन्दा बढी उमेर आएको व्यक्तिलाई मात्र सोधिन्छ ।</a:t>
            </a: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369911" y="6451600"/>
            <a:ext cx="796689" cy="356761"/>
          </a:xfrm>
        </p:spPr>
        <p:txBody>
          <a:bodyPr/>
          <a:lstStyle/>
          <a:p>
            <a:pPr algn="ctr"/>
            <a:fld id="{2840B2E4-A264-431E-ABDE-38E3BCDA5876}" type="slidenum">
              <a:rPr lang="en-US" smtClean="0"/>
              <a:pPr algn="ctr"/>
              <a:t>55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18CF138-C31B-4FBF-BCB6-BBB65AC5925D}"/>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37682816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4893" y="1923616"/>
            <a:ext cx="11839266" cy="3016210"/>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srgbClr val="0000FF"/>
                </a:solidFill>
                <a:latin typeface="Preeti" pitchFamily="2" charset="0"/>
                <a:cs typeface="Kalimati" pitchFamily="2"/>
              </a:rPr>
              <a:t>उत्तर: </a:t>
            </a:r>
          </a:p>
          <a:p>
            <a:pPr>
              <a:lnSpc>
                <a:spcPct val="150000"/>
              </a:lnSpc>
              <a:spcBef>
                <a:spcPts val="600"/>
              </a:spcBef>
            </a:pPr>
            <a:r>
              <a:rPr lang="ne-NP" sz="2400" dirty="0">
                <a:solidFill>
                  <a:srgbClr val="0000FF"/>
                </a:solidFill>
                <a:latin typeface="Preeti" pitchFamily="2" charset="0"/>
                <a:cs typeface="Kalimati" pitchFamily="2"/>
              </a:rPr>
              <a:t>मुख्य प्रश्नावलीको महल ४ मा लिङ्गको कोड २ (महिला) भएको, महल ५ मा उमेर १५ - ४९ बर्ष भएको तथा महल १३ मा कोड २ – ५ (अविवाहित बाहेकका) आएको महिलालाई मात्र प्रजनन् सम्बन्धी प्रश्न सोधिन्छ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451601"/>
            <a:ext cx="640907" cy="300074"/>
          </a:xfrm>
        </p:spPr>
        <p:txBody>
          <a:bodyPr/>
          <a:lstStyle/>
          <a:p>
            <a:pPr algn="ctr"/>
            <a:fld id="{2840B2E4-A264-431E-ABDE-38E3BCDA5876}" type="slidenum">
              <a:rPr lang="en-US" smtClean="0"/>
              <a:pPr algn="ctr"/>
              <a:t>56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F8E85DC-C618-4212-ACB6-7185F7BA87C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2566152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60616" y="1866139"/>
            <a:ext cx="10113627" cy="7909858"/>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a:p>
            <a:pPr>
              <a:lnSpc>
                <a:spcPct val="150000"/>
              </a:lnSpc>
              <a:spcBef>
                <a:spcPts val="600"/>
              </a:spcBef>
            </a:pPr>
            <a:r>
              <a:rPr lang="ne-NP" sz="2400" dirty="0">
                <a:solidFill>
                  <a:srgbClr val="0000FF"/>
                </a:solidFill>
                <a:latin typeface="Preeti" pitchFamily="2" charset="0"/>
                <a:cs typeface="Kalimati" pitchFamily="2"/>
              </a:rPr>
              <a:t>उत्तर: </a:t>
            </a:r>
          </a:p>
          <a:p>
            <a:pPr algn="just">
              <a:lnSpc>
                <a:spcPct val="150000"/>
              </a:lnSpc>
              <a:spcBef>
                <a:spcPts val="600"/>
              </a:spcBef>
            </a:pPr>
            <a:r>
              <a:rPr lang="ne-NP" sz="2400"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यसरी अनिवार्य विवरण भर्नुपर्ने ठाउँमा खाली छोडिएको छ वा छैन भनेर जाँच गर्नु नै प्रश्नावलीको पूर्णता जाँच हो । </a:t>
            </a:r>
          </a:p>
          <a:p>
            <a:pPr algn="just">
              <a:lnSpc>
                <a:spcPct val="150000"/>
              </a:lnSpc>
              <a:spcBef>
                <a:spcPts val="600"/>
              </a:spcBef>
            </a:pPr>
            <a:endParaRPr lang="ne-NP" sz="24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57</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26266082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2781" y="1216779"/>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259880" y="6475229"/>
            <a:ext cx="942780" cy="384428"/>
          </a:xfrm>
        </p:spPr>
        <p:txBody>
          <a:bodyPr/>
          <a:lstStyle/>
          <a:p>
            <a:pPr algn="ctr"/>
            <a:fld id="{26402401-4522-4C0F-A737-197EB07E49FF}" type="slidenum">
              <a:rPr lang="en-US" sz="1800">
                <a:latin typeface="Fontasy Himali" panose="04020500000000000000" pitchFamily="82" charset="0"/>
                <a:cs typeface="+mn-cs"/>
              </a:rPr>
              <a:pPr algn="ctr"/>
              <a:t>58</a:t>
            </a:fld>
            <a:endParaRPr lang="en-US" sz="1800" dirty="0">
              <a:latin typeface="Fontasy Himali" panose="04020500000000000000" pitchFamily="82" charset="0"/>
              <a:cs typeface="+mn-cs"/>
            </a:endParaRPr>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3366D8-6C73-4999-A28A-EEC72D723C53}"/>
              </a:ext>
            </a:extLst>
          </p:cNvPr>
          <p:cNvSpPr txBox="1"/>
          <p:nvPr/>
        </p:nvSpPr>
        <p:spPr>
          <a:xfrm>
            <a:off x="136443" y="3803554"/>
            <a:ext cx="6156250" cy="1754326"/>
          </a:xfrm>
          <a:prstGeom prst="rect">
            <a:avLst/>
          </a:prstGeom>
          <a:noFill/>
        </p:spPr>
        <p:txBody>
          <a:bodyPr wrap="square">
            <a:spAutoFit/>
          </a:bodyPr>
          <a:lstStyle/>
          <a:p>
            <a:pPr algn="ctr"/>
            <a:r>
              <a:rPr lang="ne-NP" sz="3600" b="1" dirty="0">
                <a:solidFill>
                  <a:srgbClr val="142DAC"/>
                </a:solidFill>
                <a:latin typeface="Kokila" panose="020B0604020202020204" pitchFamily="34" charset="0"/>
                <a:cs typeface="Kokila" panose="020B0604020202020204" pitchFamily="34" charset="0"/>
              </a:rPr>
              <a:t>यस </a:t>
            </a:r>
            <a:r>
              <a:rPr lang="ne-NP" sz="3600" b="1">
                <a:solidFill>
                  <a:srgbClr val="142DAC"/>
                </a:solidFill>
                <a:latin typeface="Kokila" panose="020B0604020202020204" pitchFamily="34" charset="0"/>
                <a:cs typeface="Kokila" panose="020B0604020202020204" pitchFamily="34" charset="0"/>
              </a:rPr>
              <a:t>सेसनमा  प्रस्तुत  गरिएका  बाहेक असंगति  जाँच  सम्बन्धी  महत्वपूर्ण  उदाहरण  केही  छन्  </a:t>
            </a:r>
            <a:r>
              <a:rPr lang="ne-NP" sz="3600" b="1" dirty="0">
                <a:solidFill>
                  <a:srgbClr val="142DAC"/>
                </a:solidFill>
                <a:latin typeface="Kokila" panose="020B0604020202020204" pitchFamily="34" charset="0"/>
                <a:cs typeface="Kokila" panose="020B0604020202020204" pitchFamily="34" charset="0"/>
              </a:rPr>
              <a:t>कि</a:t>
            </a:r>
            <a:r>
              <a:rPr lang="en-US" sz="36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7719125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59</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5652</TotalTime>
  <Words>3715</Words>
  <Application>Microsoft Office PowerPoint</Application>
  <PresentationFormat>Widescreen</PresentationFormat>
  <Paragraphs>842</Paragraphs>
  <Slides>59</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59</vt:i4>
      </vt:variant>
    </vt:vector>
  </HeadingPairs>
  <TitlesOfParts>
    <vt:vector size="72" baseType="lpstr">
      <vt:lpstr>KaiTi</vt:lpstr>
      <vt:lpstr>Arial</vt:lpstr>
      <vt:lpstr>Calibri</vt:lpstr>
      <vt:lpstr>Calibri Light</vt:lpstr>
      <vt:lpstr>Fontasy Himali</vt:lpstr>
      <vt:lpstr>Ganesh</vt:lpstr>
      <vt:lpstr>Kalimati</vt:lpstr>
      <vt:lpstr>Kokila</vt:lpstr>
      <vt:lpstr>Preeti</vt:lpstr>
      <vt:lpstr>Times New Rom B</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582</cp:revision>
  <dcterms:created xsi:type="dcterms:W3CDTF">2020-10-11T07:30:23Z</dcterms:created>
  <dcterms:modified xsi:type="dcterms:W3CDTF">2021-10-09T08:05:57Z</dcterms:modified>
</cp:coreProperties>
</file>