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Lst>
  <p:notesMasterIdLst>
    <p:notesMasterId r:id="rId69"/>
  </p:notesMasterIdLst>
  <p:sldIdLst>
    <p:sldId id="379" r:id="rId3"/>
    <p:sldId id="300" r:id="rId4"/>
    <p:sldId id="352" r:id="rId5"/>
    <p:sldId id="302" r:id="rId6"/>
    <p:sldId id="465" r:id="rId7"/>
    <p:sldId id="346" r:id="rId8"/>
    <p:sldId id="347" r:id="rId9"/>
    <p:sldId id="304" r:id="rId10"/>
    <p:sldId id="305" r:id="rId11"/>
    <p:sldId id="307" r:id="rId12"/>
    <p:sldId id="306" r:id="rId13"/>
    <p:sldId id="308" r:id="rId14"/>
    <p:sldId id="310" r:id="rId15"/>
    <p:sldId id="312" r:id="rId16"/>
    <p:sldId id="311" r:id="rId17"/>
    <p:sldId id="313" r:id="rId18"/>
    <p:sldId id="315" r:id="rId19"/>
    <p:sldId id="314" r:id="rId20"/>
    <p:sldId id="317" r:id="rId21"/>
    <p:sldId id="278" r:id="rId22"/>
    <p:sldId id="318" r:id="rId23"/>
    <p:sldId id="321" r:id="rId24"/>
    <p:sldId id="319" r:id="rId25"/>
    <p:sldId id="320" r:id="rId26"/>
    <p:sldId id="324" r:id="rId27"/>
    <p:sldId id="322" r:id="rId28"/>
    <p:sldId id="325" r:id="rId29"/>
    <p:sldId id="329" r:id="rId30"/>
    <p:sldId id="330" r:id="rId31"/>
    <p:sldId id="333" r:id="rId32"/>
    <p:sldId id="332" r:id="rId33"/>
    <p:sldId id="331" r:id="rId34"/>
    <p:sldId id="334" r:id="rId35"/>
    <p:sldId id="283" r:id="rId36"/>
    <p:sldId id="284" r:id="rId37"/>
    <p:sldId id="417" r:id="rId38"/>
    <p:sldId id="467" r:id="rId39"/>
    <p:sldId id="275" r:id="rId40"/>
    <p:sldId id="422" r:id="rId41"/>
    <p:sldId id="423" r:id="rId42"/>
    <p:sldId id="425" r:id="rId43"/>
    <p:sldId id="424" r:id="rId44"/>
    <p:sldId id="429" r:id="rId45"/>
    <p:sldId id="431" r:id="rId46"/>
    <p:sldId id="432" r:id="rId47"/>
    <p:sldId id="433" r:id="rId48"/>
    <p:sldId id="434" r:id="rId49"/>
    <p:sldId id="435" r:id="rId50"/>
    <p:sldId id="437" r:id="rId51"/>
    <p:sldId id="439" r:id="rId52"/>
    <p:sldId id="441" r:id="rId53"/>
    <p:sldId id="442" r:id="rId54"/>
    <p:sldId id="443" r:id="rId55"/>
    <p:sldId id="445" r:id="rId56"/>
    <p:sldId id="444" r:id="rId57"/>
    <p:sldId id="446" r:id="rId58"/>
    <p:sldId id="447" r:id="rId59"/>
    <p:sldId id="448" r:id="rId60"/>
    <p:sldId id="449" r:id="rId61"/>
    <p:sldId id="335" r:id="rId62"/>
    <p:sldId id="336" r:id="rId63"/>
    <p:sldId id="350" r:id="rId64"/>
    <p:sldId id="458" r:id="rId65"/>
    <p:sldId id="460" r:id="rId66"/>
    <p:sldId id="344" r:id="rId67"/>
    <p:sldId id="412"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3979" autoAdjust="0"/>
  </p:normalViewPr>
  <p:slideViewPr>
    <p:cSldViewPr snapToGrid="0">
      <p:cViewPr varScale="1">
        <p:scale>
          <a:sx n="64" d="100"/>
          <a:sy n="64" d="100"/>
        </p:scale>
        <p:origin x="640" y="32"/>
      </p:cViewPr>
      <p:guideLst>
        <p:guide orient="horz" pos="2160"/>
        <p:guide pos="3840"/>
      </p:guideLst>
    </p:cSldViewPr>
  </p:slideViewPr>
  <p:notesTextViewPr>
    <p:cViewPr>
      <p:scale>
        <a:sx n="1" d="1"/>
        <a:sy n="1" d="1"/>
      </p:scale>
      <p:origin x="0" y="0"/>
    </p:cViewPr>
  </p:notesTextViewPr>
  <p:sorterViewPr>
    <p:cViewPr>
      <p:scale>
        <a:sx n="100" d="100"/>
        <a:sy n="100" d="100"/>
      </p:scale>
      <p:origin x="0" y="-1388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3/15/2021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C04857D7-6441-4AEB-AD4D-DE6F2F6E1DCA}" type="datetime1">
              <a:rPr lang="en-US" smtClean="0"/>
              <a:t>3/15/2021</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
        <p:nvSpPr>
          <p:cNvPr id="6" name="TextBox 5"/>
          <p:cNvSpPr txBox="1"/>
          <p:nvPr userDrawn="1"/>
        </p:nvSpPr>
        <p:spPr>
          <a:xfrm>
            <a:off x="10942816" y="6302566"/>
            <a:ext cx="1249181" cy="48175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1"/>
          </p:nvPr>
        </p:nvSpPr>
        <p:spPr>
          <a:xfrm>
            <a:off x="11302585" y="6302566"/>
            <a:ext cx="675806" cy="341426"/>
          </a:xfrm>
          <a:prstGeom prst="rect">
            <a:avLst/>
          </a:prstGeom>
        </p:spPr>
        <p:txBody>
          <a:bodyPr/>
          <a:lstStyle/>
          <a:p>
            <a:fld id="{2840B2E4-A264-431E-ABDE-38E3BCDA5876}" type="slidenum">
              <a:rPr lang="en-US" smtClean="0"/>
              <a:t>‹#›</a:t>
            </a:fld>
            <a:endParaRPr lang="en-US" dirty="0"/>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2"/>
          </p:nvPr>
        </p:nvSpPr>
        <p:spPr>
          <a:xfrm>
            <a:off x="10496984" y="6331971"/>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dirty="0"/>
          </a:p>
        </p:txBody>
      </p:sp>
    </p:spTree>
    <p:extLst>
      <p:ext uri="{BB962C8B-B14F-4D97-AF65-F5344CB8AC3E}">
        <p14:creationId xmlns:p14="http://schemas.microsoft.com/office/powerpoint/2010/main" val="79191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solidFill>
                <a:prstClr val="black"/>
              </a:solidFill>
            </a:endParaRPr>
          </a:p>
        </p:txBody>
      </p:sp>
      <p:cxnSp>
        <p:nvCxnSpPr>
          <p:cNvPr id="3" name="Straight Connector 2">
            <a:extLst>
              <a:ext uri="{FF2B5EF4-FFF2-40B4-BE49-F238E27FC236}">
                <a16:creationId xmlns:a16="http://schemas.microsoft.com/office/drawing/2014/main" id="{3B6A13DA-F49A-4A2A-B97C-4D4958F61037}"/>
              </a:ext>
            </a:extLst>
          </p:cNvPr>
          <p:cNvCxnSpPr/>
          <p:nvPr userDrawn="1"/>
        </p:nvCxnSpPr>
        <p:spPr>
          <a:xfrm>
            <a:off x="0" y="629267"/>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4603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C04857D7-6441-4AEB-AD4D-DE6F2F6E1DCA}" type="datetime1">
              <a:rPr lang="en-US" smtClean="0">
                <a:solidFill>
                  <a:prstClr val="black"/>
                </a:solidFill>
              </a:rPr>
              <a:pPr/>
              <a:t>3/15/2021</a:t>
            </a:fld>
            <a:endParaRPr lang="en-US">
              <a:solidFill>
                <a:prstClr val="black"/>
              </a:solidFill>
            </a:endParaRPr>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solidFill>
                  <a:prstClr val="black"/>
                </a:solidFill>
              </a:rPr>
              <a:t>गणक तालिम</a:t>
            </a:r>
            <a:r>
              <a:rPr lang="en-US">
                <a:solidFill>
                  <a:prstClr val="black"/>
                </a:solidFill>
              </a:rPr>
              <a:t>-Day1/S1</a:t>
            </a:r>
          </a:p>
        </p:txBody>
      </p:sp>
      <p:sp>
        <p:nvSpPr>
          <p:cNvPr id="6" name="TextBox 5"/>
          <p:cNvSpPr txBox="1"/>
          <p:nvPr userDrawn="1"/>
        </p:nvSpPr>
        <p:spPr>
          <a:xfrm>
            <a:off x="10942816" y="6302566"/>
            <a:ext cx="1249181" cy="48175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solidFill>
                <a:prstClr val="black"/>
              </a:solidFill>
            </a:endParaRPr>
          </a:p>
        </p:txBody>
      </p:sp>
      <p:sp>
        <p:nvSpPr>
          <p:cNvPr id="4" name="Slide Number Placeholder 3"/>
          <p:cNvSpPr>
            <a:spLocks noGrp="1"/>
          </p:cNvSpPr>
          <p:nvPr>
            <p:ph type="sldNum" sz="quarter" idx="11"/>
          </p:nvPr>
        </p:nvSpPr>
        <p:spPr>
          <a:xfrm>
            <a:off x="11302585" y="6302566"/>
            <a:ext cx="675806" cy="341426"/>
          </a:xfrm>
          <a:prstGeom prst="rect">
            <a:avLst/>
          </a:prstGeom>
        </p:spPr>
        <p:txBody>
          <a:bodyPr/>
          <a:lstStyle/>
          <a:p>
            <a:fld id="{2840B2E4-A264-431E-ABDE-38E3BCDA5876}"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29400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solidFill>
                <a:prstClr val="black"/>
              </a:solidFill>
            </a:endParaRPr>
          </a:p>
        </p:txBody>
      </p:sp>
      <p:sp>
        <p:nvSpPr>
          <p:cNvPr id="4" name="Slide Number Placeholder 3"/>
          <p:cNvSpPr>
            <a:spLocks noGrp="1"/>
          </p:cNvSpPr>
          <p:nvPr>
            <p:ph type="sldNum" sz="quarter" idx="12"/>
          </p:nvPr>
        </p:nvSpPr>
        <p:spPr>
          <a:xfrm>
            <a:off x="10496984" y="6331971"/>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a:solidFill>
                  <a:prstClr val="black"/>
                </a:solidFill>
              </a:rPr>
              <a:pPr/>
              <a:t>‹#›</a:t>
            </a:fld>
            <a:endParaRPr dirty="0">
              <a:solidFill>
                <a:prstClr val="black"/>
              </a:solidFill>
            </a:endParaRPr>
          </a:p>
        </p:txBody>
      </p:sp>
      <p:cxnSp>
        <p:nvCxnSpPr>
          <p:cNvPr id="7" name="Straight Connector 6">
            <a:extLst>
              <a:ext uri="{FF2B5EF4-FFF2-40B4-BE49-F238E27FC236}">
                <a16:creationId xmlns:a16="http://schemas.microsoft.com/office/drawing/2014/main" id="{44E52361-C75D-46A9-8D5C-9386F567975A}"/>
              </a:ext>
            </a:extLst>
          </p:cNvPr>
          <p:cNvCxnSpPr/>
          <p:nvPr userDrawn="1"/>
        </p:nvCxnSpPr>
        <p:spPr>
          <a:xfrm>
            <a:off x="0" y="609601"/>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6588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cxnSp>
        <p:nvCxnSpPr>
          <p:cNvPr id="3" name="Straight Connector 2">
            <a:extLst>
              <a:ext uri="{FF2B5EF4-FFF2-40B4-BE49-F238E27FC236}">
                <a16:creationId xmlns:a16="http://schemas.microsoft.com/office/drawing/2014/main" id="{00A99DD1-6815-42B0-ABDE-27F040E5839B}"/>
              </a:ext>
            </a:extLst>
          </p:cNvPr>
          <p:cNvCxnSpPr/>
          <p:nvPr userDrawn="1"/>
        </p:nvCxnSpPr>
        <p:spPr>
          <a:xfrm>
            <a:off x="0" y="629743"/>
            <a:ext cx="12192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832" y="9832"/>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solidFill>
                <a:prstClr val="black"/>
              </a:solidFill>
            </a:endParaRPr>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11" name="Picture 10"/>
          <p:cNvPicPr>
            <a:picLocks noChangeAspect="1"/>
          </p:cNvPicPr>
          <p:nvPr userDrawn="1"/>
        </p:nvPicPr>
        <p:blipFill>
          <a:blip r:embed="rId6"/>
          <a:stretch>
            <a:fillRect/>
          </a:stretch>
        </p:blipFill>
        <p:spPr>
          <a:xfrm>
            <a:off x="37597" y="18012"/>
            <a:ext cx="572003" cy="479697"/>
          </a:xfrm>
          <a:prstGeom prst="rect">
            <a:avLst/>
          </a:prstGeom>
        </p:spPr>
      </p:pic>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b="1" dirty="0">
                <a:solidFill>
                  <a:srgbClr val="FFC000"/>
                </a:solidFill>
              </a:rPr>
              <a:t>Page 1/….</a:t>
            </a:r>
          </a:p>
        </p:txBody>
      </p:sp>
    </p:spTree>
    <p:extLst>
      <p:ext uri="{BB962C8B-B14F-4D97-AF65-F5344CB8AC3E}">
        <p14:creationId xmlns:p14="http://schemas.microsoft.com/office/powerpoint/2010/main" val="3268549186"/>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व्यक्तिगत खण्ड </a:t>
            </a:r>
          </a:p>
          <a:p>
            <a:pPr marL="0" indent="0" algn="ctr">
              <a:buNone/>
            </a:pPr>
            <a:r>
              <a:rPr lang="ne-NP" b="1" spc="-40" dirty="0">
                <a:solidFill>
                  <a:srgbClr val="002060"/>
                </a:solidFill>
                <a:cs typeface="Kalimati" pitchFamily="2"/>
              </a:rPr>
              <a:t>(महल १९ देखि २९ सम्म) </a:t>
            </a:r>
            <a:endParaRPr lang="en-US" b="1" spc="-40" dirty="0">
              <a:solidFill>
                <a:srgbClr val="002060"/>
              </a:solidFill>
              <a:cs typeface="Kalimati" pitchFamily="2"/>
            </a:endParaRPr>
          </a:p>
          <a:p>
            <a:pPr marL="0" indent="0" algn="ctr">
              <a:buNone/>
            </a:pPr>
            <a:endParaRPr lang="ne-NP" b="1" spc="-40" dirty="0">
              <a:solidFill>
                <a:srgbClr val="002060"/>
              </a:solidFill>
              <a:cs typeface="Kalimati" pitchFamily="2"/>
            </a:endParaRP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sp>
        <p:nvSpPr>
          <p:cNvPr id="6" name="Title 1">
            <a:extLst>
              <a:ext uri="{FF2B5EF4-FFF2-40B4-BE49-F238E27FC236}">
                <a16:creationId xmlns:a16="http://schemas.microsoft.com/office/drawing/2014/main" id="{23A7BA57-E6E8-4A9D-A40A-1DD2BFFFB6A5}"/>
              </a:ext>
            </a:extLst>
          </p:cNvPr>
          <p:cNvSpPr txBox="1">
            <a:spLocks/>
          </p:cNvSpPr>
          <p:nvPr/>
        </p:nvSpPr>
        <p:spPr>
          <a:xfrm>
            <a:off x="0" y="889777"/>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स्तरीय मुख्य प्रशिक्षक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चैत ११</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4206" y="783721"/>
            <a:ext cx="9178291" cy="5471314"/>
          </a:xfrm>
          <a:prstGeom prst="rect">
            <a:avLst/>
          </a:prstGeom>
          <a:effectLst/>
          <a:scene3d>
            <a:camera prst="orthographicFront"/>
            <a:lightRig rig="threePt" dir="t"/>
          </a:scene3d>
          <a:sp3d>
            <a:bevelT w="165100" prst="coolSlant"/>
          </a:sp3d>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11" y="3429000"/>
            <a:ext cx="2500494" cy="2099243"/>
          </a:xfrm>
          <a:prstGeom prst="rect">
            <a:avLst/>
          </a:prstGeom>
        </p:spPr>
      </p:pic>
      <p:sp>
        <p:nvSpPr>
          <p:cNvPr id="8" name="TextBox 7"/>
          <p:cNvSpPr txBox="1"/>
          <p:nvPr/>
        </p:nvSpPr>
        <p:spPr>
          <a:xfrm>
            <a:off x="3204712" y="1897763"/>
            <a:ext cx="3693046" cy="2816156"/>
          </a:xfrm>
          <a:prstGeom prst="rect">
            <a:avLst/>
          </a:prstGeom>
          <a:noFill/>
        </p:spPr>
        <p:txBody>
          <a:bodyPr wrap="square" rtlCol="0">
            <a:spAutoFit/>
          </a:bodyPr>
          <a:lstStyle/>
          <a:p>
            <a:pPr marL="628650" indent="-342900">
              <a:lnSpc>
                <a:spcPct val="150000"/>
              </a:lnSpc>
              <a:buFont typeface="Wingdings" panose="05000000000000000000" pitchFamily="2" charset="2"/>
              <a:buChar char="ü"/>
            </a:pPr>
            <a:r>
              <a:rPr lang="ne-NP" sz="2400" dirty="0">
                <a:solidFill>
                  <a:schemeClr val="tx1">
                    <a:lumMod val="95000"/>
                    <a:lumOff val="5000"/>
                  </a:schemeClr>
                </a:solidFill>
                <a:cs typeface="Kalimati" pitchFamily="2"/>
              </a:rPr>
              <a:t>बसाईँसराई </a:t>
            </a:r>
            <a:r>
              <a:rPr lang="en-US" sz="2400" dirty="0">
                <a:solidFill>
                  <a:schemeClr val="tx1">
                    <a:lumMod val="95000"/>
                    <a:lumOff val="5000"/>
                  </a:schemeClr>
                </a:solidFill>
                <a:cs typeface="Kalimati" pitchFamily="2"/>
              </a:rPr>
              <a:t> </a:t>
            </a:r>
            <a:r>
              <a:rPr lang="ne-NP" sz="2400" dirty="0">
                <a:solidFill>
                  <a:schemeClr val="tx1">
                    <a:lumMod val="95000"/>
                    <a:lumOff val="5000"/>
                  </a:schemeClr>
                </a:solidFill>
                <a:cs typeface="Kalimati" pitchFamily="2"/>
              </a:rPr>
              <a:t>सम्बन्धी विवरण</a:t>
            </a:r>
          </a:p>
          <a:p>
            <a:pPr marL="628650" indent="-342900">
              <a:lnSpc>
                <a:spcPct val="150000"/>
              </a:lnSpc>
              <a:buFont typeface="Wingdings" panose="05000000000000000000" pitchFamily="2" charset="2"/>
              <a:buChar char="ü"/>
            </a:pPr>
            <a:r>
              <a:rPr lang="ne-NP" sz="2400" dirty="0">
                <a:solidFill>
                  <a:schemeClr val="tx1">
                    <a:lumMod val="95000"/>
                    <a:lumOff val="5000"/>
                  </a:schemeClr>
                </a:solidFill>
                <a:cs typeface="Kalimati" pitchFamily="2"/>
              </a:rPr>
              <a:t>जन्मस्थान सम्बन्धी प्रश्न</a:t>
            </a:r>
          </a:p>
          <a:p>
            <a:pPr marL="628650" indent="-342900">
              <a:lnSpc>
                <a:spcPct val="150000"/>
              </a:lnSpc>
              <a:buFont typeface="Wingdings" panose="05000000000000000000" pitchFamily="2" charset="2"/>
              <a:buChar char="ü"/>
            </a:pPr>
            <a:r>
              <a:rPr lang="ne-NP" sz="2400" dirty="0">
                <a:solidFill>
                  <a:schemeClr val="tx1">
                    <a:lumMod val="95000"/>
                    <a:lumOff val="5000"/>
                  </a:schemeClr>
                </a:solidFill>
                <a:cs typeface="Kalimati" pitchFamily="2"/>
              </a:rPr>
              <a:t>बर्तमान बसाईँसराई</a:t>
            </a:r>
          </a:p>
          <a:p>
            <a:pPr marL="628650" indent="-342900">
              <a:lnSpc>
                <a:spcPct val="150000"/>
              </a:lnSpc>
              <a:buFont typeface="Wingdings" panose="05000000000000000000" pitchFamily="2" charset="2"/>
              <a:buChar char="ü"/>
            </a:pPr>
            <a:r>
              <a:rPr lang="ne-NP" sz="2400" dirty="0">
                <a:solidFill>
                  <a:schemeClr val="tx1">
                    <a:lumMod val="95000"/>
                    <a:lumOff val="5000"/>
                  </a:schemeClr>
                </a:solidFill>
                <a:cs typeface="Kalimati" pitchFamily="2"/>
              </a:rPr>
              <a:t>बसाईँसराईको कारण</a:t>
            </a:r>
          </a:p>
        </p:txBody>
      </p:sp>
      <p:sp>
        <p:nvSpPr>
          <p:cNvPr id="11" name="Text Placeholder 1"/>
          <p:cNvSpPr>
            <a:spLocks noGrp="1"/>
          </p:cNvSpPr>
          <p:nvPr>
            <p:ph type="body" sz="quarter" idx="4294967295"/>
          </p:nvPr>
        </p:nvSpPr>
        <p:spPr>
          <a:xfrm>
            <a:off x="29511" y="1819378"/>
            <a:ext cx="2749291" cy="2099225"/>
          </a:xfrm>
          <a:prstGeom prst="rect">
            <a:avLst/>
          </a:prstGeom>
        </p:spPr>
        <p:txBody>
          <a:bodyPr>
            <a:noAutofit/>
          </a:bodyPr>
          <a:lstStyle/>
          <a:p>
            <a:pPr marL="0" indent="0" algn="ctr">
              <a:lnSpc>
                <a:spcPct val="150000"/>
              </a:lnSpc>
              <a:buNone/>
            </a:pPr>
            <a:r>
              <a:rPr lang="ne-NP" sz="4400" b="1" dirty="0">
                <a:latin typeface="Ganesh" pitchFamily="2" charset="0"/>
                <a:cs typeface="Kalimati" panose="00000400000000000000" pitchFamily="2"/>
              </a:rPr>
              <a:t>प्रस्तुतिका विषय</a:t>
            </a:r>
          </a:p>
        </p:txBody>
      </p:sp>
      <p:sp>
        <p:nvSpPr>
          <p:cNvPr id="9" name="Slide Number Placeholder 19"/>
          <p:cNvSpPr txBox="1">
            <a:spLocks/>
          </p:cNvSpPr>
          <p:nvPr/>
        </p:nvSpPr>
        <p:spPr>
          <a:xfrm>
            <a:off x="11534894" y="6499486"/>
            <a:ext cx="657106" cy="33508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sp>
        <p:nvSpPr>
          <p:cNvPr id="12" name="Rectangle 11">
            <a:extLst>
              <a:ext uri="{FF2B5EF4-FFF2-40B4-BE49-F238E27FC236}">
                <a16:creationId xmlns:a16="http://schemas.microsoft.com/office/drawing/2014/main" id="{1811E7BF-F487-4776-9645-56F571B18337}"/>
              </a:ext>
            </a:extLst>
          </p:cNvPr>
          <p:cNvSpPr/>
          <p:nvPr/>
        </p:nvSpPr>
        <p:spPr>
          <a:xfrm>
            <a:off x="7384774" y="1956527"/>
            <a:ext cx="4323522" cy="3370153"/>
          </a:xfrm>
          <a:prstGeom prst="rect">
            <a:avLst/>
          </a:prstGeom>
        </p:spPr>
        <p:txBody>
          <a:bodyPr wrap="square">
            <a:spAutoFit/>
          </a:bodyPr>
          <a:lstStyle/>
          <a:p>
            <a:pPr marL="342900" indent="-342900">
              <a:lnSpc>
                <a:spcPct val="150000"/>
              </a:lnSpc>
              <a:buFont typeface="Wingdings" panose="05000000000000000000" pitchFamily="2" charset="2"/>
              <a:buChar char="ü"/>
            </a:pPr>
            <a:r>
              <a:rPr lang="ne-NP" sz="2400" dirty="0">
                <a:latin typeface="Preeti"/>
                <a:ea typeface="Calibri"/>
                <a:cs typeface="Kalimati" pitchFamily="2"/>
              </a:rPr>
              <a:t>प्रजनन् सम्बन्धी</a:t>
            </a:r>
            <a:r>
              <a:rPr lang="en-US" sz="2400" dirty="0">
                <a:latin typeface="Preeti"/>
                <a:ea typeface="Calibri"/>
                <a:cs typeface="Kalimati" pitchFamily="2"/>
              </a:rPr>
              <a:t> </a:t>
            </a:r>
            <a:r>
              <a:rPr lang="ne-NP" sz="2400" dirty="0">
                <a:latin typeface="Preeti"/>
                <a:ea typeface="Calibri"/>
                <a:cs typeface="Kalimati" pitchFamily="2"/>
              </a:rPr>
              <a:t>विवरण</a:t>
            </a:r>
          </a:p>
          <a:p>
            <a:pPr marL="342900" indent="-342900">
              <a:lnSpc>
                <a:spcPct val="150000"/>
              </a:lnSpc>
              <a:buFont typeface="Wingdings" panose="05000000000000000000" pitchFamily="2" charset="2"/>
              <a:buChar char="ü"/>
            </a:pPr>
            <a:r>
              <a:rPr lang="ne-NP" sz="2400" dirty="0">
                <a:latin typeface="KaiTi" panose="02010609060101010101" pitchFamily="49" charset="-122"/>
                <a:ea typeface="KaiTi" panose="02010609060101010101" pitchFamily="49" charset="-122"/>
                <a:cs typeface="Kalimati" panose="00000400000000000000" pitchFamily="2"/>
              </a:rPr>
              <a:t>महल २६—२७ को प्रश्नको सम्बन्धमा ध्यान दिनुपर्ने कुराहरू</a:t>
            </a:r>
          </a:p>
          <a:p>
            <a:pPr marL="342900" indent="-342900">
              <a:lnSpc>
                <a:spcPct val="150000"/>
              </a:lnSpc>
              <a:buFont typeface="Wingdings" panose="05000000000000000000" pitchFamily="2" charset="2"/>
              <a:buChar char="ü"/>
            </a:pPr>
            <a:r>
              <a:rPr lang="ne-NP" sz="2400" dirty="0">
                <a:latin typeface="Preeti"/>
                <a:ea typeface="Calibri"/>
                <a:cs typeface="Kalimati" pitchFamily="2"/>
              </a:rPr>
              <a:t>बालबालिकाको बसोवासको अवस्था</a:t>
            </a:r>
            <a:endParaRPr lang="en-US" sz="2400" dirty="0"/>
          </a:p>
        </p:txBody>
      </p:sp>
    </p:spTree>
    <p:extLst>
      <p:ext uri="{BB962C8B-B14F-4D97-AF65-F5344CB8AC3E}">
        <p14:creationId xmlns:p14="http://schemas.microsoft.com/office/powerpoint/2010/main" val="1982354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DF056-A1C1-46BA-AC2F-AE401F517400}"/>
              </a:ext>
            </a:extLst>
          </p:cNvPr>
          <p:cNvSpPr>
            <a:spLocks noGrp="1"/>
          </p:cNvSpPr>
          <p:nvPr>
            <p:ph type="title"/>
          </p:nvPr>
        </p:nvSpPr>
        <p:spPr>
          <a:xfrm>
            <a:off x="0" y="894905"/>
            <a:ext cx="12192000" cy="758066"/>
          </a:xfrm>
        </p:spPr>
        <p:txBody>
          <a:bodyPr/>
          <a:lstStyle/>
          <a:p>
            <a:pPr algn="ctr">
              <a:lnSpc>
                <a:spcPct val="150000"/>
              </a:lnSpc>
            </a:pPr>
            <a:r>
              <a:rPr lang="ne-NP" sz="2800" b="1" dirty="0">
                <a:solidFill>
                  <a:srgbClr val="002060"/>
                </a:solidFill>
                <a:cs typeface="Kalimati" pitchFamily="2"/>
              </a:rPr>
              <a:t>सन्दर्भ सामग्री </a:t>
            </a:r>
            <a:r>
              <a:rPr lang="ne-NP" sz="2800" dirty="0">
                <a:cs typeface="Kalimati" pitchFamily="2"/>
              </a:rPr>
              <a:t> </a:t>
            </a:r>
            <a:br>
              <a:rPr lang="ne-NP" sz="2800" dirty="0">
                <a:cs typeface="Kalimati" pitchFamily="2"/>
              </a:rPr>
            </a:br>
            <a:r>
              <a:rPr lang="ne-NP" sz="2400" dirty="0">
                <a:cs typeface="Kalimati" pitchFamily="2"/>
              </a:rPr>
              <a:t>पुस्तिकाको अनुच्छेद ९.१ देखि १०.१७ सम्म</a:t>
            </a:r>
            <a:br>
              <a:rPr lang="ne-NP" sz="2400" dirty="0">
                <a:cs typeface="Kalimati" pitchFamily="2"/>
              </a:rPr>
            </a:br>
            <a:br>
              <a:rPr lang="hi-IN" sz="2800" b="1" dirty="0">
                <a:solidFill>
                  <a:srgbClr val="002060"/>
                </a:solidFill>
                <a:cs typeface="Kalimati" pitchFamily="2"/>
              </a:rPr>
            </a:br>
            <a:endParaRPr lang="en-US" sz="2800" dirty="0"/>
          </a:p>
        </p:txBody>
      </p:sp>
      <p:sp>
        <p:nvSpPr>
          <p:cNvPr id="4" name="Slide Number Placeholder 3">
            <a:extLst>
              <a:ext uri="{FF2B5EF4-FFF2-40B4-BE49-F238E27FC236}">
                <a16:creationId xmlns:a16="http://schemas.microsoft.com/office/drawing/2014/main" id="{3F5CECE4-CECB-402C-B2EB-9A3B0DDB2A95}"/>
              </a:ext>
            </a:extLst>
          </p:cNvPr>
          <p:cNvSpPr>
            <a:spLocks noGrp="1"/>
          </p:cNvSpPr>
          <p:nvPr>
            <p:ph type="sldNum" sz="quarter" idx="12"/>
          </p:nvPr>
        </p:nvSpPr>
        <p:spPr/>
        <p:txBody>
          <a:bodyPr/>
          <a:lstStyle/>
          <a:p>
            <a:pPr algn="ctr"/>
            <a:fld id="{26402401-4522-4C0F-A737-197EB07E49FF}" type="slidenum">
              <a:rPr lang="en-US" sz="1800">
                <a:latin typeface="Fontasy Himali" panose="04020500000000000000" pitchFamily="82" charset="0"/>
                <a:cs typeface="+mn-cs"/>
              </a:rPr>
              <a:pPr algn="ctr"/>
              <a:t>3</a:t>
            </a:fld>
            <a:endParaRPr lang="en-US" sz="1800" dirty="0">
              <a:latin typeface="Fontasy Himali" panose="04020500000000000000" pitchFamily="82" charset="0"/>
              <a:cs typeface="+mn-cs"/>
            </a:endParaRPr>
          </a:p>
        </p:txBody>
      </p:sp>
      <p:pic>
        <p:nvPicPr>
          <p:cNvPr id="7" name="Picture 6">
            <a:extLst>
              <a:ext uri="{FF2B5EF4-FFF2-40B4-BE49-F238E27FC236}">
                <a16:creationId xmlns:a16="http://schemas.microsoft.com/office/drawing/2014/main" id="{86DB39B6-9263-41B4-B3BA-C6CF0AB92785}"/>
              </a:ext>
            </a:extLst>
          </p:cNvPr>
          <p:cNvPicPr>
            <a:picLocks noChangeAspect="1"/>
          </p:cNvPicPr>
          <p:nvPr/>
        </p:nvPicPr>
        <p:blipFill>
          <a:blip r:embed="rId2"/>
          <a:stretch>
            <a:fillRect/>
          </a:stretch>
        </p:blipFill>
        <p:spPr>
          <a:xfrm>
            <a:off x="964225" y="2797115"/>
            <a:ext cx="3478746" cy="3853067"/>
          </a:xfrm>
          <a:prstGeom prst="rect">
            <a:avLst/>
          </a:prstGeom>
        </p:spPr>
      </p:pic>
      <p:pic>
        <p:nvPicPr>
          <p:cNvPr id="9" name="Picture 8">
            <a:extLst>
              <a:ext uri="{FF2B5EF4-FFF2-40B4-BE49-F238E27FC236}">
                <a16:creationId xmlns:a16="http://schemas.microsoft.com/office/drawing/2014/main" id="{622F2CD5-A053-484C-81B4-E1231B6AA5BA}"/>
              </a:ext>
            </a:extLst>
          </p:cNvPr>
          <p:cNvPicPr>
            <a:picLocks noChangeAspect="1"/>
          </p:cNvPicPr>
          <p:nvPr/>
        </p:nvPicPr>
        <p:blipFill>
          <a:blip r:embed="rId3"/>
          <a:stretch>
            <a:fillRect/>
          </a:stretch>
        </p:blipFill>
        <p:spPr>
          <a:xfrm>
            <a:off x="7880048" y="2797114"/>
            <a:ext cx="3013021" cy="3853067"/>
          </a:xfrm>
          <a:prstGeom prst="rect">
            <a:avLst/>
          </a:prstGeom>
        </p:spPr>
      </p:pic>
      <p:pic>
        <p:nvPicPr>
          <p:cNvPr id="10" name="Picture 9">
            <a:extLst>
              <a:ext uri="{FF2B5EF4-FFF2-40B4-BE49-F238E27FC236}">
                <a16:creationId xmlns:a16="http://schemas.microsoft.com/office/drawing/2014/main" id="{DB5679E7-F5DE-4A9C-A4B6-133DE6DBADC3}"/>
              </a:ext>
            </a:extLst>
          </p:cNvPr>
          <p:cNvPicPr>
            <a:picLocks noChangeAspect="1"/>
          </p:cNvPicPr>
          <p:nvPr/>
        </p:nvPicPr>
        <p:blipFill rotWithShape="1">
          <a:blip r:embed="rId4"/>
          <a:srcRect l="44128" t="14264" r="30145" b="26666"/>
          <a:stretch/>
        </p:blipFill>
        <p:spPr>
          <a:xfrm>
            <a:off x="4581939" y="2797115"/>
            <a:ext cx="2934729" cy="3790279"/>
          </a:xfrm>
          <a:prstGeom prst="rect">
            <a:avLst/>
          </a:prstGeom>
        </p:spPr>
      </p:pic>
      <p:sp>
        <p:nvSpPr>
          <p:cNvPr id="8" name="Slide Number Placeholder 19">
            <a:extLst>
              <a:ext uri="{FF2B5EF4-FFF2-40B4-BE49-F238E27FC236}">
                <a16:creationId xmlns:a16="http://schemas.microsoft.com/office/drawing/2014/main" id="{F9894E62-B03F-4588-AF87-0E42CC150C20}"/>
              </a:ext>
            </a:extLst>
          </p:cNvPr>
          <p:cNvSpPr txBox="1">
            <a:spLocks/>
          </p:cNvSpPr>
          <p:nvPr/>
        </p:nvSpPr>
        <p:spPr>
          <a:xfrm>
            <a:off x="11534894" y="6499486"/>
            <a:ext cx="657106" cy="33508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a:t>
            </a:fld>
            <a:endParaRPr lang="en-US" dirty="0"/>
          </a:p>
        </p:txBody>
      </p:sp>
    </p:spTree>
    <p:extLst>
      <p:ext uri="{BB962C8B-B14F-4D97-AF65-F5344CB8AC3E}">
        <p14:creationId xmlns:p14="http://schemas.microsoft.com/office/powerpoint/2010/main" val="3678674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0889" y="6302566"/>
            <a:ext cx="307501" cy="314544"/>
          </a:xfrm>
        </p:spPr>
        <p:txBody>
          <a:bodyPr/>
          <a:lstStyle/>
          <a:p>
            <a:pPr algn="ctr"/>
            <a:fld id="{2840B2E4-A264-431E-ABDE-38E3BCDA5876}" type="slidenum">
              <a:rPr lang="en-US">
                <a:latin typeface="Fontasy Himali" panose="04020500000000000000" pitchFamily="82" charset="0"/>
              </a:rPr>
              <a:pPr algn="ctr"/>
              <a:t>4</a:t>
            </a:fld>
            <a:endParaRPr lang="en-US" dirty="0">
              <a:latin typeface="Fontasy Himali" panose="04020500000000000000" pitchFamily="82" charset="0"/>
            </a:endParaRPr>
          </a:p>
        </p:txBody>
      </p:sp>
      <p:pic>
        <p:nvPicPr>
          <p:cNvPr id="2" name="Picture 1"/>
          <p:cNvPicPr>
            <a:picLocks noChangeAspect="1"/>
          </p:cNvPicPr>
          <p:nvPr/>
        </p:nvPicPr>
        <p:blipFill>
          <a:blip r:embed="rId2"/>
          <a:stretch>
            <a:fillRect/>
          </a:stretch>
        </p:blipFill>
        <p:spPr>
          <a:xfrm>
            <a:off x="146481" y="1594123"/>
            <a:ext cx="11678158" cy="4794176"/>
          </a:xfrm>
          <a:prstGeom prst="rect">
            <a:avLst/>
          </a:prstGeom>
        </p:spPr>
      </p:pic>
      <p:sp>
        <p:nvSpPr>
          <p:cNvPr id="12" name="Rectangle 11"/>
          <p:cNvSpPr/>
          <p:nvPr/>
        </p:nvSpPr>
        <p:spPr>
          <a:xfrm>
            <a:off x="866068" y="771359"/>
            <a:ext cx="9004515" cy="575157"/>
          </a:xfrm>
          <a:prstGeom prst="rect">
            <a:avLst/>
          </a:prstGeom>
        </p:spPr>
        <p:txBody>
          <a:bodyPr wrap="square">
            <a:spAutoFit/>
          </a:bodyPr>
          <a:lstStyle/>
          <a:p>
            <a:pPr marL="285750" algn="ctr">
              <a:lnSpc>
                <a:spcPts val="3889"/>
              </a:lnSpc>
            </a:pPr>
            <a:r>
              <a:rPr lang="ne-NP" sz="2800" b="1" dirty="0">
                <a:cs typeface="Kalimati" pitchFamily="2"/>
              </a:rPr>
              <a:t>व्यक्तिगत खण्ड (महल १९ देखि २५)</a:t>
            </a:r>
            <a:endParaRPr lang="en-US" sz="2800" b="1" dirty="0">
              <a:cs typeface="Kalimati" pitchFamily="2"/>
            </a:endParaRPr>
          </a:p>
        </p:txBody>
      </p:sp>
    </p:spTree>
    <p:extLst>
      <p:ext uri="{BB962C8B-B14F-4D97-AF65-F5344CB8AC3E}">
        <p14:creationId xmlns:p14="http://schemas.microsoft.com/office/powerpoint/2010/main" val="3198817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19"/>
          <p:cNvSpPr txBox="1">
            <a:spLocks/>
          </p:cNvSpPr>
          <p:nvPr/>
        </p:nvSpPr>
        <p:spPr>
          <a:xfrm>
            <a:off x="11759612" y="6425067"/>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pic>
        <p:nvPicPr>
          <p:cNvPr id="7" name="Picture 6"/>
          <p:cNvPicPr>
            <a:picLocks noChangeAspect="1"/>
          </p:cNvPicPr>
          <p:nvPr/>
        </p:nvPicPr>
        <p:blipFill>
          <a:blip r:embed="rId2"/>
          <a:stretch>
            <a:fillRect/>
          </a:stretch>
        </p:blipFill>
        <p:spPr>
          <a:xfrm>
            <a:off x="856647" y="1570382"/>
            <a:ext cx="10684043" cy="5090293"/>
          </a:xfrm>
          <a:prstGeom prst="rect">
            <a:avLst/>
          </a:prstGeom>
        </p:spPr>
      </p:pic>
      <p:sp>
        <p:nvSpPr>
          <p:cNvPr id="6" name="Rectangle 5">
            <a:extLst>
              <a:ext uri="{FF2B5EF4-FFF2-40B4-BE49-F238E27FC236}">
                <a16:creationId xmlns:a16="http://schemas.microsoft.com/office/drawing/2014/main" id="{D8710582-6326-418C-994F-BAAC601028BC}"/>
              </a:ext>
            </a:extLst>
          </p:cNvPr>
          <p:cNvSpPr/>
          <p:nvPr/>
        </p:nvSpPr>
        <p:spPr>
          <a:xfrm>
            <a:off x="866068" y="771359"/>
            <a:ext cx="9004515" cy="575157"/>
          </a:xfrm>
          <a:prstGeom prst="rect">
            <a:avLst/>
          </a:prstGeom>
        </p:spPr>
        <p:txBody>
          <a:bodyPr wrap="square">
            <a:spAutoFit/>
          </a:bodyPr>
          <a:lstStyle/>
          <a:p>
            <a:pPr marL="285750" algn="ctr">
              <a:lnSpc>
                <a:spcPts val="3889"/>
              </a:lnSpc>
            </a:pPr>
            <a:r>
              <a:rPr lang="ne-NP" sz="2800" b="1" dirty="0">
                <a:cs typeface="Kalimati" pitchFamily="2"/>
              </a:rPr>
              <a:t>व्यक्तिगत खण्ड (महल २६ देखि २९)</a:t>
            </a:r>
            <a:endParaRPr lang="en-US" sz="2800" b="1" dirty="0">
              <a:cs typeface="Kalimati" pitchFamily="2"/>
            </a:endParaRPr>
          </a:p>
        </p:txBody>
      </p:sp>
    </p:spTree>
    <p:extLst>
      <p:ext uri="{BB962C8B-B14F-4D97-AF65-F5344CB8AC3E}">
        <p14:creationId xmlns:p14="http://schemas.microsoft.com/office/powerpoint/2010/main" val="1868074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1A4C3-3AB3-4E4F-81D3-54F3892AFD6B}"/>
              </a:ext>
            </a:extLst>
          </p:cNvPr>
          <p:cNvSpPr>
            <a:spLocks noGrp="1"/>
          </p:cNvSpPr>
          <p:nvPr>
            <p:ph type="title"/>
          </p:nvPr>
        </p:nvSpPr>
        <p:spPr>
          <a:xfrm>
            <a:off x="0" y="745818"/>
            <a:ext cx="12192000" cy="541676"/>
          </a:xfrm>
        </p:spPr>
        <p:txBody>
          <a:bodyPr/>
          <a:lstStyle/>
          <a:p>
            <a:pPr algn="ctr"/>
            <a:r>
              <a:rPr lang="ne-NP" sz="2800" b="1" dirty="0">
                <a:cs typeface="Kalimati" panose="00000400000000000000" pitchFamily="2"/>
              </a:rPr>
              <a:t>बसाइँसराई</a:t>
            </a:r>
            <a:br>
              <a:rPr lang="ne-NP" sz="2800" b="1" dirty="0">
                <a:latin typeface="Calibri" panose="020F0502020204030204" pitchFamily="34" charset="0"/>
                <a:ea typeface="Calibri" panose="020F0502020204030204" pitchFamily="34" charset="0"/>
                <a:cs typeface="Kalimati" panose="00000400000000000000" pitchFamily="2"/>
              </a:rPr>
            </a:br>
            <a:endParaRPr lang="en-US" sz="2800" dirty="0"/>
          </a:p>
        </p:txBody>
      </p:sp>
      <p:sp>
        <p:nvSpPr>
          <p:cNvPr id="3" name="Content Placeholder 2">
            <a:extLst>
              <a:ext uri="{FF2B5EF4-FFF2-40B4-BE49-F238E27FC236}">
                <a16:creationId xmlns:a16="http://schemas.microsoft.com/office/drawing/2014/main" id="{2D3E01E9-8EB6-4F5B-A92E-EB60814E2969}"/>
              </a:ext>
            </a:extLst>
          </p:cNvPr>
          <p:cNvSpPr>
            <a:spLocks noGrp="1"/>
          </p:cNvSpPr>
          <p:nvPr>
            <p:ph idx="1"/>
          </p:nvPr>
        </p:nvSpPr>
        <p:spPr>
          <a:xfrm>
            <a:off x="188844" y="1585640"/>
            <a:ext cx="8493244" cy="4238690"/>
          </a:xfrm>
        </p:spPr>
        <p:txBody>
          <a:bodyPr/>
          <a:lstStyle/>
          <a:p>
            <a:pPr marL="342900" indent="-342900" algn="just">
              <a:lnSpc>
                <a:spcPct val="150000"/>
              </a:lnSpc>
            </a:pPr>
            <a:r>
              <a:rPr lang="ne-NP" sz="2400" dirty="0">
                <a:cs typeface="Kalimati" panose="00000400000000000000" pitchFamily="2"/>
              </a:rPr>
              <a:t>राष्ट्रिय जनगणना २०७८ मा बसाइँसराईको एकाइ </a:t>
            </a:r>
            <a:r>
              <a:rPr lang="en-US" sz="2400" dirty="0"/>
              <a:t>(Unit of Migration) </a:t>
            </a:r>
            <a:r>
              <a:rPr lang="ne-NP" sz="2400" dirty="0">
                <a:cs typeface="Kalimati" panose="00000400000000000000" pitchFamily="2"/>
              </a:rPr>
              <a:t>स्थानीय तहलाई</a:t>
            </a:r>
            <a:r>
              <a:rPr lang="en-US" sz="2400" dirty="0">
                <a:cs typeface="Kalimati" panose="00000400000000000000" pitchFamily="2"/>
              </a:rPr>
              <a:t>     </a:t>
            </a:r>
            <a:r>
              <a:rPr lang="ne-NP" sz="2400" dirty="0">
                <a:cs typeface="Kalimati" panose="00000400000000000000" pitchFamily="2"/>
              </a:rPr>
              <a:t>मानिएको छ । </a:t>
            </a:r>
            <a:endParaRPr lang="en-US" sz="2400" dirty="0">
              <a:cs typeface="Kalimati" panose="00000400000000000000" pitchFamily="2"/>
            </a:endParaRPr>
          </a:p>
          <a:p>
            <a:pPr marL="342900" indent="-342900" algn="just">
              <a:lnSpc>
                <a:spcPct val="150000"/>
              </a:lnSpc>
            </a:pPr>
            <a:r>
              <a:rPr lang="ne-NP" sz="2400" dirty="0">
                <a:cs typeface="Kalimati" panose="00000400000000000000" pitchFamily="2"/>
              </a:rPr>
              <a:t>कुनैपनि व्यक्ति कम्तिमा एक गाउँपालिका वा नगरपालिकाबाट अर्को गाउँपालिका</a:t>
            </a:r>
            <a:r>
              <a:rPr lang="en-US" sz="2400" dirty="0">
                <a:cs typeface="Kalimati" panose="00000400000000000000" pitchFamily="2"/>
              </a:rPr>
              <a:t> </a:t>
            </a:r>
            <a:r>
              <a:rPr lang="ne-NP" sz="2400" dirty="0">
                <a:cs typeface="Kalimati" panose="00000400000000000000" pitchFamily="2"/>
              </a:rPr>
              <a:t>वा नगरपालिकामा अक्सर बसोबास गर्ने गरी सरेको अवस्थालाई बसाइँसराई गरेको मानिन्छ । </a:t>
            </a:r>
            <a:endParaRPr lang="en-US" sz="2400" dirty="0">
              <a:cs typeface="Kalimati" panose="00000400000000000000" pitchFamily="2"/>
            </a:endParaRPr>
          </a:p>
          <a:p>
            <a:pPr marL="342900" indent="-342900" algn="just">
              <a:lnSpc>
                <a:spcPct val="150000"/>
              </a:lnSpc>
            </a:pPr>
            <a:r>
              <a:rPr lang="ne-NP" sz="2400" dirty="0">
                <a:cs typeface="Kalimati" panose="00000400000000000000" pitchFamily="2"/>
              </a:rPr>
              <a:t>एउटै गाउँपालिका</a:t>
            </a:r>
            <a:r>
              <a:rPr lang="en-US" sz="2400" dirty="0">
                <a:cs typeface="Kalimati" panose="00000400000000000000" pitchFamily="2"/>
              </a:rPr>
              <a:t> </a:t>
            </a:r>
            <a:r>
              <a:rPr lang="ne-NP" sz="2400" dirty="0">
                <a:cs typeface="Kalimati" panose="00000400000000000000" pitchFamily="2"/>
              </a:rPr>
              <a:t>वा नगरपालिकाको एक वडाबाट अर्को वडामा सरेको भए बसाइँसराई गरेको मानिंदैन ।</a:t>
            </a:r>
            <a:endParaRPr lang="en-US" dirty="0"/>
          </a:p>
        </p:txBody>
      </p:sp>
      <p:sp>
        <p:nvSpPr>
          <p:cNvPr id="4" name="Slide Number Placeholder 3">
            <a:extLst>
              <a:ext uri="{FF2B5EF4-FFF2-40B4-BE49-F238E27FC236}">
                <a16:creationId xmlns:a16="http://schemas.microsoft.com/office/drawing/2014/main" id="{CF61B818-0E99-430C-9CA5-E235F5EDD4AB}"/>
              </a:ext>
            </a:extLst>
          </p:cNvPr>
          <p:cNvSpPr>
            <a:spLocks noGrp="1"/>
          </p:cNvSpPr>
          <p:nvPr>
            <p:ph type="sldNum" sz="quarter" idx="12"/>
          </p:nvPr>
        </p:nvSpPr>
        <p:spPr>
          <a:xfrm>
            <a:off x="10496984" y="6401544"/>
            <a:ext cx="1598938" cy="446516"/>
          </a:xfrm>
        </p:spPr>
        <p:txBody>
          <a:bodyPr/>
          <a:lstStyle/>
          <a:p>
            <a:pPr algn="r"/>
            <a:fld id="{26402401-4522-4C0F-A737-197EB07E49FF}" type="slidenum">
              <a:rPr lang="en-US" sz="1800">
                <a:latin typeface="Fontasy Himali" panose="04020500000000000000" pitchFamily="82" charset="0"/>
                <a:cs typeface="+mn-cs"/>
              </a:rPr>
              <a:pPr algn="r"/>
              <a:t>6</a:t>
            </a:fld>
            <a:endParaRPr lang="en-US" sz="1800" dirty="0">
              <a:latin typeface="Fontasy Himali" panose="04020500000000000000" pitchFamily="82" charset="0"/>
              <a:cs typeface="+mn-cs"/>
            </a:endParaRPr>
          </a:p>
        </p:txBody>
      </p:sp>
      <p:pic>
        <p:nvPicPr>
          <p:cNvPr id="5" name="Picture 2" descr="H:\CBS_Tutorial\PPT Templates\8657-200.png">
            <a:extLst>
              <a:ext uri="{FF2B5EF4-FFF2-40B4-BE49-F238E27FC236}">
                <a16:creationId xmlns:a16="http://schemas.microsoft.com/office/drawing/2014/main" id="{2B9FE342-BCEF-44F2-AA6F-C3C852EA491A}"/>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078011" y="1715678"/>
            <a:ext cx="2846895" cy="35633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CBS_Tutorial\PPT Templates\house-moving-concept-illustration\4352400.png">
            <a:extLst>
              <a:ext uri="{FF2B5EF4-FFF2-40B4-BE49-F238E27FC236}">
                <a16:creationId xmlns:a16="http://schemas.microsoft.com/office/drawing/2014/main" id="{2EB23475-2E13-43F8-998F-BF3BDDDA107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28257" y="1287494"/>
            <a:ext cx="2087273" cy="205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267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EDB30-9F72-4F54-86D4-CE0ED5F2BA84}"/>
              </a:ext>
            </a:extLst>
          </p:cNvPr>
          <p:cNvSpPr>
            <a:spLocks noGrp="1"/>
          </p:cNvSpPr>
          <p:nvPr>
            <p:ph type="title"/>
          </p:nvPr>
        </p:nvSpPr>
        <p:spPr/>
        <p:txBody>
          <a:bodyPr/>
          <a:lstStyle/>
          <a:p>
            <a:pPr algn="ctr"/>
            <a:r>
              <a:rPr lang="ne-NP" sz="2800" b="1" dirty="0">
                <a:cs typeface="Kalimati" panose="00000400000000000000" pitchFamily="2"/>
              </a:rPr>
              <a:t>बसाइँसराई</a:t>
            </a:r>
            <a:r>
              <a:rPr lang="en-US" sz="2800" b="1" dirty="0">
                <a:cs typeface="Kalimati" panose="00000400000000000000" pitchFamily="2"/>
              </a:rPr>
              <a:t> </a:t>
            </a:r>
            <a:r>
              <a:rPr lang="ne-NP" sz="2800" b="1" dirty="0">
                <a:cs typeface="Kalimati" panose="00000400000000000000" pitchFamily="2"/>
              </a:rPr>
              <a:t> सम्बन्धी प्रश्नको उद्देश्य</a:t>
            </a:r>
            <a:br>
              <a:rPr lang="ne-NP" b="1" dirty="0">
                <a:latin typeface="Calibri" panose="020F0502020204030204" pitchFamily="34" charset="0"/>
                <a:ea typeface="Calibri" panose="020F0502020204030204" pitchFamily="34" charset="0"/>
                <a:cs typeface="Kalimati" panose="00000400000000000000" pitchFamily="2"/>
              </a:rPr>
            </a:br>
            <a:endParaRPr lang="en-US" dirty="0"/>
          </a:p>
        </p:txBody>
      </p:sp>
      <p:sp>
        <p:nvSpPr>
          <p:cNvPr id="3" name="Content Placeholder 2">
            <a:extLst>
              <a:ext uri="{FF2B5EF4-FFF2-40B4-BE49-F238E27FC236}">
                <a16:creationId xmlns:a16="http://schemas.microsoft.com/office/drawing/2014/main" id="{EAD0EE26-C281-48DB-ACC4-3088BCE8DA4F}"/>
              </a:ext>
            </a:extLst>
          </p:cNvPr>
          <p:cNvSpPr>
            <a:spLocks noGrp="1"/>
          </p:cNvSpPr>
          <p:nvPr>
            <p:ph idx="1"/>
          </p:nvPr>
        </p:nvSpPr>
        <p:spPr>
          <a:xfrm>
            <a:off x="208721" y="1853995"/>
            <a:ext cx="11777869" cy="4556743"/>
          </a:xfrm>
        </p:spPr>
        <p:txBody>
          <a:bodyPr/>
          <a:lstStyle/>
          <a:p>
            <a:pPr marL="342900" indent="-342900" algn="just">
              <a:lnSpc>
                <a:spcPct val="150000"/>
              </a:lnSpc>
              <a:spcAft>
                <a:spcPts val="800"/>
              </a:spcAft>
            </a:pPr>
            <a:r>
              <a:rPr lang="ne-NP" sz="2400" dirty="0">
                <a:latin typeface="Calibri" panose="020F0502020204030204" pitchFamily="34" charset="0"/>
                <a:ea typeface="Calibri" panose="020F0502020204030204" pitchFamily="34" charset="0"/>
                <a:cs typeface="Kalimati" panose="00000400000000000000" pitchFamily="2"/>
              </a:rPr>
              <a:t>नेपालमा विभिन्न कारणले बसाइँसराईको अवस्था बढ्दो क्रममा छ जसले गर्दा अव्यवस्थित सहरीकरणको गति तिव्र भैरहेको छ।जनसंख्या वितरणमा प्रभाव पार्ने एक महत्वपूर्ण जनसांख्यिक घटनाको रुपमा बसाइँसराईलाई लिईन्छ ।</a:t>
            </a:r>
          </a:p>
          <a:p>
            <a:pPr marL="342900" indent="-342900" algn="just">
              <a:lnSpc>
                <a:spcPct val="150000"/>
              </a:lnSpc>
              <a:spcAft>
                <a:spcPts val="800"/>
              </a:spcAft>
            </a:pPr>
            <a:r>
              <a:rPr lang="ne-NP" sz="2400" dirty="0">
                <a:latin typeface="Calibri" panose="020F0502020204030204" pitchFamily="34" charset="0"/>
                <a:ea typeface="Calibri" panose="020F0502020204030204" pitchFamily="34" charset="0"/>
                <a:cs typeface="Kalimati" panose="00000400000000000000" pitchFamily="2"/>
              </a:rPr>
              <a:t>नेपालमा अक्सर बसोबासगर्ने व्यक्तिहरूको जन्मस्थान कहाँ हो</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बसाइँसराईको अवस्था कस्तो छ र बसाइँसराईको कारण के हो भन्ने जानकारी लिने उद्देश्यले यो खण्ड राखिएको छ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pPr>
            <a:r>
              <a:rPr lang="ne-NP" sz="2400" dirty="0">
                <a:latin typeface="Calibri" panose="020F0502020204030204" pitchFamily="34" charset="0"/>
                <a:ea typeface="Calibri" panose="020F0502020204030204" pitchFamily="34" charset="0"/>
                <a:cs typeface="Kalimati" panose="00000400000000000000" pitchFamily="2"/>
              </a:rPr>
              <a:t>यसबाट लैङ्गिक एवं सामाजिक समावेशीकरणको दृष्टिकोणले कुन जात जाति</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वर्ग वा समुदायका मानिसहरूले के कस्ता कारणहरूले बसाइँसराई गर्ने गरेका छन् भन्ने जानकारी प्राप्त हुन्छ ।</a:t>
            </a:r>
            <a:endParaRPr lang="en-US" dirty="0"/>
          </a:p>
        </p:txBody>
      </p:sp>
      <p:sp>
        <p:nvSpPr>
          <p:cNvPr id="4" name="Slide Number Placeholder 3">
            <a:extLst>
              <a:ext uri="{FF2B5EF4-FFF2-40B4-BE49-F238E27FC236}">
                <a16:creationId xmlns:a16="http://schemas.microsoft.com/office/drawing/2014/main" id="{BA7B20D8-F717-43C9-BF11-19720EB49317}"/>
              </a:ext>
            </a:extLst>
          </p:cNvPr>
          <p:cNvSpPr>
            <a:spLocks noGrp="1"/>
          </p:cNvSpPr>
          <p:nvPr>
            <p:ph type="sldNum" sz="quarter" idx="12"/>
          </p:nvPr>
        </p:nvSpPr>
        <p:spPr>
          <a:xfrm>
            <a:off x="10496984" y="6421422"/>
            <a:ext cx="1695016" cy="418388"/>
          </a:xfrm>
        </p:spPr>
        <p:txBody>
          <a:bodyPr/>
          <a:lstStyle/>
          <a:p>
            <a:pPr algn="r"/>
            <a:fld id="{26402401-4522-4C0F-A737-197EB07E49FF}" type="slidenum">
              <a:rPr lang="en-US" sz="1800">
                <a:latin typeface="Fontasy Himali" panose="04020500000000000000" pitchFamily="82" charset="0"/>
                <a:cs typeface="+mn-cs"/>
              </a:rPr>
              <a:pPr algn="r"/>
              <a:t>7</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2589534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840064" y="6419297"/>
            <a:ext cx="355142" cy="437599"/>
          </a:xfrm>
        </p:spPr>
        <p:txBody>
          <a:bodyPr/>
          <a:lstStyle/>
          <a:p>
            <a:pPr algn="ctr"/>
            <a:fld id="{2840B2E4-A264-431E-ABDE-38E3BCDA5876}" type="slidenum">
              <a:rPr lang="en-US">
                <a:latin typeface="Fontasy Himali" panose="04020500000000000000" pitchFamily="82" charset="0"/>
              </a:rPr>
              <a:pPr algn="ctr"/>
              <a:t>8</a:t>
            </a:fld>
            <a:endParaRPr lang="en-US" dirty="0">
              <a:latin typeface="Fontasy Himali" panose="04020500000000000000" pitchFamily="82" charset="0"/>
            </a:endParaRPr>
          </a:p>
        </p:txBody>
      </p:sp>
      <p:sp>
        <p:nvSpPr>
          <p:cNvPr id="14" name="Text Placeholder 1"/>
          <p:cNvSpPr txBox="1">
            <a:spLocks/>
          </p:cNvSpPr>
          <p:nvPr/>
        </p:nvSpPr>
        <p:spPr>
          <a:xfrm>
            <a:off x="715268" y="781769"/>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chemeClr val="tx1"/>
                </a:solidFill>
                <a:latin typeface="Preeti"/>
                <a:ea typeface="Calibri"/>
                <a:cs typeface="Kalimati" pitchFamily="2"/>
              </a:rPr>
              <a:t>महल १९</a:t>
            </a:r>
            <a:r>
              <a:rPr lang="en-US" sz="2800" b="1" dirty="0">
                <a:solidFill>
                  <a:schemeClr val="tx1"/>
                </a:solidFill>
                <a:latin typeface="Arial" pitchFamily="34" charset="0"/>
                <a:ea typeface="Calibri"/>
                <a:cs typeface="Arial" pitchFamily="34" charset="0"/>
              </a:rPr>
              <a:t>:</a:t>
            </a:r>
            <a:r>
              <a:rPr lang="hi-IN" sz="2800" b="1" dirty="0">
                <a:solidFill>
                  <a:schemeClr val="tx1"/>
                </a:solidFill>
                <a:latin typeface="Preeti"/>
                <a:ea typeface="Calibri"/>
                <a:cs typeface="Kalimati" pitchFamily="2"/>
              </a:rPr>
              <a:t> ..(नाम)..को जन्मस्थान कहाँ हो ?</a:t>
            </a:r>
            <a:r>
              <a:rPr lang="ne-NP" sz="2800" b="1" dirty="0">
                <a:solidFill>
                  <a:srgbClr val="002060"/>
                </a:solidFill>
                <a:latin typeface="Ganesh" pitchFamily="2" charset="0"/>
                <a:cs typeface="Kalimati" panose="00000400000000000000" pitchFamily="2"/>
              </a:rPr>
              <a:t> </a:t>
            </a:r>
            <a:endParaRPr lang="ko-KR" altLang="en-US" sz="2800" b="1" dirty="0">
              <a:solidFill>
                <a:schemeClr val="tx1"/>
              </a:solidFill>
              <a:latin typeface="Ganesh" pitchFamily="2" charset="0"/>
              <a:cs typeface="Kalimati" pitchFamily="2"/>
            </a:endParaRPr>
          </a:p>
        </p:txBody>
      </p:sp>
      <p:sp>
        <p:nvSpPr>
          <p:cNvPr id="15" name="TextBox 14"/>
          <p:cNvSpPr txBox="1"/>
          <p:nvPr/>
        </p:nvSpPr>
        <p:spPr>
          <a:xfrm>
            <a:off x="178904" y="1625079"/>
            <a:ext cx="9467728" cy="5078313"/>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जन्मस्थान सम्बन्धी</a:t>
            </a:r>
            <a:r>
              <a:rPr lang="en-US" sz="2400" dirty="0">
                <a:latin typeface="Preeti"/>
                <a:ea typeface="Calibri"/>
                <a:cs typeface="Kalimati" pitchFamily="2"/>
              </a:rPr>
              <a:t> </a:t>
            </a:r>
            <a:r>
              <a:rPr lang="ne-NP" sz="2400" dirty="0">
                <a:latin typeface="Preeti"/>
                <a:ea typeface="Calibri"/>
                <a:cs typeface="Kalimati" pitchFamily="2"/>
              </a:rPr>
              <a:t>प्रश्न सबै उमेरका व्यक्तिलाई सोध्नुपर्दछ । व्यक्तिको जन्मस्थान अक्सर बसोबास गरी रहेकै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a:t>
            </a:r>
            <a:r>
              <a:rPr lang="en-US" sz="2400" dirty="0">
                <a:latin typeface="Preeti"/>
                <a:ea typeface="Calibri"/>
                <a:cs typeface="Kalimati" pitchFamily="2"/>
              </a:rPr>
              <a:t> </a:t>
            </a:r>
            <a:r>
              <a:rPr lang="ne-NP" sz="2400" dirty="0">
                <a:latin typeface="Preeti"/>
                <a:ea typeface="Calibri"/>
                <a:cs typeface="Kalimati" pitchFamily="2"/>
              </a:rPr>
              <a:t>मा रहेको भए यही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को कोड </a:t>
            </a:r>
            <a:r>
              <a:rPr lang="en-US" sz="2400" b="1" dirty="0">
                <a:solidFill>
                  <a:srgbClr val="0070C0"/>
                </a:solidFill>
                <a:latin typeface="Times New Roman" panose="02020603050405020304" pitchFamily="18" charset="0"/>
                <a:ea typeface="Calibri"/>
                <a:cs typeface="Times New Roman" panose="02020603050405020304" pitchFamily="18" charset="0"/>
              </a:rPr>
              <a:t>1</a:t>
            </a:r>
            <a:r>
              <a:rPr lang="ne-NP" sz="2400" dirty="0">
                <a:latin typeface="Preeti"/>
                <a:ea typeface="Calibri"/>
                <a:cs typeface="Kalimati" pitchFamily="2"/>
              </a:rPr>
              <a:t> लेख्नुपर्दछ </a:t>
            </a: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व्यक्तिको जन्मस्थान यही जिल्लाको अर्को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हो भने कोड </a:t>
            </a:r>
            <a:r>
              <a:rPr lang="en-US" sz="2400" b="1" dirty="0">
                <a:solidFill>
                  <a:srgbClr val="0070C0"/>
                </a:solidFill>
                <a:latin typeface="Times New Roman" panose="02020603050405020304" pitchFamily="18" charset="0"/>
                <a:ea typeface="Calibri"/>
                <a:cs typeface="Times New Roman" panose="02020603050405020304" pitchFamily="18" charset="0"/>
              </a:rPr>
              <a:t>2</a:t>
            </a:r>
            <a:r>
              <a:rPr lang="ne-NP" sz="2400" dirty="0">
                <a:latin typeface="Preeti"/>
                <a:ea typeface="Calibri"/>
                <a:cs typeface="Kalimati" pitchFamily="2"/>
              </a:rPr>
              <a:t>  लेख्नुपर्दछ । </a:t>
            </a: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त्यस्तै व्यक्तिको जन्म हाल वसोवास गरीरहेको जिल्ला भन्दा बाहेक अर्को जिल्लामा हो भने कोड </a:t>
            </a:r>
            <a:r>
              <a:rPr lang="en-US" sz="2400" b="1" dirty="0">
                <a:solidFill>
                  <a:srgbClr val="0070C0"/>
                </a:solidFill>
                <a:latin typeface="Times New Roman" panose="02020603050405020304" pitchFamily="18" charset="0"/>
                <a:ea typeface="Calibri"/>
                <a:cs typeface="Times New Roman" panose="02020603050405020304" pitchFamily="18" charset="0"/>
              </a:rPr>
              <a:t>3</a:t>
            </a:r>
            <a:r>
              <a:rPr lang="ne-NP" sz="2400" dirty="0">
                <a:latin typeface="Preeti"/>
                <a:ea typeface="Calibri"/>
                <a:cs typeface="Kalimati" pitchFamily="2"/>
              </a:rPr>
              <a:t> लेख्नु पर्दछ । </a:t>
            </a: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एवम् प्रकारले गणना गरिन लागेको व्यक्तिको जन्म नेपाल भन्दा बाहिर अन्य देशमा भएको भए विदेशको कोड </a:t>
            </a:r>
            <a:r>
              <a:rPr lang="en-US" sz="2400" b="1" dirty="0">
                <a:solidFill>
                  <a:srgbClr val="0070C0"/>
                </a:solidFill>
                <a:latin typeface="Times New Roman" panose="02020603050405020304" pitchFamily="18" charset="0"/>
                <a:ea typeface="Calibri"/>
                <a:cs typeface="Times New Roman" panose="02020603050405020304" pitchFamily="18" charset="0"/>
              </a:rPr>
              <a:t>4</a:t>
            </a:r>
            <a:r>
              <a:rPr lang="ne-NP" sz="2400" dirty="0">
                <a:latin typeface="Preeti"/>
                <a:ea typeface="Calibri"/>
                <a:cs typeface="Kalimati" pitchFamily="2"/>
              </a:rPr>
              <a:t> लेख्नुपर्दछ ।</a:t>
            </a:r>
            <a:endParaRPr lang="hi-IN" sz="2400" dirty="0">
              <a:latin typeface="Preeti"/>
              <a:ea typeface="Calibri"/>
              <a:cs typeface="Kalimati" pitchFamily="2"/>
            </a:endParaRPr>
          </a:p>
        </p:txBody>
      </p:sp>
      <p:pic>
        <p:nvPicPr>
          <p:cNvPr id="3" name="Picture 2"/>
          <p:cNvPicPr>
            <a:picLocks noChangeAspect="1"/>
          </p:cNvPicPr>
          <p:nvPr/>
        </p:nvPicPr>
        <p:blipFill>
          <a:blip r:embed="rId2"/>
          <a:stretch>
            <a:fillRect/>
          </a:stretch>
        </p:blipFill>
        <p:spPr>
          <a:xfrm>
            <a:off x="9772258" y="1808923"/>
            <a:ext cx="2331759" cy="4612998"/>
          </a:xfrm>
          <a:prstGeom prst="rect">
            <a:avLst/>
          </a:prstGeom>
        </p:spPr>
      </p:pic>
      <p:sp>
        <p:nvSpPr>
          <p:cNvPr id="8" name="TextBox 7">
            <a:extLst>
              <a:ext uri="{FF2B5EF4-FFF2-40B4-BE49-F238E27FC236}">
                <a16:creationId xmlns:a16="http://schemas.microsoft.com/office/drawing/2014/main" id="{291F0663-C0F8-4A07-B673-A8988AF8F091}"/>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698798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23249" y="6311991"/>
            <a:ext cx="355142" cy="437599"/>
          </a:xfrm>
        </p:spPr>
        <p:txBody>
          <a:bodyPr/>
          <a:lstStyle/>
          <a:p>
            <a:pPr algn="ctr"/>
            <a:fld id="{2840B2E4-A264-431E-ABDE-38E3BCDA5876}" type="slidenum">
              <a:rPr lang="en-US">
                <a:latin typeface="Fontasy Himali" panose="04020500000000000000" pitchFamily="82" charset="0"/>
              </a:rPr>
              <a:pPr algn="ctr"/>
              <a:t>9</a:t>
            </a:fld>
            <a:endParaRPr lang="en-US" dirty="0">
              <a:latin typeface="Fontasy Himali" panose="04020500000000000000" pitchFamily="82" charset="0"/>
            </a:endParaRPr>
          </a:p>
        </p:txBody>
      </p:sp>
      <p:sp>
        <p:nvSpPr>
          <p:cNvPr id="14" name="Text Placeholder 1"/>
          <p:cNvSpPr txBox="1">
            <a:spLocks/>
          </p:cNvSpPr>
          <p:nvPr/>
        </p:nvSpPr>
        <p:spPr>
          <a:xfrm>
            <a:off x="715268" y="767589"/>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chemeClr val="tx1"/>
                </a:solidFill>
                <a:latin typeface="Preeti"/>
                <a:ea typeface="Calibri"/>
                <a:cs typeface="Kalimati" pitchFamily="2"/>
              </a:rPr>
              <a:t>महल १९</a:t>
            </a:r>
            <a:r>
              <a:rPr lang="en-US" sz="2800" b="1" dirty="0">
                <a:solidFill>
                  <a:schemeClr val="tx1"/>
                </a:solidFill>
                <a:latin typeface="Arial" pitchFamily="34" charset="0"/>
                <a:ea typeface="Calibri"/>
                <a:cs typeface="Arial" pitchFamily="34" charset="0"/>
              </a:rPr>
              <a:t>:</a:t>
            </a:r>
            <a:r>
              <a:rPr lang="hi-IN" sz="2800" b="1" dirty="0">
                <a:solidFill>
                  <a:schemeClr val="tx1"/>
                </a:solidFill>
                <a:latin typeface="Preeti"/>
                <a:ea typeface="Calibri"/>
                <a:cs typeface="Kalimati" pitchFamily="2"/>
              </a:rPr>
              <a:t> ..(नाम)..को जन्मस्थान कहाँ हो ?</a:t>
            </a:r>
            <a:r>
              <a:rPr lang="ne-NP" sz="2800" b="1" dirty="0">
                <a:solidFill>
                  <a:srgbClr val="002060"/>
                </a:solidFill>
                <a:latin typeface="Ganesh" pitchFamily="2" charset="0"/>
                <a:cs typeface="Kalimati" panose="00000400000000000000" pitchFamily="2"/>
              </a:rPr>
              <a:t> </a:t>
            </a:r>
            <a:endParaRPr lang="ko-KR" altLang="en-US" sz="2400" b="1" dirty="0">
              <a:solidFill>
                <a:schemeClr val="tx1"/>
              </a:solidFill>
              <a:latin typeface="Ganesh" pitchFamily="2" charset="0"/>
              <a:cs typeface="Kalimati" pitchFamily="2"/>
            </a:endParaRPr>
          </a:p>
        </p:txBody>
      </p:sp>
      <p:sp>
        <p:nvSpPr>
          <p:cNvPr id="15" name="TextBox 14"/>
          <p:cNvSpPr txBox="1"/>
          <p:nvPr/>
        </p:nvSpPr>
        <p:spPr>
          <a:xfrm>
            <a:off x="134097" y="1610899"/>
            <a:ext cx="9708305" cy="513869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तत्कालिन अर्को गा.वि.स.</a:t>
            </a:r>
            <a:r>
              <a:rPr lang="hi-IN" sz="2400" dirty="0">
                <a:latin typeface="Preeti"/>
                <a:ea typeface="Calibri"/>
                <a:cs typeface="Kalimati" pitchFamily="2"/>
              </a:rPr>
              <a:t> गा.पा.</a:t>
            </a:r>
            <a:r>
              <a:rPr lang="en-US" sz="2400" dirty="0">
                <a:latin typeface="Preeti"/>
                <a:ea typeface="Calibri"/>
                <a:cs typeface="Kalimati" pitchFamily="2"/>
              </a:rPr>
              <a:t> </a:t>
            </a:r>
            <a:r>
              <a:rPr lang="hi-IN" sz="2400" dirty="0">
                <a:latin typeface="Preeti"/>
                <a:ea typeface="Calibri"/>
                <a:cs typeface="Kalimati" pitchFamily="2"/>
              </a:rPr>
              <a:t>∕ न.पा.</a:t>
            </a:r>
            <a:r>
              <a:rPr lang="en-US" sz="2400" dirty="0">
                <a:latin typeface="Preeti"/>
                <a:ea typeface="Calibri"/>
                <a:cs typeface="Kalimati" pitchFamily="2"/>
              </a:rPr>
              <a:t> </a:t>
            </a:r>
            <a:r>
              <a:rPr lang="ne-NP" sz="2400" dirty="0">
                <a:latin typeface="Preeti"/>
                <a:ea typeface="Calibri"/>
                <a:cs typeface="Kalimati" pitchFamily="2"/>
              </a:rPr>
              <a:t>मा जन्मेको तर उक्त गा.वि.स.</a:t>
            </a:r>
            <a:r>
              <a:rPr lang="hi-IN" sz="2400" dirty="0">
                <a:latin typeface="Preeti"/>
                <a:ea typeface="Calibri"/>
                <a:cs typeface="Kalimati" pitchFamily="2"/>
              </a:rPr>
              <a:t> 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हाल बसेको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समावेश भई एउटै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भएको अवस्थामा पनि यही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को कोड </a:t>
            </a:r>
            <a:r>
              <a:rPr lang="en-US" sz="2400" b="1" dirty="0">
                <a:solidFill>
                  <a:srgbClr val="0070C0"/>
                </a:solidFill>
                <a:latin typeface="Times New Roman" panose="02020603050405020304" pitchFamily="18" charset="0"/>
                <a:ea typeface="Calibri"/>
                <a:cs typeface="Times New Roman" panose="02020603050405020304" pitchFamily="18" charset="0"/>
              </a:rPr>
              <a:t>1</a:t>
            </a:r>
            <a:r>
              <a:rPr lang="ne-NP" sz="2400" b="1" dirty="0">
                <a:solidFill>
                  <a:srgbClr val="0070C0"/>
                </a:solidFill>
                <a:latin typeface="Preeti"/>
                <a:ea typeface="Calibri"/>
                <a:cs typeface="Kalimati" pitchFamily="2"/>
              </a:rPr>
              <a:t> </a:t>
            </a:r>
            <a:r>
              <a:rPr lang="ne-NP" sz="2400" dirty="0">
                <a:latin typeface="Preeti"/>
                <a:ea typeface="Calibri"/>
                <a:cs typeface="Kalimati" pitchFamily="2"/>
              </a:rPr>
              <a:t>लेख्नुपर्दछ । </a:t>
            </a: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बसेको स्थान परिवर्तन नभई नाम परिवर्तन भएको वा बसेको स्थान परिवर्तन भए पनि सो स्थान हालको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a:t>
            </a:r>
            <a:r>
              <a:rPr lang="ne-NP" sz="2400" dirty="0">
                <a:latin typeface="Preeti"/>
                <a:ea typeface="Calibri"/>
                <a:cs typeface="Kalimati" pitchFamily="2"/>
              </a:rPr>
              <a:t>को</a:t>
            </a:r>
            <a:r>
              <a:rPr lang="en-US" sz="2400" dirty="0">
                <a:latin typeface="Preeti"/>
                <a:ea typeface="Calibri"/>
                <a:cs typeface="Kalimati" pitchFamily="2"/>
              </a:rPr>
              <a:t> </a:t>
            </a:r>
            <a:r>
              <a:rPr lang="ne-NP" sz="2400" dirty="0">
                <a:latin typeface="Preeti"/>
                <a:ea typeface="Calibri"/>
                <a:cs typeface="Kalimati" pitchFamily="2"/>
              </a:rPr>
              <a:t>क्षेत्र भित्र पर्ने भएमा यही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सम्झनु पर्दछ । </a:t>
            </a:r>
            <a:r>
              <a:rPr lang="ne-NP" sz="2400" dirty="0">
                <a:cs typeface="Kalimati" panose="00000400000000000000" pitchFamily="2"/>
              </a:rPr>
              <a:t>जस्तैः लेखनाथ नगरपालिका गाभिएर पोखरा महानगरपालिका बनेकोले तत्कालिन लेखनाथ नगरपालिकामा जन्मेर त्यहीँ बसिरहेको वा पोखरा महानगरपालिकाको जुनसुकै ठाउँमा बसिरहेको भए पनि व्यक्तिको जन्मस्थान यही गा.पा.</a:t>
            </a:r>
            <a:r>
              <a:rPr lang="hi-IN" sz="2400" dirty="0">
                <a:latin typeface="Preeti"/>
                <a:ea typeface="Calibri"/>
                <a:cs typeface="Kalimati" pitchFamily="2"/>
              </a:rPr>
              <a:t> ∕ </a:t>
            </a:r>
            <a:r>
              <a:rPr lang="ne-NP" sz="2400" dirty="0">
                <a:cs typeface="Kalimati" panose="00000400000000000000" pitchFamily="2"/>
              </a:rPr>
              <a:t>न.पा. हुन्छ ।</a:t>
            </a:r>
            <a:endParaRPr lang="hi-IN" sz="2400" dirty="0">
              <a:latin typeface="Preeti"/>
              <a:ea typeface="Calibri"/>
              <a:cs typeface="Kalimati" pitchFamily="2"/>
            </a:endParaRPr>
          </a:p>
        </p:txBody>
      </p:sp>
      <p:pic>
        <p:nvPicPr>
          <p:cNvPr id="3" name="Picture 2"/>
          <p:cNvPicPr>
            <a:picLocks noChangeAspect="1"/>
          </p:cNvPicPr>
          <p:nvPr/>
        </p:nvPicPr>
        <p:blipFill>
          <a:blip r:embed="rId2"/>
          <a:stretch>
            <a:fillRect/>
          </a:stretch>
        </p:blipFill>
        <p:spPr>
          <a:xfrm>
            <a:off x="9961671" y="2127201"/>
            <a:ext cx="2182102" cy="4019075"/>
          </a:xfrm>
          <a:prstGeom prst="rect">
            <a:avLst/>
          </a:prstGeom>
        </p:spPr>
      </p:pic>
      <p:sp>
        <p:nvSpPr>
          <p:cNvPr id="8" name="TextBox 7">
            <a:extLst>
              <a:ext uri="{FF2B5EF4-FFF2-40B4-BE49-F238E27FC236}">
                <a16:creationId xmlns:a16="http://schemas.microsoft.com/office/drawing/2014/main" id="{11E5CA70-A655-4ED9-9AA2-17502A5C000A}"/>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039680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90158" y="6457890"/>
            <a:ext cx="577074" cy="400110"/>
          </a:xfrm>
        </p:spPr>
        <p:txBody>
          <a:bodyPr/>
          <a:lstStyle/>
          <a:p>
            <a:pPr algn="ctr"/>
            <a:fld id="{2840B2E4-A264-431E-ABDE-38E3BCDA5876}" type="slidenum">
              <a:rPr lang="en-US">
                <a:latin typeface="Fontasy Himali" panose="04020500000000000000" pitchFamily="82" charset="0"/>
              </a:rPr>
              <a:pPr algn="ctr"/>
              <a:t>10</a:t>
            </a:fld>
            <a:endParaRPr lang="en-US" dirty="0">
              <a:latin typeface="Fontasy Himali" panose="04020500000000000000" pitchFamily="82" charset="0"/>
            </a:endParaRPr>
          </a:p>
        </p:txBody>
      </p:sp>
      <p:sp>
        <p:nvSpPr>
          <p:cNvPr id="14" name="Text Placeholder 1"/>
          <p:cNvSpPr txBox="1">
            <a:spLocks/>
          </p:cNvSpPr>
          <p:nvPr/>
        </p:nvSpPr>
        <p:spPr>
          <a:xfrm>
            <a:off x="639853" y="654517"/>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chemeClr val="tx1"/>
                </a:solidFill>
                <a:latin typeface="Preeti"/>
                <a:ea typeface="Calibri"/>
                <a:cs typeface="Kalimati" pitchFamily="2"/>
              </a:rPr>
              <a:t>महल १९</a:t>
            </a:r>
            <a:r>
              <a:rPr lang="en-US" sz="2800" b="1" dirty="0">
                <a:solidFill>
                  <a:schemeClr val="tx1"/>
                </a:solidFill>
                <a:latin typeface="Arial" pitchFamily="34" charset="0"/>
                <a:ea typeface="Calibri"/>
                <a:cs typeface="Arial" pitchFamily="34" charset="0"/>
              </a:rPr>
              <a:t>:</a:t>
            </a:r>
            <a:r>
              <a:rPr lang="hi-IN" sz="2800" b="1" dirty="0">
                <a:solidFill>
                  <a:schemeClr val="tx1"/>
                </a:solidFill>
                <a:latin typeface="Preeti"/>
                <a:ea typeface="Calibri"/>
                <a:cs typeface="Kalimati" pitchFamily="2"/>
              </a:rPr>
              <a:t> ..(नाम).....को जन्मस्थान कहाँ हो ?</a:t>
            </a:r>
            <a:r>
              <a:rPr lang="ne-NP" sz="2800" b="1" dirty="0">
                <a:solidFill>
                  <a:srgbClr val="002060"/>
                </a:solidFill>
                <a:latin typeface="Ganesh" pitchFamily="2" charset="0"/>
                <a:cs typeface="Kalimati" panose="00000400000000000000" pitchFamily="2"/>
              </a:rPr>
              <a:t> </a:t>
            </a:r>
            <a:endParaRPr lang="ko-KR" altLang="en-US" sz="2400" b="1" dirty="0">
              <a:solidFill>
                <a:schemeClr val="tx1"/>
              </a:solidFill>
              <a:latin typeface="Ganesh" pitchFamily="2" charset="0"/>
              <a:cs typeface="Kalimati"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2" name="Rectangle 1"/>
          <p:cNvSpPr/>
          <p:nvPr/>
        </p:nvSpPr>
        <p:spPr>
          <a:xfrm>
            <a:off x="268357" y="1786057"/>
            <a:ext cx="11710033" cy="3472746"/>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व्यक्तिको जन्म आफ्नै घर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अस्पताल</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प्रसूति गृह</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नर्सिङहोम वा अन्य कुनै ठाउँमा भएको भएतापनि गणनाको प्रयोजनका लागि जन्मस्थान भन्नाले व्यक्तिको जन्म हुँदाको समयमा ती व्यक्तिको आमाको अक्सर बसोबास गरेको स्थानलाई नै मान्नुपर्दछ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पछिल्लो समय नवलपरासी र रुकुमलाई विभाजन गरी नवलपरासी (पूर्व) र नवलपरासी </a:t>
            </a:r>
            <a:r>
              <a:rPr lang="en-US" sz="2400" dirty="0">
                <a:latin typeface="Calibri" panose="020F0502020204030204" pitchFamily="34" charset="0"/>
                <a:ea typeface="Calibri" panose="020F0502020204030204" pitchFamily="34" charset="0"/>
                <a:cs typeface="Kalimati" panose="00000400000000000000" pitchFamily="2"/>
              </a:rPr>
              <a:t>(</a:t>
            </a:r>
            <a:r>
              <a:rPr lang="ne-NP" sz="2400" dirty="0">
                <a:latin typeface="Calibri" panose="020F0502020204030204" pitchFamily="34" charset="0"/>
                <a:ea typeface="Calibri" panose="020F0502020204030204" pitchFamily="34" charset="0"/>
                <a:cs typeface="Kalimati" panose="00000400000000000000" pitchFamily="2"/>
              </a:rPr>
              <a:t>पश्चिम) तथा रुकुम (पूर्व) र रुकुम (पश्चिम) गरी नेपालमा जिल्लाको संख्या ७५ बाट ७७ बनाइएको अवस्थामा जन्मस्थान खुलाउन हालको जिल्ला विभाजनलाई सम्झी लेख्नु पर्दछ ।</a:t>
            </a:r>
            <a:endParaRPr lang="en-US" sz="2400" dirty="0">
              <a:latin typeface="Calibri" panose="020F0502020204030204" pitchFamily="34" charset="0"/>
              <a:ea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4D56FD06-8B9D-4BBB-8B0B-B8B57C611EE3}"/>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268926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23248" y="6440557"/>
            <a:ext cx="568751" cy="348790"/>
          </a:xfrm>
        </p:spPr>
        <p:txBody>
          <a:bodyPr/>
          <a:lstStyle/>
          <a:p>
            <a:pPr algn="ctr"/>
            <a:fld id="{2840B2E4-A264-431E-ABDE-38E3BCDA5876}" type="slidenum">
              <a:rPr lang="en-US">
                <a:latin typeface="Fontasy Himali" panose="04020500000000000000" pitchFamily="82" charset="0"/>
              </a:rPr>
              <a:pPr algn="ctr"/>
              <a:t>11</a:t>
            </a:fld>
            <a:endParaRPr lang="en-US" dirty="0">
              <a:latin typeface="Fontasy Himali" panose="04020500000000000000" pitchFamily="82" charset="0"/>
            </a:endParaRPr>
          </a:p>
        </p:txBody>
      </p:sp>
      <p:sp>
        <p:nvSpPr>
          <p:cNvPr id="14" name="Text Placeholder 1"/>
          <p:cNvSpPr txBox="1">
            <a:spLocks/>
          </p:cNvSpPr>
          <p:nvPr/>
        </p:nvSpPr>
        <p:spPr>
          <a:xfrm>
            <a:off x="560340" y="761432"/>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chemeClr val="tx1"/>
                </a:solidFill>
                <a:latin typeface="Preeti"/>
                <a:ea typeface="Calibri"/>
                <a:cs typeface="Kalimati" pitchFamily="2"/>
              </a:rPr>
              <a:t>महल १९</a:t>
            </a:r>
            <a:r>
              <a:rPr lang="en-US" sz="2800" b="1" dirty="0">
                <a:solidFill>
                  <a:schemeClr val="tx1"/>
                </a:solidFill>
                <a:latin typeface="Arial" pitchFamily="34" charset="0"/>
                <a:ea typeface="Calibri"/>
                <a:cs typeface="Arial" pitchFamily="34" charset="0"/>
              </a:rPr>
              <a:t>:</a:t>
            </a:r>
            <a:r>
              <a:rPr lang="hi-IN" sz="2800" b="1" dirty="0">
                <a:solidFill>
                  <a:schemeClr val="tx1"/>
                </a:solidFill>
                <a:latin typeface="Preeti"/>
                <a:ea typeface="Calibri"/>
                <a:cs typeface="Kalimati" pitchFamily="2"/>
              </a:rPr>
              <a:t> ..(नाम)..को जन्मस्थान कहाँ हो ?</a:t>
            </a:r>
            <a:endParaRPr lang="ko-KR" altLang="en-US" sz="2800" b="1" dirty="0">
              <a:solidFill>
                <a:schemeClr val="tx1"/>
              </a:solidFill>
              <a:latin typeface="Ganesh" pitchFamily="2" charset="0"/>
              <a:cs typeface="Kalimati"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2" name="Rectangle 1"/>
          <p:cNvSpPr/>
          <p:nvPr/>
        </p:nvSpPr>
        <p:spPr>
          <a:xfrm>
            <a:off x="256780" y="1797823"/>
            <a:ext cx="8430020" cy="4683333"/>
          </a:xfrm>
          <a:prstGeom prst="rect">
            <a:avLst/>
          </a:prstGeom>
        </p:spPr>
        <p:txBody>
          <a:bodyPr wrap="square">
            <a:spAutoFit/>
          </a:bodyPr>
          <a:lstStyle/>
          <a:p>
            <a:pPr algn="just">
              <a:lnSpc>
                <a:spcPct val="150000"/>
              </a:lnSpc>
              <a:spcAft>
                <a:spcPts val="800"/>
              </a:spcAft>
            </a:pPr>
            <a:r>
              <a:rPr lang="ne-NP" sz="2400" dirty="0">
                <a:latin typeface="Calibri" panose="020F0502020204030204" pitchFamily="34" charset="0"/>
                <a:ea typeface="Calibri" panose="020F0502020204030204" pitchFamily="34" charset="0"/>
                <a:cs typeface="Kalimati" panose="00000400000000000000" pitchFamily="2"/>
              </a:rPr>
              <a:t>उदाहरणः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उत्तरदाताको जन्मस्थान पूर्वि नवलपरासीको कुनै गा.पा.</a:t>
            </a:r>
            <a:r>
              <a:rPr lang="hi-IN" sz="2400" dirty="0">
                <a:latin typeface="Preeti"/>
                <a:ea typeface="Calibri"/>
                <a:cs typeface="Kalimati" pitchFamily="2"/>
              </a:rPr>
              <a:t>/</a:t>
            </a:r>
            <a:r>
              <a:rPr lang="ne-NP" sz="2400" dirty="0">
                <a:latin typeface="Calibri" panose="020F0502020204030204" pitchFamily="34" charset="0"/>
                <a:ea typeface="Calibri" panose="020F0502020204030204" pitchFamily="34" charset="0"/>
                <a:cs typeface="Kalimati" panose="00000400000000000000" pitchFamily="2"/>
              </a:rPr>
              <a:t>न.पा. भएको र हाल पश्चिम नवलपरासीको कुनै गा.पा.</a:t>
            </a:r>
            <a:r>
              <a:rPr lang="hi-IN" sz="2400" dirty="0">
                <a:latin typeface="Preeti"/>
                <a:ea typeface="Calibri"/>
                <a:cs typeface="Kalimati" pitchFamily="2"/>
              </a:rPr>
              <a:t>/</a:t>
            </a:r>
            <a:r>
              <a:rPr lang="ne-NP" sz="2400" dirty="0">
                <a:latin typeface="Calibri" panose="020F0502020204030204" pitchFamily="34" charset="0"/>
                <a:ea typeface="Calibri" panose="020F0502020204030204" pitchFamily="34" charset="0"/>
                <a:cs typeface="Kalimati" panose="00000400000000000000" pitchFamily="2"/>
              </a:rPr>
              <a:t>न.पा.</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मा बसोबास गरेको भए जन्मस्थान अर्को जिल्ला मानी कोड </a:t>
            </a:r>
            <a:r>
              <a:rPr lang="en-US" sz="2400" b="1" dirty="0">
                <a:solidFill>
                  <a:srgbClr val="0070C0"/>
                </a:solidFill>
                <a:latin typeface="Calibri" panose="020F0502020204030204" pitchFamily="34" charset="0"/>
                <a:ea typeface="Calibri" panose="020F0502020204030204" pitchFamily="34" charset="0"/>
                <a:cs typeface="Kalimati" panose="00000400000000000000" pitchFamily="2"/>
              </a:rPr>
              <a:t>3</a:t>
            </a:r>
            <a:r>
              <a:rPr lang="ne-NP" sz="2400" dirty="0">
                <a:latin typeface="Calibri" panose="020F0502020204030204" pitchFamily="34" charset="0"/>
                <a:ea typeface="Calibri" panose="020F0502020204030204" pitchFamily="34" charset="0"/>
                <a:cs typeface="Kalimati" panose="00000400000000000000" pitchFamily="2"/>
              </a:rPr>
              <a:t> लेख्नु 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उत्तरदाता पूर्वी नवलपरासी भित्रकै अर्को गा.पा.</a:t>
            </a:r>
            <a:r>
              <a:rPr lang="hi-IN" sz="2400" dirty="0">
                <a:latin typeface="Preeti"/>
                <a:ea typeface="Calibri" panose="020F0502020204030204" pitchFamily="34" charset="0"/>
                <a:cs typeface="Kalimati" pitchFamily="2"/>
              </a:rPr>
              <a:t>/</a:t>
            </a:r>
            <a:r>
              <a:rPr lang="ne-NP" sz="2400" dirty="0">
                <a:latin typeface="Calibri" panose="020F0502020204030204" pitchFamily="34" charset="0"/>
                <a:ea typeface="Calibri" panose="020F0502020204030204" pitchFamily="34" charset="0"/>
                <a:cs typeface="Kalimati" panose="00000400000000000000" pitchFamily="2"/>
              </a:rPr>
              <a:t>न.पा. मा हाल बसोबास गरेको भए यही जिल्लाको अर्को गा.पा.</a:t>
            </a:r>
            <a:r>
              <a:rPr lang="hi-IN" sz="2400" dirty="0">
                <a:latin typeface="Preeti"/>
                <a:ea typeface="Calibri" panose="020F0502020204030204" pitchFamily="34" charset="0"/>
                <a:cs typeface="Kalimati" pitchFamily="2"/>
              </a:rPr>
              <a:t>/</a:t>
            </a:r>
            <a:r>
              <a:rPr lang="ne-NP" sz="2400" dirty="0">
                <a:latin typeface="Calibri" panose="020F0502020204030204" pitchFamily="34" charset="0"/>
                <a:ea typeface="Calibri" panose="020F0502020204030204" pitchFamily="34" charset="0"/>
                <a:cs typeface="Kalimati" panose="00000400000000000000" pitchFamily="2"/>
              </a:rPr>
              <a:t>न.पा. मानी कोड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2</a:t>
            </a:r>
            <a:r>
              <a:rPr lang="ne-NP" sz="2400" dirty="0">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8" name="Picture 7"/>
          <p:cNvPicPr>
            <a:picLocks noChangeAspect="1"/>
          </p:cNvPicPr>
          <p:nvPr/>
        </p:nvPicPr>
        <p:blipFill>
          <a:blip r:embed="rId2"/>
          <a:stretch>
            <a:fillRect/>
          </a:stretch>
        </p:blipFill>
        <p:spPr>
          <a:xfrm>
            <a:off x="9110204" y="1585845"/>
            <a:ext cx="2513045" cy="4628618"/>
          </a:xfrm>
          <a:prstGeom prst="rect">
            <a:avLst/>
          </a:prstGeom>
        </p:spPr>
      </p:pic>
    </p:spTree>
    <p:extLst>
      <p:ext uri="{BB962C8B-B14F-4D97-AF65-F5344CB8AC3E}">
        <p14:creationId xmlns:p14="http://schemas.microsoft.com/office/powerpoint/2010/main" val="1652903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90158" y="6471015"/>
            <a:ext cx="577074" cy="437599"/>
          </a:xfrm>
        </p:spPr>
        <p:txBody>
          <a:bodyPr/>
          <a:lstStyle/>
          <a:p>
            <a:pPr algn="ctr"/>
            <a:fld id="{2840B2E4-A264-431E-ABDE-38E3BCDA5876}" type="slidenum">
              <a:rPr lang="en-US">
                <a:latin typeface="Fontasy Himali" panose="04020500000000000000" pitchFamily="82" charset="0"/>
              </a:rPr>
              <a:pPr algn="ctr"/>
              <a:t>12</a:t>
            </a:fld>
            <a:endParaRPr lang="en-US" dirty="0">
              <a:latin typeface="Fontasy Himali" panose="04020500000000000000" pitchFamily="82" charset="0"/>
            </a:endParaRPr>
          </a:p>
        </p:txBody>
      </p:sp>
      <p:sp>
        <p:nvSpPr>
          <p:cNvPr id="14" name="Text Placeholder 1"/>
          <p:cNvSpPr txBox="1">
            <a:spLocks/>
          </p:cNvSpPr>
          <p:nvPr/>
        </p:nvSpPr>
        <p:spPr>
          <a:xfrm>
            <a:off x="639853" y="654517"/>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latin typeface="Preeti"/>
                <a:ea typeface="Calibri"/>
                <a:cs typeface="Kalimati" pitchFamily="2"/>
              </a:rPr>
              <a:t>महल २०</a:t>
            </a:r>
            <a:r>
              <a:rPr lang="en-US" sz="2800" b="1" dirty="0">
                <a:solidFill>
                  <a:schemeClr val="tx1"/>
                </a:solidFill>
                <a:ea typeface="Calibri"/>
                <a:cs typeface="Kalimati" pitchFamily="2"/>
              </a:rPr>
              <a:t>: </a:t>
            </a:r>
            <a:r>
              <a:rPr lang="ne-NP" sz="2800" b="1" dirty="0">
                <a:solidFill>
                  <a:schemeClr val="tx1"/>
                </a:solidFill>
                <a:ea typeface="Calibri"/>
                <a:cs typeface="Kalimati" pitchFamily="2"/>
              </a:rPr>
              <a:t>..</a:t>
            </a:r>
            <a:r>
              <a:rPr lang="ne-NP" sz="2800" b="1" dirty="0">
                <a:solidFill>
                  <a:schemeClr val="tx1"/>
                </a:solidFill>
                <a:latin typeface="Preeti"/>
                <a:ea typeface="Calibri"/>
                <a:cs typeface="Kalimati" pitchFamily="2"/>
              </a:rPr>
              <a:t>नाम.. को जन्म कुन जिल्ला</a:t>
            </a:r>
            <a:r>
              <a:rPr lang="en-US" sz="2800" b="1" dirty="0">
                <a:solidFill>
                  <a:schemeClr val="tx1"/>
                </a:solidFill>
                <a:ea typeface="Calibri"/>
                <a:cs typeface="Kalimati" pitchFamily="2"/>
              </a:rPr>
              <a:t>/</a:t>
            </a:r>
            <a:r>
              <a:rPr lang="ne-NP" sz="2800" b="1" dirty="0">
                <a:solidFill>
                  <a:schemeClr val="tx1"/>
                </a:solidFill>
                <a:latin typeface="Preeti"/>
                <a:ea typeface="Calibri"/>
                <a:cs typeface="Kalimati" pitchFamily="2"/>
              </a:rPr>
              <a:t>देशमा भएको हो ?</a:t>
            </a:r>
            <a:endParaRPr lang="ko-KR" altLang="en-US" sz="2800" b="1" dirty="0">
              <a:solidFill>
                <a:schemeClr val="tx1"/>
              </a:solidFill>
              <a:latin typeface="Ganesh" pitchFamily="2" charset="0"/>
              <a:cs typeface="Kalimati"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2" name="Rectangle 1"/>
          <p:cNvSpPr/>
          <p:nvPr/>
        </p:nvSpPr>
        <p:spPr>
          <a:xfrm>
            <a:off x="78558" y="1672952"/>
            <a:ext cx="9693700" cy="503214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महल १९ मा कोड </a:t>
            </a:r>
            <a:r>
              <a:rPr lang="en-US" sz="2400" b="1" dirty="0">
                <a:solidFill>
                  <a:srgbClr val="0070C0"/>
                </a:solidFill>
                <a:latin typeface="Times New Roman" panose="02020603050405020304" pitchFamily="18" charset="0"/>
                <a:cs typeface="Times New Roman" panose="02020603050405020304" pitchFamily="18" charset="0"/>
              </a:rPr>
              <a:t>3</a:t>
            </a:r>
            <a:r>
              <a:rPr lang="ne-NP" sz="2400" dirty="0">
                <a:cs typeface="Kalimati" panose="00000400000000000000" pitchFamily="2"/>
              </a:rPr>
              <a:t> अथवा </a:t>
            </a:r>
            <a:r>
              <a:rPr lang="en-US" sz="2400" b="1" dirty="0">
                <a:solidFill>
                  <a:srgbClr val="0070C0"/>
                </a:solidFill>
                <a:latin typeface="Times New Roman" panose="02020603050405020304" pitchFamily="18" charset="0"/>
                <a:cs typeface="Times New Roman" panose="02020603050405020304" pitchFamily="18" charset="0"/>
              </a:rPr>
              <a:t>4</a:t>
            </a:r>
            <a:r>
              <a:rPr lang="ne-NP" sz="2400" dirty="0">
                <a:cs typeface="Kalimati" panose="00000400000000000000" pitchFamily="2"/>
              </a:rPr>
              <a:t> हुने अर्थात जन्मस्थान अर्को</a:t>
            </a:r>
            <a:r>
              <a:rPr lang="en-US" sz="2400" dirty="0">
                <a:cs typeface="Kalimati" panose="00000400000000000000" pitchFamily="2"/>
              </a:rPr>
              <a:t> </a:t>
            </a:r>
            <a:r>
              <a:rPr lang="ne-NP" sz="2400" dirty="0">
                <a:cs typeface="Kalimati" panose="00000400000000000000" pitchFamily="2"/>
              </a:rPr>
              <a:t>जिल्ला वा विदेश हुने व्यक्तिहरूका लागि यो प्रश्न सोध्नुपर्दछ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सम्बन्धित व्यक्तिको जन्म हाल बसोबास गरिरहेको जिल्लाभन्दा बाहेक अर्को जिल्ला वा विदेशमा भएको भए त्यो जिल्लावा देशको नाम र कोड लेख्नुपर्दछ । जस्तैः काठमाण्डौमा गणना भइरहेको कुनै व्यक्तिको जन्म बारा जिल्लामा भएको रहेछ भने जिल्लाको नाममा बारा र कोडमा</a:t>
            </a:r>
            <a:r>
              <a:rPr lang="en-US" sz="2400" dirty="0">
                <a:cs typeface="Kalimati" panose="00000400000000000000" pitchFamily="2"/>
              </a:rPr>
              <a:t> </a:t>
            </a:r>
            <a:r>
              <a:rPr lang="en-US" sz="2400" b="1" dirty="0">
                <a:solidFill>
                  <a:srgbClr val="0070C0"/>
                </a:solidFill>
                <a:cs typeface="Kalimati" panose="00000400000000000000" pitchFamily="2"/>
              </a:rPr>
              <a:t>21</a:t>
            </a:r>
            <a:r>
              <a:rPr lang="ne-NP" sz="2400" b="1" dirty="0">
                <a:solidFill>
                  <a:srgbClr val="0070C0"/>
                </a:solidFill>
                <a:cs typeface="Kalimati" panose="00000400000000000000" pitchFamily="2"/>
              </a:rPr>
              <a:t>  </a:t>
            </a:r>
            <a:r>
              <a:rPr lang="ne-NP" sz="2400" dirty="0">
                <a:cs typeface="Kalimati" panose="00000400000000000000" pitchFamily="2"/>
              </a:rPr>
              <a:t>लेख्नुपर्दछ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त्यस्तै कुनै व्यक्ति जापानमा जन्म भई हाल यस गणना क्षेत्रमा बसोबास गरेका छन् भने देशको नाम जापान र कोड </a:t>
            </a:r>
            <a:r>
              <a:rPr lang="en-US" sz="2400" b="1" dirty="0">
                <a:solidFill>
                  <a:srgbClr val="0070C0"/>
                </a:solidFill>
                <a:latin typeface="Times New Roman" panose="02020603050405020304" pitchFamily="18" charset="0"/>
                <a:cs typeface="Times New Roman" panose="02020603050405020304" pitchFamily="18" charset="0"/>
              </a:rPr>
              <a:t>120</a:t>
            </a:r>
            <a:r>
              <a:rPr lang="ne-NP" sz="2400" dirty="0">
                <a:cs typeface="Kalimati" panose="00000400000000000000" pitchFamily="2"/>
              </a:rPr>
              <a:t> लेख्नुपर्दछ । जिल्ला र देशको कोड प्रश्नावली किताबमा दिईएको छ ।</a:t>
            </a:r>
            <a:endParaRPr lang="en-US" sz="2400" dirty="0">
              <a:cs typeface="Kalimati" panose="00000400000000000000" pitchFamily="2"/>
            </a:endParaRPr>
          </a:p>
        </p:txBody>
      </p:sp>
      <p:pic>
        <p:nvPicPr>
          <p:cNvPr id="5" name="Picture 4">
            <a:extLst>
              <a:ext uri="{FF2B5EF4-FFF2-40B4-BE49-F238E27FC236}">
                <a16:creationId xmlns:a16="http://schemas.microsoft.com/office/drawing/2014/main" id="{C1A2429E-10BE-40A7-9636-93610EFBDBE6}"/>
              </a:ext>
            </a:extLst>
          </p:cNvPr>
          <p:cNvPicPr>
            <a:picLocks noChangeAspect="1"/>
          </p:cNvPicPr>
          <p:nvPr/>
        </p:nvPicPr>
        <p:blipFill>
          <a:blip r:embed="rId2"/>
          <a:stretch>
            <a:fillRect/>
          </a:stretch>
        </p:blipFill>
        <p:spPr>
          <a:xfrm>
            <a:off x="10089626" y="1911284"/>
            <a:ext cx="2023817" cy="4018175"/>
          </a:xfrm>
          <a:prstGeom prst="rect">
            <a:avLst/>
          </a:prstGeom>
        </p:spPr>
      </p:pic>
    </p:spTree>
    <p:extLst>
      <p:ext uri="{BB962C8B-B14F-4D97-AF65-F5344CB8AC3E}">
        <p14:creationId xmlns:p14="http://schemas.microsoft.com/office/powerpoint/2010/main" val="1590778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29304" y="6540589"/>
            <a:ext cx="577074" cy="437599"/>
          </a:xfrm>
        </p:spPr>
        <p:txBody>
          <a:bodyPr/>
          <a:lstStyle/>
          <a:p>
            <a:pPr algn="ctr"/>
            <a:fld id="{2840B2E4-A264-431E-ABDE-38E3BCDA5876}" type="slidenum">
              <a:rPr lang="en-US">
                <a:latin typeface="Fontasy Himali" panose="04020500000000000000" pitchFamily="82" charset="0"/>
              </a:rPr>
              <a:pPr algn="ctr"/>
              <a:t>13</a:t>
            </a:fld>
            <a:endParaRPr lang="en-US" dirty="0">
              <a:latin typeface="Fontasy Himali" panose="04020500000000000000" pitchFamily="82" charset="0"/>
            </a:endParaRPr>
          </a:p>
        </p:txBody>
      </p:sp>
      <p:sp>
        <p:nvSpPr>
          <p:cNvPr id="14" name="Text Placeholder 1"/>
          <p:cNvSpPr txBox="1">
            <a:spLocks/>
          </p:cNvSpPr>
          <p:nvPr/>
        </p:nvSpPr>
        <p:spPr>
          <a:xfrm>
            <a:off x="0" y="716972"/>
            <a:ext cx="12191999" cy="95123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6" name="Rectangle 5"/>
          <p:cNvSpPr/>
          <p:nvPr/>
        </p:nvSpPr>
        <p:spPr>
          <a:xfrm>
            <a:off x="559226" y="1996610"/>
            <a:ext cx="8452799"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यस प्रश्नको उद्देश्य बसाइँसराईको वर्तमान अवस्था </a:t>
            </a:r>
            <a:r>
              <a:rPr lang="en-US" sz="2400" dirty="0"/>
              <a:t>(Current Migration Status) </a:t>
            </a:r>
            <a:r>
              <a:rPr lang="ne-NP" sz="2400" dirty="0">
                <a:latin typeface="Calibri" panose="020F0502020204030204" pitchFamily="34" charset="0"/>
                <a:ea typeface="Calibri" panose="020F0502020204030204" pitchFamily="34" charset="0"/>
                <a:cs typeface="Kalimati" panose="00000400000000000000" pitchFamily="2"/>
              </a:rPr>
              <a:t>पत्ता लगाउनु रहेको छ । </a:t>
            </a:r>
          </a:p>
          <a:p>
            <a:pPr marL="342900" indent="-342900" algn="just">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विभिन्न कारणले व्यक्तिको अक्सर बसोबासको स्थान परिवर्तन भइरहेको हुन सक्दछ । </a:t>
            </a:r>
          </a:p>
          <a:p>
            <a:pPr marL="342900" indent="-342900" algn="just">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यस प्रश्नमा कुनै व्यक्ति एकपटक मात्र बसाइँसराई गरेको भए सोको र एकभन्दा बढी ठाउँमा बसाइँ सरेको रहेछ भने अन्तिम (पछिल्लो) पटकको बसाइँको अवस्थाको </a:t>
            </a:r>
            <a:r>
              <a:rPr lang="ne-NP" sz="2400" dirty="0">
                <a:cs typeface="Kalimati" panose="00000400000000000000" pitchFamily="2"/>
              </a:rPr>
              <a:t>बारेमा सोध्न खोजिएको हो । </a:t>
            </a:r>
          </a:p>
        </p:txBody>
      </p:sp>
      <p:pic>
        <p:nvPicPr>
          <p:cNvPr id="10" name="Picture 3" descr="H:\CBS_Tutorial\PPT Templates\1_749_JgHFM-ahH172aPrGTg.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89708" y="2262433"/>
            <a:ext cx="2602292" cy="14637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a:extLst>
              <a:ext uri="{FF2B5EF4-FFF2-40B4-BE49-F238E27FC236}">
                <a16:creationId xmlns:a16="http://schemas.microsoft.com/office/drawing/2014/main" id="{4987418A-2A85-42DF-8B90-5B8C09CB1217}"/>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525783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41072" y="6478687"/>
            <a:ext cx="758703" cy="400110"/>
          </a:xfrm>
        </p:spPr>
        <p:txBody>
          <a:bodyPr/>
          <a:lstStyle/>
          <a:p>
            <a:pPr algn="ctr"/>
            <a:fld id="{2840B2E4-A264-431E-ABDE-38E3BCDA5876}" type="slidenum">
              <a:rPr lang="en-US">
                <a:latin typeface="Fontasy Himali" panose="04020500000000000000" pitchFamily="82" charset="0"/>
              </a:rPr>
              <a:pPr algn="ctr"/>
              <a:t>14</a:t>
            </a:fld>
            <a:endParaRPr lang="en-US" dirty="0">
              <a:latin typeface="Fontasy Himali" panose="04020500000000000000" pitchFamily="82" charset="0"/>
            </a:endParaRPr>
          </a:p>
        </p:txBody>
      </p:sp>
      <p:sp>
        <p:nvSpPr>
          <p:cNvPr id="14" name="Text Placeholder 1"/>
          <p:cNvSpPr txBox="1">
            <a:spLocks/>
          </p:cNvSpPr>
          <p:nvPr/>
        </p:nvSpPr>
        <p:spPr>
          <a:xfrm>
            <a:off x="0" y="716972"/>
            <a:ext cx="12191999" cy="676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pic>
        <p:nvPicPr>
          <p:cNvPr id="5" name="Picture 4"/>
          <p:cNvPicPr>
            <a:picLocks noChangeAspect="1"/>
          </p:cNvPicPr>
          <p:nvPr/>
        </p:nvPicPr>
        <p:blipFill>
          <a:blip r:embed="rId2"/>
          <a:stretch>
            <a:fillRect/>
          </a:stretch>
        </p:blipFill>
        <p:spPr>
          <a:xfrm>
            <a:off x="9778116" y="1501866"/>
            <a:ext cx="2200275" cy="4810125"/>
          </a:xfrm>
          <a:prstGeom prst="rect">
            <a:avLst/>
          </a:prstGeom>
        </p:spPr>
      </p:pic>
      <p:sp>
        <p:nvSpPr>
          <p:cNvPr id="6" name="Rectangle 5"/>
          <p:cNvSpPr/>
          <p:nvPr/>
        </p:nvSpPr>
        <p:spPr>
          <a:xfrm>
            <a:off x="338036" y="1892915"/>
            <a:ext cx="9049732" cy="3970318"/>
          </a:xfrm>
          <a:prstGeom prst="rect">
            <a:avLst/>
          </a:prstGeom>
        </p:spPr>
        <p:txBody>
          <a:bodyPr wrap="square">
            <a:spAutoFit/>
          </a:bodyPr>
          <a:lstStyle/>
          <a:p>
            <a:pPr marL="342900" indent="-342900">
              <a:lnSpc>
                <a:spcPct val="150000"/>
              </a:lnSpc>
              <a:buFont typeface="Arial" panose="020B0604020202020204" pitchFamily="34" charset="0"/>
              <a:buChar char="•"/>
            </a:pPr>
            <a:r>
              <a:rPr lang="ne-NP" sz="2400">
                <a:cs typeface="Kalimati" panose="00000400000000000000" pitchFamily="2"/>
              </a:rPr>
              <a:t>व्यक्तिको यहाँ बस्नु लगत्तै </a:t>
            </a:r>
            <a:r>
              <a:rPr lang="ne-NP" sz="2400" dirty="0">
                <a:cs typeface="Kalimati" panose="00000400000000000000" pitchFamily="2"/>
              </a:rPr>
              <a:t>अघिको अक्सर </a:t>
            </a:r>
            <a:r>
              <a:rPr lang="ne-NP" sz="2400">
                <a:cs typeface="Kalimati" panose="00000400000000000000" pitchFamily="2"/>
              </a:rPr>
              <a:t>बसोबास हाल बसीरहेकै स्थानीय तह वा यही जिल्लाको अर्को </a:t>
            </a:r>
            <a:r>
              <a:rPr lang="ne-NP" sz="2400" dirty="0">
                <a:cs typeface="Kalimati" panose="00000400000000000000" pitchFamily="2"/>
              </a:rPr>
              <a:t>स्थानीय तह </a:t>
            </a:r>
            <a:r>
              <a:rPr lang="ne-NP" sz="2400">
                <a:cs typeface="Kalimati" panose="00000400000000000000" pitchFamily="2"/>
              </a:rPr>
              <a:t>वा अर्को जिल्ला वा विदेशमा हुनसक्छ </a:t>
            </a:r>
            <a:r>
              <a:rPr lang="ne-NP" sz="2400" dirty="0">
                <a:cs typeface="Kalimati" panose="00000400000000000000" pitchFamily="2"/>
              </a:rPr>
              <a:t>।</a:t>
            </a: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यदि कुनै व्यक्ति एक पटक मात्र बसाइँ सरी यस स्थानमा आएको हो र बसाइँ सरी आएको अवधि धेरै वर्ष भइसकेको भए पनि </a:t>
            </a:r>
            <a:r>
              <a:rPr lang="ne-NP" sz="2400">
                <a:latin typeface="Calibri" panose="020F0502020204030204" pitchFamily="34" charset="0"/>
                <a:ea typeface="Calibri" panose="020F0502020204030204" pitchFamily="34" charset="0"/>
                <a:cs typeface="Kalimati" panose="00000400000000000000" pitchFamily="2"/>
              </a:rPr>
              <a:t>त्यसलाई बर्तमान अवस्थाको </a:t>
            </a:r>
            <a:r>
              <a:rPr lang="ne-NP" sz="2400" dirty="0">
                <a:latin typeface="Calibri" panose="020F0502020204030204" pitchFamily="34" charset="0"/>
                <a:ea typeface="Calibri" panose="020F0502020204030204" pitchFamily="34" charset="0"/>
                <a:cs typeface="Kalimati" panose="00000400000000000000" pitchFamily="2"/>
              </a:rPr>
              <a:t>बसाइँसराइ </a:t>
            </a:r>
            <a:r>
              <a:rPr lang="ne-NP" sz="2400">
                <a:latin typeface="Calibri" panose="020F0502020204030204" pitchFamily="34" charset="0"/>
                <a:ea typeface="Calibri" panose="020F0502020204030204" pitchFamily="34" charset="0"/>
                <a:cs typeface="Kalimati" panose="00000400000000000000" pitchFamily="2"/>
              </a:rPr>
              <a:t>नै मानिएको छ, जसबाट विभिन्न समयावधिको बसाइँसराइ अलग अलग हेर्न सकिन्छ </a:t>
            </a:r>
            <a:r>
              <a:rPr lang="ne-NP" sz="2400" dirty="0">
                <a:latin typeface="Calibri" panose="020F0502020204030204" pitchFamily="34" charset="0"/>
                <a:ea typeface="Calibri" panose="020F0502020204030204" pitchFamily="34" charset="0"/>
                <a:cs typeface="Kalimati" panose="00000400000000000000" pitchFamily="2"/>
              </a:rPr>
              <a:t>। </a:t>
            </a:r>
            <a:endParaRPr lang="en-US" sz="2400" dirty="0">
              <a:cs typeface="Kalimati" panose="00000400000000000000" pitchFamily="2"/>
            </a:endParaRPr>
          </a:p>
        </p:txBody>
      </p:sp>
      <p:sp>
        <p:nvSpPr>
          <p:cNvPr id="8" name="TextBox 7">
            <a:extLst>
              <a:ext uri="{FF2B5EF4-FFF2-40B4-BE49-F238E27FC236}">
                <a16:creationId xmlns:a16="http://schemas.microsoft.com/office/drawing/2014/main" id="{FDB85A9E-210D-43DA-9FD6-85078D2C906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4113863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90158" y="6448870"/>
            <a:ext cx="577074" cy="400110"/>
          </a:xfrm>
        </p:spPr>
        <p:txBody>
          <a:bodyPr/>
          <a:lstStyle/>
          <a:p>
            <a:pPr algn="ctr"/>
            <a:fld id="{2840B2E4-A264-431E-ABDE-38E3BCDA5876}" type="slidenum">
              <a:rPr lang="en-US">
                <a:latin typeface="Fontasy Himali" panose="04020500000000000000" pitchFamily="82" charset="0"/>
              </a:rPr>
              <a:pPr algn="ctr"/>
              <a:t>15</a:t>
            </a:fld>
            <a:endParaRPr lang="en-US" dirty="0">
              <a:latin typeface="Fontasy Himali" panose="04020500000000000000" pitchFamily="82" charset="0"/>
            </a:endParaRPr>
          </a:p>
        </p:txBody>
      </p:sp>
      <p:sp>
        <p:nvSpPr>
          <p:cNvPr id="14" name="Text Placeholder 1"/>
          <p:cNvSpPr txBox="1">
            <a:spLocks/>
          </p:cNvSpPr>
          <p:nvPr/>
        </p:nvSpPr>
        <p:spPr>
          <a:xfrm>
            <a:off x="0" y="716972"/>
            <a:ext cx="12191999" cy="69767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3" name="Rectangle 2"/>
          <p:cNvSpPr/>
          <p:nvPr/>
        </p:nvSpPr>
        <p:spPr>
          <a:xfrm>
            <a:off x="245096" y="1868191"/>
            <a:ext cx="11733295" cy="4175502"/>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यहाँ कति वर्ष अघि देखिको बसाइँसराईलाई लिने भनी तोकिएको छैन । त्यसैले यस स्थानमा जति वर्ष अघि आएको भए पनि लिनुपर्दछ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तर अक्सर बसोबास गर्न नभई छोटो समयको लागि आफन्त भेट्न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तीर्थाटन गर्न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औषधोपचार गर्न</a:t>
            </a:r>
            <a:r>
              <a:rPr lang="en-US" sz="2400" dirty="0">
                <a:latin typeface="Calibri" panose="020F0502020204030204" pitchFamily="34" charset="0"/>
                <a:ea typeface="Calibri" panose="020F0502020204030204" pitchFamily="34" charset="0"/>
                <a:cs typeface="Kalimati" panose="00000400000000000000" pitchFamily="2"/>
              </a:rPr>
              <a:t>,</a:t>
            </a:r>
            <a:r>
              <a:rPr lang="ne-NP" sz="2400" dirty="0">
                <a:latin typeface="Calibri" panose="020F0502020204030204" pitchFamily="34" charset="0"/>
                <a:ea typeface="Calibri" panose="020F0502020204030204" pitchFamily="34" charset="0"/>
                <a:cs typeface="Kalimati" panose="00000400000000000000" pitchFamily="2"/>
              </a:rPr>
              <a:t>घुमफिर गर्न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व्यापारको सिलसिलामा अन्य स्थानमा गई केही समय बसी फर्किएको रहेछ भने त्यस्तो अवस्थामा बसाइँसराई भएको मानिंदैन ।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a:latin typeface="Calibri" panose="020F0502020204030204" pitchFamily="34" charset="0"/>
                <a:ea typeface="Calibri" panose="020F0502020204030204" pitchFamily="34" charset="0"/>
                <a:cs typeface="Kalimati" panose="00000400000000000000" pitchFamily="2"/>
              </a:rPr>
              <a:t>प्रश्न नं. १९ मा जन्मस्थान </a:t>
            </a:r>
            <a:r>
              <a:rPr lang="ne-NP" sz="2400" dirty="0">
                <a:latin typeface="Calibri" panose="020F0502020204030204" pitchFamily="34" charset="0"/>
                <a:ea typeface="Calibri" panose="020F0502020204030204" pitchFamily="34" charset="0"/>
                <a:cs typeface="Kalimati" panose="00000400000000000000" pitchFamily="2"/>
              </a:rPr>
              <a:t>यही गा.पा.</a:t>
            </a:r>
            <a:r>
              <a:rPr lang="hi-IN" sz="2400" dirty="0">
                <a:latin typeface="Preeti"/>
                <a:ea typeface="Calibri"/>
                <a:cs typeface="Kalimati" pitchFamily="2"/>
              </a:rPr>
              <a:t> ∕ </a:t>
            </a:r>
            <a:r>
              <a:rPr lang="ne-NP" sz="2400" dirty="0">
                <a:latin typeface="Calibri" panose="020F0502020204030204" pitchFamily="34" charset="0"/>
                <a:ea typeface="Calibri" panose="020F0502020204030204" pitchFamily="34" charset="0"/>
                <a:cs typeface="Kalimati" panose="00000400000000000000" pitchFamily="2"/>
              </a:rPr>
              <a:t>न.पा. बाहेक </a:t>
            </a:r>
            <a:r>
              <a:rPr lang="ne-NP" sz="2400">
                <a:latin typeface="Calibri" panose="020F0502020204030204" pitchFamily="34" charset="0"/>
                <a:ea typeface="Calibri" panose="020F0502020204030204" pitchFamily="34" charset="0"/>
                <a:cs typeface="Kalimati" panose="00000400000000000000" pitchFamily="2"/>
              </a:rPr>
              <a:t>अन्यत्र भन्नेहरुको लागि </a:t>
            </a:r>
            <a:r>
              <a:rPr lang="ne-NP" sz="2400" dirty="0">
                <a:latin typeface="Calibri" panose="020F0502020204030204" pitchFamily="34" charset="0"/>
                <a:ea typeface="Calibri" panose="020F0502020204030204" pitchFamily="34" charset="0"/>
                <a:cs typeface="Kalimati" panose="00000400000000000000" pitchFamily="2"/>
              </a:rPr>
              <a:t>यस अघिको बसोबास यही गा.पा.</a:t>
            </a:r>
            <a:r>
              <a:rPr lang="hi-IN" sz="2400" dirty="0">
                <a:latin typeface="Preeti"/>
                <a:ea typeface="Calibri"/>
                <a:cs typeface="Kalimati" pitchFamily="2"/>
              </a:rPr>
              <a:t> ∕ </a:t>
            </a:r>
            <a:r>
              <a:rPr lang="ne-NP" sz="2400" dirty="0">
                <a:latin typeface="Calibri" panose="020F0502020204030204" pitchFamily="34" charset="0"/>
                <a:ea typeface="Calibri" panose="020F0502020204030204" pitchFamily="34" charset="0"/>
                <a:cs typeface="Kalimati" panose="00000400000000000000" pitchFamily="2"/>
              </a:rPr>
              <a:t>न.पा. हुन सक्दैन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अन्तै कहिं हुनुपर्दछ । </a:t>
            </a:r>
          </a:p>
        </p:txBody>
      </p:sp>
      <p:sp>
        <p:nvSpPr>
          <p:cNvPr id="8" name="TextBox 7">
            <a:extLst>
              <a:ext uri="{FF2B5EF4-FFF2-40B4-BE49-F238E27FC236}">
                <a16:creationId xmlns:a16="http://schemas.microsoft.com/office/drawing/2014/main" id="{9C81E5F8-79F6-40B5-A988-8B20D9A66CD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801206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29915" y="6471015"/>
            <a:ext cx="577074" cy="437599"/>
          </a:xfrm>
        </p:spPr>
        <p:txBody>
          <a:bodyPr/>
          <a:lstStyle/>
          <a:p>
            <a:pPr algn="ctr"/>
            <a:fld id="{2840B2E4-A264-431E-ABDE-38E3BCDA5876}" type="slidenum">
              <a:rPr lang="en-US">
                <a:latin typeface="Fontasy Himali" panose="04020500000000000000" pitchFamily="82" charset="0"/>
              </a:rPr>
              <a:pPr algn="ctr"/>
              <a:t>16</a:t>
            </a:fld>
            <a:endParaRPr lang="en-US" dirty="0">
              <a:latin typeface="Fontasy Himali" panose="04020500000000000000" pitchFamily="82" charset="0"/>
            </a:endParaRPr>
          </a:p>
        </p:txBody>
      </p:sp>
      <p:sp>
        <p:nvSpPr>
          <p:cNvPr id="14" name="Text Placeholder 1"/>
          <p:cNvSpPr txBox="1">
            <a:spLocks/>
          </p:cNvSpPr>
          <p:nvPr/>
        </p:nvSpPr>
        <p:spPr>
          <a:xfrm>
            <a:off x="0" y="716971"/>
            <a:ext cx="12191999" cy="7242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3" name="Rectangle 2"/>
          <p:cNvSpPr/>
          <p:nvPr/>
        </p:nvSpPr>
        <p:spPr>
          <a:xfrm>
            <a:off x="245095" y="1699222"/>
            <a:ext cx="11733296" cy="4903907"/>
          </a:xfrm>
          <a:prstGeom prst="rect">
            <a:avLst/>
          </a:prstGeom>
        </p:spPr>
        <p:txBody>
          <a:bodyPr wrap="square">
            <a:spAutoFit/>
          </a:bodyPr>
          <a:lstStyle/>
          <a:p>
            <a:pPr algn="just">
              <a:lnSpc>
                <a:spcPct val="150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यही गा.पा.</a:t>
            </a:r>
            <a:r>
              <a:rPr lang="hi-IN" sz="2400" b="1" dirty="0">
                <a:latin typeface="Preeti"/>
                <a:ea typeface="Calibri"/>
                <a:cs typeface="Kalimati" pitchFamily="2"/>
              </a:rPr>
              <a:t> ∕ </a:t>
            </a:r>
            <a:r>
              <a:rPr lang="ne-NP" sz="2400" b="1" dirty="0">
                <a:latin typeface="Calibri" panose="020F0502020204030204" pitchFamily="34" charset="0"/>
                <a:ea typeface="Calibri" panose="020F0502020204030204" pitchFamily="34" charset="0"/>
                <a:cs typeface="Kalimati" panose="00000400000000000000" pitchFamily="2"/>
              </a:rPr>
              <a:t>न.पा. (कोड </a:t>
            </a:r>
            <a:r>
              <a:rPr lang="en-US" sz="2800" b="1" dirty="0">
                <a:latin typeface="Calibri" panose="020F0502020204030204" pitchFamily="34" charset="0"/>
                <a:ea typeface="Calibri" panose="020F0502020204030204" pitchFamily="34" charset="0"/>
                <a:cs typeface="Kalimati" panose="00000400000000000000" pitchFamily="2"/>
              </a:rPr>
              <a:t>1</a:t>
            </a:r>
            <a:r>
              <a:rPr lang="ne-NP" sz="2400" b="1" dirty="0">
                <a:latin typeface="Calibri" panose="020F0502020204030204" pitchFamily="34" charset="0"/>
                <a:ea typeface="Calibri" panose="020F0502020204030204" pitchFamily="34" charset="0"/>
                <a:cs typeface="Kalimati" panose="00000400000000000000" pitchFamily="2"/>
              </a:rPr>
              <a:t>)</a:t>
            </a:r>
          </a:p>
          <a:p>
            <a:pPr marL="342900" indent="-342900" algn="just">
              <a:lnSpc>
                <a:spcPct val="150000"/>
              </a:lnSpc>
              <a:buFont typeface="Arial" panose="020B0604020202020204" pitchFamily="34" charset="0"/>
              <a:buChar char="•"/>
            </a:pPr>
            <a:r>
              <a:rPr lang="ne-NP" sz="2400" dirty="0">
                <a:cs typeface="Kalimati" panose="00000400000000000000" pitchFamily="2"/>
              </a:rPr>
              <a:t>यदि कुनै व्यक्ति आफू जन्मेको स्थानबाट अक्सर बसोबास परिवर्तन हुने </a:t>
            </a:r>
            <a:r>
              <a:rPr lang="ne-NP" sz="2400">
                <a:cs typeface="Kalimati" panose="00000400000000000000" pitchFamily="2"/>
              </a:rPr>
              <a:t>गरी कहिल्यै अर्को </a:t>
            </a:r>
            <a:r>
              <a:rPr lang="ne-NP" sz="2400" dirty="0">
                <a:cs typeface="Kalimati" panose="00000400000000000000" pitchFamily="2"/>
              </a:rPr>
              <a:t>कुनै ठाउँमा </a:t>
            </a:r>
            <a:r>
              <a:rPr lang="ne-NP" sz="2400">
                <a:cs typeface="Kalimati" panose="00000400000000000000" pitchFamily="2"/>
              </a:rPr>
              <a:t>बसेको छैन</a:t>
            </a:r>
            <a:r>
              <a:rPr lang="en-US" sz="2400">
                <a:cs typeface="Kalimati" panose="00000400000000000000" pitchFamily="2"/>
              </a:rPr>
              <a:t>, </a:t>
            </a:r>
            <a:r>
              <a:rPr lang="ne-NP" sz="2400">
                <a:cs typeface="Kalimati" panose="00000400000000000000" pitchFamily="2"/>
              </a:rPr>
              <a:t>अर्थात् जुन </a:t>
            </a:r>
            <a:r>
              <a:rPr lang="ne-NP" sz="2400" dirty="0">
                <a:cs typeface="Kalimati" panose="00000400000000000000" pitchFamily="2"/>
              </a:rPr>
              <a:t>स्थानीय तहमा जन्म भएको हो </a:t>
            </a:r>
            <a:r>
              <a:rPr lang="ne-NP" sz="2400">
                <a:cs typeface="Kalimati" panose="00000400000000000000" pitchFamily="2"/>
              </a:rPr>
              <a:t>हालसम्म एकपटक पनि अन्यत्र बसोबास गरेको छैन </a:t>
            </a:r>
            <a:r>
              <a:rPr lang="ne-NP" sz="2400" dirty="0">
                <a:cs typeface="Kalimati" panose="00000400000000000000" pitchFamily="2"/>
              </a:rPr>
              <a:t>भने यस अघिको बसोबासको स्थान यही गा.पा.</a:t>
            </a:r>
            <a:r>
              <a:rPr lang="hi-IN" sz="2400" dirty="0">
                <a:latin typeface="Preeti"/>
                <a:ea typeface="Calibri"/>
                <a:cs typeface="Kalimati" pitchFamily="2"/>
              </a:rPr>
              <a:t> ∕ </a:t>
            </a:r>
            <a:r>
              <a:rPr lang="ne-NP" sz="2400" dirty="0">
                <a:cs typeface="Kalimati" panose="00000400000000000000" pitchFamily="2"/>
              </a:rPr>
              <a:t>न.पा. को संकेत </a:t>
            </a:r>
            <a:r>
              <a:rPr lang="en-US" sz="2800" dirty="0">
                <a:solidFill>
                  <a:srgbClr val="0070C0"/>
                </a:solidFill>
                <a:cs typeface="Kalimati" panose="00000400000000000000" pitchFamily="2"/>
              </a:rPr>
              <a:t>1</a:t>
            </a:r>
            <a:r>
              <a:rPr lang="ne-NP" sz="2400" dirty="0">
                <a:cs typeface="Kalimati" panose="00000400000000000000" pitchFamily="2"/>
              </a:rPr>
              <a:t> लेख्नुपर्दछ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झट्ट हेर्दा यस भन्दा लगत्तै अघि तत्कालिन अर्को गा.वि.स.</a:t>
            </a:r>
            <a:r>
              <a:rPr lang="hi-IN" sz="2400" dirty="0">
                <a:latin typeface="Preeti"/>
                <a:ea typeface="Calibri"/>
                <a:cs typeface="Kalimati" pitchFamily="2"/>
              </a:rPr>
              <a:t> ∕ </a:t>
            </a:r>
            <a:r>
              <a:rPr lang="ne-NP" sz="2400" dirty="0">
                <a:cs typeface="Kalimati" panose="00000400000000000000" pitchFamily="2"/>
              </a:rPr>
              <a:t>न.पा. मा बसेको जस्तो देखिए पनि उक्त गा.वि.स.</a:t>
            </a:r>
            <a:r>
              <a:rPr lang="hi-IN" sz="2400" dirty="0">
                <a:latin typeface="Preeti"/>
                <a:ea typeface="Calibri"/>
                <a:cs typeface="Kalimati" pitchFamily="2"/>
              </a:rPr>
              <a:t> ∕ </a:t>
            </a:r>
            <a:r>
              <a:rPr lang="ne-NP" sz="2400" dirty="0">
                <a:cs typeface="Kalimati" panose="00000400000000000000" pitchFamily="2"/>
              </a:rPr>
              <a:t>न.पा. हालको गा.पा.</a:t>
            </a:r>
            <a:r>
              <a:rPr lang="hi-IN" sz="2400" dirty="0">
                <a:latin typeface="Preeti"/>
                <a:ea typeface="Calibri"/>
                <a:cs typeface="Kalimati" pitchFamily="2"/>
              </a:rPr>
              <a:t> ∕ </a:t>
            </a:r>
            <a:r>
              <a:rPr lang="ne-NP" sz="2400" dirty="0">
                <a:cs typeface="Kalimati" panose="00000400000000000000" pitchFamily="2"/>
              </a:rPr>
              <a:t>न.पा. मा समावेश भई एउटै गा.पा.</a:t>
            </a:r>
            <a:r>
              <a:rPr lang="hi-IN" sz="2400" dirty="0">
                <a:latin typeface="Preeti"/>
                <a:ea typeface="Calibri"/>
                <a:cs typeface="Kalimati" pitchFamily="2"/>
              </a:rPr>
              <a:t> ∕ </a:t>
            </a:r>
            <a:r>
              <a:rPr lang="ne-NP" sz="2400" dirty="0">
                <a:cs typeface="Kalimati" panose="00000400000000000000" pitchFamily="2"/>
              </a:rPr>
              <a:t>न.पा.भएको अवस्थामा पनि यही गा.पा.</a:t>
            </a:r>
            <a:r>
              <a:rPr lang="hi-IN" sz="2400" dirty="0">
                <a:latin typeface="Preeti"/>
                <a:ea typeface="Calibri"/>
                <a:cs typeface="Kalimati" pitchFamily="2"/>
              </a:rPr>
              <a:t> ∕ </a:t>
            </a:r>
            <a:r>
              <a:rPr lang="ne-NP" sz="2400" dirty="0">
                <a:cs typeface="Kalimati" panose="00000400000000000000" pitchFamily="2"/>
              </a:rPr>
              <a:t>न.पा. को कोड </a:t>
            </a:r>
            <a:r>
              <a:rPr lang="en-US" sz="2800" dirty="0">
                <a:cs typeface="Kalimati" panose="00000400000000000000" pitchFamily="2"/>
              </a:rPr>
              <a:t>1</a:t>
            </a:r>
            <a:r>
              <a:rPr lang="ne-NP" sz="2400" dirty="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3567855E-E920-4E06-A07F-A160BA91DAB7}"/>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767117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01317" y="6311991"/>
            <a:ext cx="577074" cy="437599"/>
          </a:xfrm>
        </p:spPr>
        <p:txBody>
          <a:bodyPr/>
          <a:lstStyle/>
          <a:p>
            <a:pPr algn="ctr"/>
            <a:fld id="{2840B2E4-A264-431E-ABDE-38E3BCDA5876}" type="slidenum">
              <a:rPr lang="en-US">
                <a:latin typeface="Fontasy Himali" panose="04020500000000000000" pitchFamily="82" charset="0"/>
              </a:rPr>
              <a:pPr algn="ctr"/>
              <a:t>17</a:t>
            </a:fld>
            <a:endParaRPr lang="en-US" dirty="0">
              <a:latin typeface="Fontasy Himali" panose="04020500000000000000" pitchFamily="82" charset="0"/>
            </a:endParaRPr>
          </a:p>
        </p:txBody>
      </p:sp>
      <p:sp>
        <p:nvSpPr>
          <p:cNvPr id="14" name="Text Placeholder 1"/>
          <p:cNvSpPr txBox="1">
            <a:spLocks/>
          </p:cNvSpPr>
          <p:nvPr/>
        </p:nvSpPr>
        <p:spPr>
          <a:xfrm>
            <a:off x="0" y="716972"/>
            <a:ext cx="12191999" cy="82359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3" name="Rectangle 2"/>
          <p:cNvSpPr/>
          <p:nvPr/>
        </p:nvSpPr>
        <p:spPr>
          <a:xfrm>
            <a:off x="245095" y="1868192"/>
            <a:ext cx="11538409" cy="4274119"/>
          </a:xfrm>
          <a:prstGeom prst="rect">
            <a:avLst/>
          </a:prstGeom>
        </p:spPr>
        <p:txBody>
          <a:bodyPr wrap="square">
            <a:spAutoFit/>
          </a:bodyPr>
          <a:lstStyle/>
          <a:p>
            <a:pPr algn="just">
              <a:lnSpc>
                <a:spcPct val="150000"/>
              </a:lnSpc>
            </a:pPr>
            <a:r>
              <a:rPr lang="ne-NP" sz="2400" b="1" dirty="0">
                <a:cs typeface="Kalimati" panose="00000400000000000000" pitchFamily="2"/>
              </a:rPr>
              <a:t>यही जिल्लाको अर्को </a:t>
            </a:r>
            <a:r>
              <a:rPr lang="ne-NP" sz="2400" b="1" dirty="0">
                <a:latin typeface="Calibri" panose="020F0502020204030204" pitchFamily="34" charset="0"/>
                <a:ea typeface="Calibri" panose="020F0502020204030204" pitchFamily="34" charset="0"/>
                <a:cs typeface="Kalimati" panose="00000400000000000000" pitchFamily="2"/>
              </a:rPr>
              <a:t>गा.पा.</a:t>
            </a:r>
            <a:r>
              <a:rPr lang="hi-IN" sz="2400" b="1" dirty="0">
                <a:latin typeface="Preeti"/>
                <a:ea typeface="Calibri"/>
                <a:cs typeface="Kalimati" pitchFamily="2"/>
              </a:rPr>
              <a:t> ∕ </a:t>
            </a:r>
            <a:r>
              <a:rPr lang="ne-NP" sz="2400" b="1" dirty="0">
                <a:latin typeface="Calibri" panose="020F0502020204030204" pitchFamily="34" charset="0"/>
                <a:ea typeface="Calibri" panose="020F0502020204030204" pitchFamily="34" charset="0"/>
                <a:cs typeface="Kalimati" panose="00000400000000000000" pitchFamily="2"/>
              </a:rPr>
              <a:t>न.पा.</a:t>
            </a:r>
            <a:r>
              <a:rPr lang="ne-NP" sz="2400" b="1" dirty="0">
                <a:cs typeface="Kalimati" panose="00000400000000000000" pitchFamily="2"/>
              </a:rPr>
              <a:t> (कोड </a:t>
            </a:r>
            <a:r>
              <a:rPr lang="en-US" sz="2800" b="1" dirty="0">
                <a:cs typeface="Kalimati" panose="00000400000000000000" pitchFamily="2"/>
              </a:rPr>
              <a:t>2</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यदि कुनै व्यक्ति यहाँ बसोबास गर्नु लगत्तै अघि यही जिल्लाको अर्को गा.पा.</a:t>
            </a:r>
            <a:r>
              <a:rPr lang="hi-IN" sz="2400" dirty="0">
                <a:latin typeface="Preeti"/>
                <a:ea typeface="Calibri"/>
                <a:cs typeface="Kalimati" pitchFamily="2"/>
              </a:rPr>
              <a:t> ∕ </a:t>
            </a:r>
            <a:r>
              <a:rPr lang="ne-NP" sz="2400" dirty="0">
                <a:cs typeface="Kalimati" panose="00000400000000000000" pitchFamily="2"/>
              </a:rPr>
              <a:t>न.पा. मा बसेको</a:t>
            </a:r>
            <a:endParaRPr lang="en-US" sz="2400" dirty="0">
              <a:cs typeface="Kalimati" panose="00000400000000000000" pitchFamily="2"/>
            </a:endParaRPr>
          </a:p>
          <a:p>
            <a:pPr algn="just">
              <a:lnSpc>
                <a:spcPct val="150000"/>
              </a:lnSpc>
            </a:pPr>
            <a:r>
              <a:rPr lang="ne-NP" sz="2400" dirty="0">
                <a:cs typeface="Kalimati" panose="00000400000000000000" pitchFamily="2"/>
              </a:rPr>
              <a:t>भए यही जिल्लाको अर्को गा.पा.</a:t>
            </a:r>
            <a:r>
              <a:rPr lang="hi-IN" sz="2400" dirty="0">
                <a:latin typeface="Preeti"/>
                <a:ea typeface="Calibri"/>
                <a:cs typeface="Kalimati" pitchFamily="2"/>
              </a:rPr>
              <a:t> ∕ </a:t>
            </a:r>
            <a:r>
              <a:rPr lang="ne-NP" sz="2400" dirty="0">
                <a:cs typeface="Kalimati" panose="00000400000000000000" pitchFamily="2"/>
              </a:rPr>
              <a:t>न.पा. को कोड </a:t>
            </a:r>
            <a:r>
              <a:rPr lang="en-US" sz="2800" b="1" dirty="0">
                <a:solidFill>
                  <a:srgbClr val="0070C0"/>
                </a:solidFill>
                <a:cs typeface="Kalimati" panose="00000400000000000000" pitchFamily="2"/>
              </a:rPr>
              <a:t>2</a:t>
            </a:r>
            <a:r>
              <a:rPr lang="ne-NP" sz="2400" dirty="0">
                <a:cs typeface="Kalimati" panose="00000400000000000000" pitchFamily="2"/>
              </a:rPr>
              <a:t> लेख्नुपर्दछ ।</a:t>
            </a:r>
            <a:endParaRPr lang="en-US" sz="2400" dirty="0">
              <a:cs typeface="Kalimati" panose="00000400000000000000" pitchFamily="2"/>
            </a:endParaRPr>
          </a:p>
          <a:p>
            <a:pPr algn="just">
              <a:lnSpc>
                <a:spcPct val="150000"/>
              </a:lnSpc>
            </a:pPr>
            <a:endParaRPr lang="en-US" sz="2400" dirty="0">
              <a:cs typeface="Kalimati" panose="00000400000000000000" pitchFamily="2"/>
            </a:endParaRPr>
          </a:p>
          <a:p>
            <a:pPr>
              <a:lnSpc>
                <a:spcPct val="150000"/>
              </a:lnSpc>
            </a:pPr>
            <a:r>
              <a:rPr lang="ne-NP" sz="2400" b="1" dirty="0">
                <a:cs typeface="Kalimati" panose="00000400000000000000" pitchFamily="2"/>
              </a:rPr>
              <a:t>अर्को जिल्ला (कोड </a:t>
            </a:r>
            <a:r>
              <a:rPr lang="en-US" sz="2800" b="1" dirty="0">
                <a:cs typeface="Kalimati" panose="00000400000000000000" pitchFamily="2"/>
              </a:rPr>
              <a:t>3</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यदि कुनैव्यक्ति यस स्थानमा बसोबास गर्नु लगत्तै अघि हाल बसोबास गरी रहेको जिल्ला भन्दा बाहेक अर्को जिल्लामा बसेको भएको भए अर्को जिल्लाको कोड </a:t>
            </a:r>
            <a:r>
              <a:rPr lang="en-US" sz="2800" b="1" dirty="0">
                <a:solidFill>
                  <a:srgbClr val="0070C0"/>
                </a:solidFill>
                <a:cs typeface="Kalimati" panose="00000400000000000000" pitchFamily="2"/>
              </a:rPr>
              <a:t>3</a:t>
            </a:r>
            <a:r>
              <a:rPr lang="ne-NP" sz="2400" dirty="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C37544D9-F834-4400-A5D5-8D23BD1B1D02}"/>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891805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01317" y="6311991"/>
            <a:ext cx="577074" cy="437599"/>
          </a:xfrm>
        </p:spPr>
        <p:txBody>
          <a:bodyPr/>
          <a:lstStyle/>
          <a:p>
            <a:pPr algn="ctr"/>
            <a:fld id="{2840B2E4-A264-431E-ABDE-38E3BCDA5876}" type="slidenum">
              <a:rPr lang="en-US">
                <a:latin typeface="Fontasy Himali" panose="04020500000000000000" pitchFamily="82" charset="0"/>
              </a:rPr>
              <a:pPr algn="ctr"/>
              <a:t>18</a:t>
            </a:fld>
            <a:endParaRPr lang="en-US" dirty="0">
              <a:latin typeface="Fontasy Himali" panose="04020500000000000000" pitchFamily="82" charset="0"/>
            </a:endParaRPr>
          </a:p>
        </p:txBody>
      </p:sp>
      <p:sp>
        <p:nvSpPr>
          <p:cNvPr id="14" name="Text Placeholder 1"/>
          <p:cNvSpPr txBox="1">
            <a:spLocks/>
          </p:cNvSpPr>
          <p:nvPr/>
        </p:nvSpPr>
        <p:spPr>
          <a:xfrm>
            <a:off x="0" y="716971"/>
            <a:ext cx="12191999" cy="7242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3" name="Rectangle 2"/>
          <p:cNvSpPr/>
          <p:nvPr/>
        </p:nvSpPr>
        <p:spPr>
          <a:xfrm>
            <a:off x="84842" y="1481803"/>
            <a:ext cx="11971323" cy="5289781"/>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यसमा विशेष ध्यान दिनुपर्ने कुरा के छ भने नवलपरासी र रुकुमको हकमा यी जिल्लाहरू विगतमा एक</a:t>
            </a:r>
            <a:r>
              <a:rPr lang="en-US" sz="2400" dirty="0">
                <a:cs typeface="Kalimati" panose="00000400000000000000" pitchFamily="2"/>
              </a:rPr>
              <a:t>÷</a:t>
            </a:r>
            <a:r>
              <a:rPr lang="ne-NP" sz="2400" dirty="0">
                <a:cs typeface="Kalimati" panose="00000400000000000000" pitchFamily="2"/>
              </a:rPr>
              <a:t>एक वटा जिल्लाको रुपमा रहेकोमा हाल पूर्व र पश्चिममा विभाजन भई दुई</a:t>
            </a:r>
            <a:r>
              <a:rPr lang="en-US" sz="2400" dirty="0">
                <a:cs typeface="Kalimati" panose="00000400000000000000" pitchFamily="2"/>
              </a:rPr>
              <a:t>÷</a:t>
            </a:r>
            <a:r>
              <a:rPr lang="ne-NP" sz="2400" dirty="0">
                <a:cs typeface="Kalimati" panose="00000400000000000000" pitchFamily="2"/>
              </a:rPr>
              <a:t>दुई जिल्ला भएका छन् । त्यसैले यी जिल्लाहरूमा अन्तर जिल्ला सर्ने व्यक्तिको हकमा हालको अवस्थालाई सम्बोधन हुने गरी लेख्नुपर्दछ ।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उदाहरण</a:t>
            </a:r>
            <a:r>
              <a:rPr lang="en-US" sz="2400" dirty="0">
                <a:cs typeface="Kalimati" panose="00000400000000000000" pitchFamily="2"/>
              </a:rPr>
              <a:t>: </a:t>
            </a:r>
            <a:r>
              <a:rPr lang="ne-NP" sz="2400" dirty="0">
                <a:cs typeface="Kalimati" panose="00000400000000000000" pitchFamily="2"/>
              </a:rPr>
              <a:t>हाल नवलपरासी (पूर्व) मा गणना भइरहेको अवस्थामा कुनै व्यक्तिको लगत्तै अघिको अक्सर बसोबास नवलपरासी (पश्चिम) मा रहेको भए अर्को जिल्ला मानी कोड </a:t>
            </a:r>
            <a:r>
              <a:rPr lang="en-US" sz="2800" b="1" dirty="0">
                <a:solidFill>
                  <a:srgbClr val="0070C0"/>
                </a:solidFill>
                <a:cs typeface="Kalimati" panose="00000400000000000000" pitchFamily="2"/>
              </a:rPr>
              <a:t>3</a:t>
            </a:r>
            <a:r>
              <a:rPr lang="ne-NP" sz="2400" dirty="0">
                <a:cs typeface="Kalimati" panose="00000400000000000000" pitchFamily="2"/>
              </a:rPr>
              <a:t> लेख्नुपर्दछ ।</a:t>
            </a:r>
            <a:endParaRPr lang="en-US" sz="2400" dirty="0">
              <a:cs typeface="Kalimati" panose="00000400000000000000" pitchFamily="2"/>
            </a:endParaRPr>
          </a:p>
          <a:p>
            <a:pPr algn="just">
              <a:lnSpc>
                <a:spcPct val="150000"/>
              </a:lnSpc>
            </a:pPr>
            <a:r>
              <a:rPr lang="ne-NP" sz="2400" b="1" dirty="0">
                <a:cs typeface="Kalimati" panose="00000400000000000000" pitchFamily="2"/>
              </a:rPr>
              <a:t>विदेश (कोड </a:t>
            </a:r>
            <a:r>
              <a:rPr lang="en-US" sz="2800" b="1" dirty="0">
                <a:cs typeface="Kalimati" panose="00000400000000000000" pitchFamily="2"/>
              </a:rPr>
              <a:t>4</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यदि कुनै व्यक्ति यस स्थानमा बसोबास गर्नु लगत्तै अघि अक्सर विदेशमा बसोबास गरेको भए</a:t>
            </a:r>
            <a:endParaRPr lang="en-US" sz="2400" dirty="0">
              <a:cs typeface="Kalimati" panose="00000400000000000000" pitchFamily="2"/>
            </a:endParaRPr>
          </a:p>
          <a:p>
            <a:pPr algn="just">
              <a:lnSpc>
                <a:spcPct val="150000"/>
              </a:lnSpc>
            </a:pPr>
            <a:r>
              <a:rPr lang="ne-NP" sz="2400" b="1" dirty="0">
                <a:cs typeface="Kalimati" panose="00000400000000000000" pitchFamily="2"/>
              </a:rPr>
              <a:t>कोड </a:t>
            </a:r>
            <a:r>
              <a:rPr lang="en-US" sz="2800" b="1" dirty="0">
                <a:solidFill>
                  <a:srgbClr val="0070C0"/>
                </a:solidFill>
                <a:cs typeface="Kalimati" panose="00000400000000000000" pitchFamily="2"/>
              </a:rPr>
              <a:t>4</a:t>
            </a:r>
            <a:r>
              <a:rPr lang="ne-NP" sz="2400" dirty="0">
                <a:cs typeface="Kalimati" panose="00000400000000000000" pitchFamily="2"/>
              </a:rPr>
              <a:t> लेख्नुपर्दछ ।</a:t>
            </a:r>
          </a:p>
        </p:txBody>
      </p:sp>
    </p:spTree>
    <p:extLst>
      <p:ext uri="{BB962C8B-B14F-4D97-AF65-F5344CB8AC3E}">
        <p14:creationId xmlns:p14="http://schemas.microsoft.com/office/powerpoint/2010/main" val="3083073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8407" y="6470374"/>
            <a:ext cx="653593" cy="387625"/>
          </a:xfrm>
        </p:spPr>
        <p:txBody>
          <a:bodyPr/>
          <a:lstStyle/>
          <a:p>
            <a:pPr algn="ctr"/>
            <a:fld id="{2840B2E4-A264-431E-ABDE-38E3BCDA5876}" type="slidenum">
              <a:rPr lang="en-US">
                <a:latin typeface="Fontasy Himali" panose="04020500000000000000" pitchFamily="82" charset="0"/>
              </a:rPr>
              <a:pPr algn="ctr"/>
              <a:t>19</a:t>
            </a:fld>
            <a:endParaRPr lang="en-US" dirty="0">
              <a:latin typeface="Fontasy Himali" panose="04020500000000000000" pitchFamily="82" charset="0"/>
            </a:endParaRPr>
          </a:p>
        </p:txBody>
      </p:sp>
      <p:sp>
        <p:nvSpPr>
          <p:cNvPr id="8" name="Text Placeholder 1"/>
          <p:cNvSpPr txBox="1">
            <a:spLocks/>
          </p:cNvSpPr>
          <p:nvPr/>
        </p:nvSpPr>
        <p:spPr>
          <a:xfrm>
            <a:off x="1197899" y="942381"/>
            <a:ext cx="9878596" cy="76893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२२</a:t>
            </a:r>
            <a:r>
              <a:rPr lang="en-US" sz="2800" b="1" dirty="0">
                <a:latin typeface="+mj-lt"/>
                <a:ea typeface="Calibri"/>
                <a:cs typeface="Kalimati" pitchFamily="2"/>
              </a:rPr>
              <a:t>:</a:t>
            </a:r>
            <a:r>
              <a:rPr lang="ne-NP" sz="2800" b="1" dirty="0">
                <a:latin typeface="+mj-lt"/>
                <a:ea typeface="Calibri"/>
                <a:cs typeface="Kalimati" pitchFamily="2"/>
              </a:rPr>
              <a:t> </a:t>
            </a:r>
            <a:r>
              <a:rPr lang="ne-NP" sz="2800" b="1" dirty="0">
                <a:latin typeface="Preeti"/>
                <a:ea typeface="Calibri"/>
                <a:cs typeface="Kalimati" pitchFamily="2"/>
              </a:rPr>
              <a:t>..नाम.. बसेको उक्त स्थान कुन जिल्ला</a:t>
            </a:r>
            <a:r>
              <a:rPr lang="en-US" sz="2800" b="1" dirty="0">
                <a:latin typeface="Preeti"/>
                <a:ea typeface="Calibri"/>
                <a:cs typeface="Kalimati" pitchFamily="2"/>
              </a:rPr>
              <a:t> </a:t>
            </a:r>
            <a:r>
              <a:rPr lang="en-US" sz="2800" b="1" dirty="0">
                <a:latin typeface="+mj-lt"/>
                <a:ea typeface="Calibri"/>
                <a:cs typeface="Kalimati" pitchFamily="2"/>
              </a:rPr>
              <a:t>/ </a:t>
            </a:r>
            <a:r>
              <a:rPr lang="ne-NP" sz="2800" b="1" dirty="0">
                <a:latin typeface="Preeti"/>
                <a:ea typeface="Calibri"/>
                <a:cs typeface="Kalimati" pitchFamily="2"/>
              </a:rPr>
              <a:t>देशमा थियो ?</a:t>
            </a:r>
          </a:p>
          <a:p>
            <a:pPr marL="0" indent="0" algn="ctr">
              <a:buNone/>
            </a:pPr>
            <a:endParaRPr lang="ko-KR" altLang="en-US" sz="2800" b="1" dirty="0">
              <a:latin typeface="Ganesh" pitchFamily="2" charset="0"/>
              <a:cs typeface="Kalimati" pitchFamily="2"/>
            </a:endParaRPr>
          </a:p>
        </p:txBody>
      </p:sp>
      <p:sp>
        <p:nvSpPr>
          <p:cNvPr id="9" name="TextBox 8"/>
          <p:cNvSpPr txBox="1"/>
          <p:nvPr/>
        </p:nvSpPr>
        <p:spPr>
          <a:xfrm>
            <a:off x="264645" y="1711312"/>
            <a:ext cx="11652372" cy="5032147"/>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महल २१ मा कोड </a:t>
            </a:r>
            <a:r>
              <a:rPr lang="en-US" sz="2400" b="1" dirty="0">
                <a:solidFill>
                  <a:srgbClr val="0070C0"/>
                </a:solidFill>
                <a:cs typeface="Kalimati" panose="00000400000000000000" pitchFamily="2"/>
              </a:rPr>
              <a:t>3</a:t>
            </a:r>
            <a:r>
              <a:rPr lang="en-US" sz="2400" dirty="0">
                <a:cs typeface="Kalimati" panose="00000400000000000000" pitchFamily="2"/>
              </a:rPr>
              <a:t> </a:t>
            </a:r>
            <a:r>
              <a:rPr lang="ne-NP" sz="2400" dirty="0">
                <a:cs typeface="Kalimati" panose="00000400000000000000" pitchFamily="2"/>
              </a:rPr>
              <a:t>वा </a:t>
            </a:r>
            <a:r>
              <a:rPr lang="en-US" sz="2400" b="1" dirty="0">
                <a:solidFill>
                  <a:srgbClr val="0070C0"/>
                </a:solidFill>
                <a:cs typeface="Kalimati" panose="00000400000000000000" pitchFamily="2"/>
              </a:rPr>
              <a:t>4</a:t>
            </a:r>
            <a:r>
              <a:rPr lang="en-US" sz="2400" dirty="0">
                <a:cs typeface="Kalimati" panose="00000400000000000000" pitchFamily="2"/>
              </a:rPr>
              <a:t>  </a:t>
            </a:r>
            <a:r>
              <a:rPr lang="ne-NP" sz="2400" dirty="0">
                <a:cs typeface="Kalimati" panose="00000400000000000000" pitchFamily="2"/>
              </a:rPr>
              <a:t>हुने व्यक्तिहरूलार्इ यो प्रश्न सोध्नुपर्दछ ।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कुनै व्यक्ति यस स्थानमा बसोबास गर्नु भन्दा लगत्तै अघि अर्को जिल्ला वा देशमा बसोबास गरेको रहेछ भने कुन जिल्ला वा देशमा बसोबास गरेको हो सो जिल्ला वा देशको नाम लेखी कोड लेख्नु 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उत्तरदाताले जिल्ला वा देशको नामको सट्टामा सहरको नाम भन्न सक्दछन् ।जस्तै विराटनगर भनेकोमा मोरङ्ग</a:t>
            </a:r>
            <a:r>
              <a:rPr lang="en-US" sz="2400" dirty="0">
                <a:cs typeface="Kalimati" panose="00000400000000000000" pitchFamily="2"/>
              </a:rPr>
              <a:t>, </a:t>
            </a:r>
            <a:r>
              <a:rPr lang="ne-NP" sz="2400" dirty="0">
                <a:cs typeface="Kalimati" panose="00000400000000000000" pitchFamily="2"/>
              </a:rPr>
              <a:t>बुटवल भनेकोमा रुपन्देही</a:t>
            </a:r>
            <a:r>
              <a:rPr lang="en-US" sz="2400" dirty="0">
                <a:cs typeface="Kalimati" panose="00000400000000000000" pitchFamily="2"/>
              </a:rPr>
              <a:t>,</a:t>
            </a:r>
            <a:r>
              <a:rPr lang="ne-NP" sz="2400" dirty="0">
                <a:cs typeface="Kalimati" panose="00000400000000000000" pitchFamily="2"/>
              </a:rPr>
              <a:t> दुबई भनेकोमा संयुक्त अरब ईमिरेट</a:t>
            </a:r>
            <a:r>
              <a:rPr lang="en-US" sz="2400" dirty="0">
                <a:cs typeface="Kalimati" panose="00000400000000000000" pitchFamily="2"/>
              </a:rPr>
              <a:t>, </a:t>
            </a:r>
            <a:r>
              <a:rPr lang="ne-NP" sz="2400" dirty="0">
                <a:cs typeface="Kalimati" panose="00000400000000000000" pitchFamily="2"/>
              </a:rPr>
              <a:t>दिल्ली भनेकोमा भारत</a:t>
            </a:r>
            <a:r>
              <a:rPr lang="en-US" sz="2400" dirty="0">
                <a:cs typeface="Kalimati" panose="00000400000000000000" pitchFamily="2"/>
              </a:rPr>
              <a:t>,</a:t>
            </a:r>
            <a:r>
              <a:rPr lang="ne-NP" sz="2400" dirty="0">
                <a:cs typeface="Kalimati" panose="00000400000000000000" pitchFamily="2"/>
              </a:rPr>
              <a:t> बैंकक भनेकोमा थाइल्याण्ड लेख्नुपर्दछ ।यस्तो अवस्थामा उक्त स्थान कुन जिल्ला वा देशमा पर्दछ बुझी लेख्नु पर्दछ । जिल्ला र देशको कोड प्रश्नावली किताबमा दिइएको छ ।</a:t>
            </a:r>
            <a:endParaRPr lang="en-US" dirty="0">
              <a:cs typeface="Kalimati" pitchFamily="2"/>
            </a:endParaRPr>
          </a:p>
        </p:txBody>
      </p:sp>
    </p:spTree>
    <p:extLst>
      <p:ext uri="{BB962C8B-B14F-4D97-AF65-F5344CB8AC3E}">
        <p14:creationId xmlns:p14="http://schemas.microsoft.com/office/powerpoint/2010/main" val="3602775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539948"/>
            <a:ext cx="681873" cy="309378"/>
          </a:xfrm>
        </p:spPr>
        <p:txBody>
          <a:bodyPr/>
          <a:lstStyle/>
          <a:p>
            <a:pPr algn="ctr"/>
            <a:fld id="{2840B2E4-A264-431E-ABDE-38E3BCDA5876}" type="slidenum">
              <a:rPr lang="en-US">
                <a:latin typeface="Fontasy Himali" panose="04020500000000000000" pitchFamily="82" charset="0"/>
              </a:rPr>
              <a:pPr algn="ctr"/>
              <a:t>20</a:t>
            </a:fld>
            <a:endParaRPr lang="en-US" dirty="0">
              <a:latin typeface="Fontasy Himali" panose="04020500000000000000" pitchFamily="82" charset="0"/>
            </a:endParaRPr>
          </a:p>
        </p:txBody>
      </p:sp>
      <p:sp>
        <p:nvSpPr>
          <p:cNvPr id="8" name="Text Placeholder 1"/>
          <p:cNvSpPr txBox="1">
            <a:spLocks/>
          </p:cNvSpPr>
          <p:nvPr/>
        </p:nvSpPr>
        <p:spPr>
          <a:xfrm>
            <a:off x="531907" y="765937"/>
            <a:ext cx="11232745" cy="1331118"/>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२३</a:t>
            </a:r>
            <a:r>
              <a:rPr lang="en-US" sz="2800" b="1" dirty="0">
                <a:latin typeface="+mj-lt"/>
                <a:ea typeface="Calibri"/>
                <a:cs typeface="Kalimati" pitchFamily="2"/>
              </a:rPr>
              <a:t>:</a:t>
            </a:r>
            <a:r>
              <a:rPr lang="ne-NP" sz="2800" b="1" dirty="0">
                <a:latin typeface="+mj-lt"/>
                <a:ea typeface="Calibri"/>
                <a:cs typeface="Kalimati" pitchFamily="2"/>
              </a:rPr>
              <a:t> </a:t>
            </a:r>
            <a:r>
              <a:rPr lang="ne-NP" sz="2800" b="1" dirty="0">
                <a:latin typeface="Preeti"/>
                <a:ea typeface="Calibri"/>
                <a:cs typeface="Kalimati" pitchFamily="2"/>
              </a:rPr>
              <a:t>..नाम.. ले यस अघि बसोवास गरेको स्थान छोड्दाको समयमा उक्त स्थान गाउँ वा नगर के थियो ?</a:t>
            </a:r>
            <a:r>
              <a:rPr lang="ne-NP" sz="2800" b="1" dirty="0">
                <a:solidFill>
                  <a:srgbClr val="002060"/>
                </a:solidFill>
                <a:latin typeface="Ganesh" pitchFamily="2" charset="0"/>
                <a:cs typeface="Kalimati" panose="00000400000000000000" pitchFamily="2"/>
              </a:rPr>
              <a:t> </a:t>
            </a:r>
            <a:endParaRPr lang="en-US" sz="2800" b="1" dirty="0">
              <a:solidFill>
                <a:srgbClr val="002060"/>
              </a:solidFill>
              <a:latin typeface="Ganesh" pitchFamily="2" charset="0"/>
              <a:cs typeface="Kalimati" panose="00000400000000000000" pitchFamily="2"/>
            </a:endParaRPr>
          </a:p>
          <a:p>
            <a:pPr marL="0" indent="0" algn="ctr">
              <a:buNone/>
            </a:pPr>
            <a:r>
              <a:rPr lang="ne-NP" sz="2000" dirty="0">
                <a:latin typeface="Preeti"/>
                <a:ea typeface="Calibri"/>
                <a:cs typeface="Kalimati" pitchFamily="2"/>
              </a:rPr>
              <a:t>(महल २२ मा जिल्लाको कोड भएकाको लागि मात्र) </a:t>
            </a:r>
          </a:p>
          <a:p>
            <a:pPr marL="0" indent="0" algn="ctr">
              <a:buNone/>
            </a:pPr>
            <a:r>
              <a:rPr lang="ne-NP" sz="2400" b="1"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208722" y="2332247"/>
            <a:ext cx="9472605" cy="3370153"/>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यो प्रश्न महल २२ मा जिल्लाको कोड लेखिएकालाई मात्र सोध्नुपर्दछ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 यहाँ गा.वि.स. भन्नाले पहिलेका गाउँपञ्चायत र गाउँ विकास समितिलाई जनाउँछ। त्यसैगरी न.पा. भन्नाले नगर पञ्चायत, नगरपालिका वा उपमहानगरपालिका वा महानगरपालिका समेतलाई जनाउँछ । </a:t>
            </a:r>
          </a:p>
          <a:p>
            <a:pPr marL="342900" indent="-342900" algn="just">
              <a:lnSpc>
                <a:spcPct val="150000"/>
              </a:lnSpc>
              <a:buFont typeface="Arial" panose="020B0604020202020204" pitchFamily="34" charset="0"/>
              <a:buChar char="•"/>
            </a:pPr>
            <a:r>
              <a:rPr lang="ne-NP" sz="2400" dirty="0">
                <a:cs typeface="Kalimati" panose="00000400000000000000" pitchFamily="2"/>
              </a:rPr>
              <a:t>एक भन्दा बढी पटक बसाइँ सरेको भए पछिल्लो पटक छोडेको स्थानको विवरण लिनुपर्दछ ।</a:t>
            </a:r>
          </a:p>
        </p:txBody>
      </p:sp>
      <p:pic>
        <p:nvPicPr>
          <p:cNvPr id="2" name="Picture 1"/>
          <p:cNvPicPr>
            <a:picLocks noChangeAspect="1"/>
          </p:cNvPicPr>
          <p:nvPr/>
        </p:nvPicPr>
        <p:blipFill>
          <a:blip r:embed="rId2"/>
          <a:stretch>
            <a:fillRect/>
          </a:stretch>
        </p:blipFill>
        <p:spPr>
          <a:xfrm>
            <a:off x="10197718" y="2353364"/>
            <a:ext cx="1869405" cy="3928083"/>
          </a:xfrm>
          <a:prstGeom prst="rect">
            <a:avLst/>
          </a:prstGeom>
        </p:spPr>
      </p:pic>
      <p:sp>
        <p:nvSpPr>
          <p:cNvPr id="10" name="TextBox 9">
            <a:extLst>
              <a:ext uri="{FF2B5EF4-FFF2-40B4-BE49-F238E27FC236}">
                <a16:creationId xmlns:a16="http://schemas.microsoft.com/office/drawing/2014/main" id="{CFA044E2-D0ED-4C6D-B3E0-6B2504850104}"/>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569473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302565"/>
            <a:ext cx="468263" cy="371611"/>
          </a:xfrm>
        </p:spPr>
        <p:txBody>
          <a:bodyPr/>
          <a:lstStyle/>
          <a:p>
            <a:pPr algn="ctr"/>
            <a:fld id="{2840B2E4-A264-431E-ABDE-38E3BCDA5876}" type="slidenum">
              <a:rPr lang="en-US">
                <a:latin typeface="Fontasy Himali" panose="04020500000000000000" pitchFamily="82" charset="0"/>
              </a:rPr>
              <a:pPr algn="ctr"/>
              <a:t>21</a:t>
            </a:fld>
            <a:endParaRPr lang="en-US" dirty="0">
              <a:latin typeface="Fontasy Himali" panose="04020500000000000000" pitchFamily="82" charset="0"/>
            </a:endParaRPr>
          </a:p>
        </p:txBody>
      </p:sp>
      <p:sp>
        <p:nvSpPr>
          <p:cNvPr id="8" name="Text Placeholder 1"/>
          <p:cNvSpPr txBox="1">
            <a:spLocks/>
          </p:cNvSpPr>
          <p:nvPr/>
        </p:nvSpPr>
        <p:spPr>
          <a:xfrm>
            <a:off x="0" y="865327"/>
            <a:ext cx="12095922" cy="1331118"/>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२३</a:t>
            </a:r>
            <a:r>
              <a:rPr lang="en-US" sz="2800" b="1" dirty="0">
                <a:latin typeface="+mj-lt"/>
                <a:ea typeface="Calibri"/>
                <a:cs typeface="Kalimati" pitchFamily="2"/>
              </a:rPr>
              <a:t>:</a:t>
            </a:r>
            <a:r>
              <a:rPr lang="ne-NP" sz="2800" b="1" dirty="0">
                <a:latin typeface="+mj-lt"/>
                <a:ea typeface="Calibri"/>
                <a:cs typeface="Kalimati" pitchFamily="2"/>
              </a:rPr>
              <a:t> </a:t>
            </a:r>
            <a:r>
              <a:rPr lang="ne-NP" sz="2800" b="1" dirty="0">
                <a:latin typeface="Preeti"/>
                <a:ea typeface="Calibri"/>
                <a:cs typeface="Kalimati" pitchFamily="2"/>
              </a:rPr>
              <a:t>..नाम.. ले यस अघि बसोवास गरेको स्थान छोड्दाको समयमा उक्त स्थान गाउँ वा नगर के थियो ?</a:t>
            </a:r>
            <a:endParaRPr lang="en-US" sz="2800" b="1" dirty="0">
              <a:latin typeface="Preeti"/>
              <a:ea typeface="Calibri"/>
              <a:cs typeface="Kalimati" pitchFamily="2"/>
            </a:endParaRPr>
          </a:p>
          <a:p>
            <a:pPr marL="0" indent="0" algn="ctr">
              <a:buNone/>
            </a:pPr>
            <a:r>
              <a:rPr lang="ne-NP" sz="2000" b="1" dirty="0">
                <a:latin typeface="Preeti"/>
                <a:ea typeface="Calibri"/>
                <a:cs typeface="Kalimati" pitchFamily="2"/>
              </a:rPr>
              <a:t>(महल २२ मा जिल्लाको कोड भएकाको लागि मात्र)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407504" y="2933257"/>
            <a:ext cx="9339811" cy="244682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गणना गरिएको व्यक्तिले पछिल्लो पटक छोडेको उक्त स्थान बसाइँ सर्दाको समयमा गाउँ थियो भने गा.वि.स./गा.पा. जनाउन कोड </a:t>
            </a:r>
            <a:r>
              <a:rPr lang="en-US" sz="2800" b="1" dirty="0">
                <a:solidFill>
                  <a:srgbClr val="0070C0"/>
                </a:solidFill>
                <a:cs typeface="Kalimati" panose="00000400000000000000" pitchFamily="2"/>
              </a:rPr>
              <a:t>1</a:t>
            </a:r>
            <a:r>
              <a:rPr lang="ne-NP" sz="2400" dirty="0">
                <a:cs typeface="Kalimati" panose="00000400000000000000" pitchFamily="2"/>
              </a:rPr>
              <a:t>  र नगर थियो भने न.पा. जनाउन कोड </a:t>
            </a:r>
            <a:r>
              <a:rPr lang="en-US" sz="2800" b="1" dirty="0">
                <a:solidFill>
                  <a:srgbClr val="0070C0"/>
                </a:solidFill>
                <a:cs typeface="Kalimati" panose="00000400000000000000" pitchFamily="2"/>
              </a:rPr>
              <a:t>2</a:t>
            </a:r>
            <a:r>
              <a:rPr lang="ne-NP" sz="2400" dirty="0">
                <a:cs typeface="Kalimati" panose="00000400000000000000" pitchFamily="2"/>
              </a:rPr>
              <a:t> लेख्नुपर्दछ ।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लगत्तै अघिको बसोबास विदेश भएकालाई यो प्रश्न सोध्नु पर्दैन ।</a:t>
            </a:r>
            <a:endParaRPr lang="en-US" sz="2400" dirty="0">
              <a:cs typeface="Kalimati" panose="00000400000000000000" pitchFamily="2"/>
            </a:endParaRPr>
          </a:p>
        </p:txBody>
      </p:sp>
      <p:pic>
        <p:nvPicPr>
          <p:cNvPr id="2" name="Picture 1"/>
          <p:cNvPicPr>
            <a:picLocks noChangeAspect="1"/>
          </p:cNvPicPr>
          <p:nvPr/>
        </p:nvPicPr>
        <p:blipFill>
          <a:blip r:embed="rId2"/>
          <a:stretch>
            <a:fillRect/>
          </a:stretch>
        </p:blipFill>
        <p:spPr>
          <a:xfrm>
            <a:off x="10227366" y="1661074"/>
            <a:ext cx="1874698" cy="4650787"/>
          </a:xfrm>
          <a:prstGeom prst="rect">
            <a:avLst/>
          </a:prstGeom>
        </p:spPr>
      </p:pic>
    </p:spTree>
    <p:extLst>
      <p:ext uri="{BB962C8B-B14F-4D97-AF65-F5344CB8AC3E}">
        <p14:creationId xmlns:p14="http://schemas.microsoft.com/office/powerpoint/2010/main" val="291847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69151" y="6461589"/>
            <a:ext cx="468263" cy="371611"/>
          </a:xfrm>
        </p:spPr>
        <p:txBody>
          <a:bodyPr/>
          <a:lstStyle/>
          <a:p>
            <a:pPr algn="ctr"/>
            <a:fld id="{2840B2E4-A264-431E-ABDE-38E3BCDA5876}" type="slidenum">
              <a:rPr lang="en-US">
                <a:latin typeface="Fontasy Himali" panose="04020500000000000000" pitchFamily="82" charset="0"/>
              </a:rPr>
              <a:pPr algn="ctr"/>
              <a:t>22</a:t>
            </a:fld>
            <a:endParaRPr lang="en-US" dirty="0">
              <a:latin typeface="Fontasy Himali" panose="04020500000000000000" pitchFamily="82" charset="0"/>
            </a:endParaRPr>
          </a:p>
        </p:txBody>
      </p:sp>
      <p:sp>
        <p:nvSpPr>
          <p:cNvPr id="8" name="Text Placeholder 1"/>
          <p:cNvSpPr txBox="1">
            <a:spLocks/>
          </p:cNvSpPr>
          <p:nvPr/>
        </p:nvSpPr>
        <p:spPr>
          <a:xfrm>
            <a:off x="773001" y="977367"/>
            <a:ext cx="11014808" cy="1112107"/>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२४</a:t>
            </a:r>
            <a:r>
              <a:rPr lang="en-US" sz="2800" b="1" dirty="0">
                <a:ea typeface="Calibri"/>
                <a:cs typeface="Kalimati" pitchFamily="2"/>
              </a:rPr>
              <a:t>:</a:t>
            </a:r>
            <a:r>
              <a:rPr lang="ne-NP" sz="2800" b="1" dirty="0">
                <a:ea typeface="Calibri"/>
                <a:cs typeface="Kalimati" pitchFamily="2"/>
              </a:rPr>
              <a:t> .</a:t>
            </a:r>
            <a:r>
              <a:rPr lang="ne-NP" sz="2800" b="1" dirty="0">
                <a:latin typeface="Preeti"/>
                <a:ea typeface="Calibri"/>
                <a:cs typeface="Kalimati" pitchFamily="2"/>
              </a:rPr>
              <a:t>.नाम.. यस स्थानमा बसोवास गरेको कति</a:t>
            </a:r>
            <a:r>
              <a:rPr lang="en-US" sz="2800" b="1" dirty="0">
                <a:latin typeface="Preeti"/>
                <a:ea typeface="Calibri"/>
                <a:cs typeface="Kalimati" pitchFamily="2"/>
              </a:rPr>
              <a:t> </a:t>
            </a:r>
            <a:r>
              <a:rPr lang="ne-NP" sz="2800" b="1" dirty="0">
                <a:latin typeface="Preeti"/>
                <a:ea typeface="Calibri"/>
                <a:cs typeface="Kalimati" pitchFamily="2"/>
              </a:rPr>
              <a:t>वर्ष भयो ?</a:t>
            </a:r>
            <a:endParaRPr lang="ko-KR" altLang="en-US" sz="2800" b="1" dirty="0">
              <a:latin typeface="Ganesh" pitchFamily="2" charset="0"/>
              <a:cs typeface="Kalimati" pitchFamily="2"/>
            </a:endParaRPr>
          </a:p>
          <a:p>
            <a:pPr marL="0" indent="0" algn="ctr">
              <a:buNone/>
            </a:pPr>
            <a:r>
              <a:rPr lang="ne-NP" sz="2400" b="1" dirty="0">
                <a:latin typeface="Preeti"/>
                <a:ea typeface="Calibri"/>
                <a:cs typeface="Kalimati" pitchFamily="2"/>
              </a:rPr>
              <a:t> </a:t>
            </a:r>
            <a:r>
              <a:rPr lang="ne-NP" sz="2000" dirty="0">
                <a:cs typeface="Kalimati" panose="00000400000000000000" pitchFamily="2"/>
              </a:rPr>
              <a:t>पछिल्लो पटक बसाइँसराई गरी आएपछिको अवधि) (वर्षमा लेख्ने)</a:t>
            </a:r>
          </a:p>
          <a:p>
            <a:pPr marL="0" indent="0" algn="ctr">
              <a:buNone/>
            </a:pP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248478" y="2481336"/>
            <a:ext cx="9527118" cy="3370153"/>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अन्यत्रबाट बसाइँ सरी आएका व्यक्तिलाई पछिल्लो पटक देखि यस स्थानमा बसोबास गरेको कति वर्ष भयो, पूरा भएको वर्ष लेख्नुपर्दछ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उक्त व्यक्ति यस स्थानीय तह भन्दा बाहिरबाट आएको वा यस स्थानीय तहमा जन्मेको भएपनि कम्तिमा एक पटक अन्यत्र बसाइँसराई गरी फर्की आएको हुनुपर्दछ ।</a:t>
            </a:r>
          </a:p>
        </p:txBody>
      </p:sp>
      <p:pic>
        <p:nvPicPr>
          <p:cNvPr id="3" name="Picture 2"/>
          <p:cNvPicPr>
            <a:picLocks noChangeAspect="1"/>
          </p:cNvPicPr>
          <p:nvPr/>
        </p:nvPicPr>
        <p:blipFill>
          <a:blip r:embed="rId2"/>
          <a:stretch>
            <a:fillRect/>
          </a:stretch>
        </p:blipFill>
        <p:spPr>
          <a:xfrm>
            <a:off x="10278015" y="2160922"/>
            <a:ext cx="1797721" cy="4070196"/>
          </a:xfrm>
          <a:prstGeom prst="rect">
            <a:avLst/>
          </a:prstGeom>
        </p:spPr>
      </p:pic>
      <p:sp>
        <p:nvSpPr>
          <p:cNvPr id="10" name="TextBox 9">
            <a:extLst>
              <a:ext uri="{FF2B5EF4-FFF2-40B4-BE49-F238E27FC236}">
                <a16:creationId xmlns:a16="http://schemas.microsoft.com/office/drawing/2014/main" id="{6F8D350C-5191-4535-9820-8C6AA0748D4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740950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302565"/>
            <a:ext cx="468263" cy="371611"/>
          </a:xfrm>
        </p:spPr>
        <p:txBody>
          <a:bodyPr/>
          <a:lstStyle/>
          <a:p>
            <a:pPr algn="ctr"/>
            <a:fld id="{2840B2E4-A264-431E-ABDE-38E3BCDA5876}" type="slidenum">
              <a:rPr lang="en-US">
                <a:latin typeface="Fontasy Himali" panose="04020500000000000000" pitchFamily="82" charset="0"/>
              </a:rPr>
              <a:pPr algn="ctr"/>
              <a:t>23</a:t>
            </a:fld>
            <a:endParaRPr lang="en-US" dirty="0">
              <a:latin typeface="Fontasy Himali" panose="04020500000000000000" pitchFamily="82" charset="0"/>
            </a:endParaRPr>
          </a:p>
        </p:txBody>
      </p:sp>
      <p:sp>
        <p:nvSpPr>
          <p:cNvPr id="8" name="Text Placeholder 1"/>
          <p:cNvSpPr txBox="1">
            <a:spLocks/>
          </p:cNvSpPr>
          <p:nvPr/>
        </p:nvSpPr>
        <p:spPr>
          <a:xfrm>
            <a:off x="1144650" y="977368"/>
            <a:ext cx="10063820" cy="898566"/>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२४ </a:t>
            </a:r>
            <a:r>
              <a:rPr lang="en-US" sz="2800" b="1" dirty="0">
                <a:ea typeface="Calibri"/>
                <a:cs typeface="Kalimati" pitchFamily="2"/>
              </a:rPr>
              <a:t>:</a:t>
            </a:r>
            <a:r>
              <a:rPr lang="ne-NP" sz="2800" b="1" dirty="0">
                <a:ea typeface="Calibri"/>
                <a:cs typeface="Kalimati" pitchFamily="2"/>
              </a:rPr>
              <a:t> </a:t>
            </a:r>
            <a:r>
              <a:rPr lang="ne-NP" sz="2800" b="1" dirty="0">
                <a:latin typeface="Preeti"/>
                <a:ea typeface="Calibri"/>
                <a:cs typeface="Kalimati" pitchFamily="2"/>
              </a:rPr>
              <a:t>..नाम.. यस स्थानमा बसोवास गरेको कति</a:t>
            </a:r>
            <a:r>
              <a:rPr lang="en-US" sz="2800" b="1" dirty="0">
                <a:latin typeface="Preeti"/>
                <a:ea typeface="Calibri"/>
                <a:cs typeface="Kalimati" pitchFamily="2"/>
              </a:rPr>
              <a:t> </a:t>
            </a:r>
            <a:r>
              <a:rPr lang="ne-NP" sz="2800" b="1" dirty="0">
                <a:latin typeface="Preeti"/>
                <a:ea typeface="Calibri"/>
                <a:cs typeface="Kalimati" pitchFamily="2"/>
              </a:rPr>
              <a:t>वर्ष भयो ?</a:t>
            </a:r>
            <a:endParaRPr lang="ko-KR" altLang="en-US" sz="2800" b="1" dirty="0">
              <a:latin typeface="Ganesh" pitchFamily="2" charset="0"/>
              <a:cs typeface="Kalimati" pitchFamily="2"/>
            </a:endParaRPr>
          </a:p>
          <a:p>
            <a:pPr marL="0" indent="0" algn="ctr">
              <a:buNone/>
            </a:pPr>
            <a:r>
              <a:rPr lang="ne-NP" sz="2400" b="1" dirty="0">
                <a:latin typeface="Preeti"/>
                <a:ea typeface="Calibri"/>
                <a:cs typeface="Kalimati" pitchFamily="2"/>
              </a:rPr>
              <a:t> </a:t>
            </a:r>
            <a:r>
              <a:rPr lang="ne-NP" sz="2000" dirty="0">
                <a:cs typeface="Kalimati" panose="00000400000000000000" pitchFamily="2"/>
              </a:rPr>
              <a:t>पछिल्लो पटक बसाइँसराई गरी आएपछिको अवधि) (वर्षमा लेख्ने)</a:t>
            </a:r>
          </a:p>
          <a:p>
            <a:pPr marL="0" indent="0" algn="ctr">
              <a:buNone/>
            </a:pP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116265" y="2764859"/>
            <a:ext cx="9979844" cy="2906630"/>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त्यस्तो व्यक्तिलाई यहाँ बसोबास गरेको कति वर्ष पूरा भयो सोधी स्पष्टसँग अंकमा लेख्नुपर्दछ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वर्ष लेख्दा बसोबास गरेको पूरा वर्ष लेख्नुपर्दछ । जस्तैः यहाँ बसोबास गर्दै आएको ३ वर्ष ७ महिना भए पूरा भएको ३ वर्ष जनाउन </a:t>
            </a:r>
            <a:r>
              <a:rPr lang="en-US" sz="2800" b="1" dirty="0">
                <a:solidFill>
                  <a:srgbClr val="0070C0"/>
                </a:solidFill>
                <a:cs typeface="Kalimati" panose="00000400000000000000" pitchFamily="2"/>
              </a:rPr>
              <a:t>3</a:t>
            </a:r>
            <a:r>
              <a:rPr lang="ne-NP" sz="2400" dirty="0">
                <a:cs typeface="Kalimati" panose="00000400000000000000" pitchFamily="2"/>
              </a:rPr>
              <a:t> लेख्नुपर्दछ भने एक वर्ष पनि पूरा नभएकाको हकमा “</a:t>
            </a:r>
            <a:r>
              <a:rPr lang="ne-NP" sz="2400" b="1" dirty="0">
                <a:solidFill>
                  <a:srgbClr val="0070C0"/>
                </a:solidFill>
                <a:cs typeface="Kalimati" panose="00000400000000000000" pitchFamily="2"/>
              </a:rPr>
              <a:t>००</a:t>
            </a:r>
            <a:r>
              <a:rPr lang="ne-NP" sz="2400" dirty="0">
                <a:cs typeface="Kalimati" panose="00000400000000000000" pitchFamily="2"/>
              </a:rPr>
              <a:t>” लेख्नुपर्दछ । </a:t>
            </a:r>
            <a:endParaRPr lang="en-US" sz="2400" dirty="0">
              <a:cs typeface="Kalimati" panose="00000400000000000000" pitchFamily="2"/>
            </a:endParaRPr>
          </a:p>
        </p:txBody>
      </p:sp>
      <p:pic>
        <p:nvPicPr>
          <p:cNvPr id="3" name="Picture 2"/>
          <p:cNvPicPr>
            <a:picLocks noChangeAspect="1"/>
          </p:cNvPicPr>
          <p:nvPr/>
        </p:nvPicPr>
        <p:blipFill>
          <a:blip r:embed="rId2"/>
          <a:stretch>
            <a:fillRect/>
          </a:stretch>
        </p:blipFill>
        <p:spPr>
          <a:xfrm>
            <a:off x="10278015" y="2160922"/>
            <a:ext cx="1797721" cy="4070196"/>
          </a:xfrm>
          <a:prstGeom prst="rect">
            <a:avLst/>
          </a:prstGeom>
        </p:spPr>
      </p:pic>
    </p:spTree>
    <p:extLst>
      <p:ext uri="{BB962C8B-B14F-4D97-AF65-F5344CB8AC3E}">
        <p14:creationId xmlns:p14="http://schemas.microsoft.com/office/powerpoint/2010/main" val="19693000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764699" cy="385105"/>
          </a:xfrm>
        </p:spPr>
        <p:txBody>
          <a:bodyPr/>
          <a:lstStyle/>
          <a:p>
            <a:pPr algn="ctr"/>
            <a:fld id="{2840B2E4-A264-431E-ABDE-38E3BCDA5876}" type="slidenum">
              <a:rPr lang="en-US">
                <a:latin typeface="Fontasy Himali" panose="04020500000000000000" pitchFamily="82" charset="0"/>
              </a:rPr>
              <a:pPr algn="ctr"/>
              <a:t>24</a:t>
            </a:fld>
            <a:endParaRPr lang="en-US" dirty="0">
              <a:latin typeface="Fontasy Himali" panose="04020500000000000000" pitchFamily="82" charset="0"/>
            </a:endParaRPr>
          </a:p>
        </p:txBody>
      </p:sp>
      <p:sp>
        <p:nvSpPr>
          <p:cNvPr id="8" name="Text Placeholder 1"/>
          <p:cNvSpPr txBox="1">
            <a:spLocks/>
          </p:cNvSpPr>
          <p:nvPr/>
        </p:nvSpPr>
        <p:spPr>
          <a:xfrm>
            <a:off x="168965" y="815943"/>
            <a:ext cx="11809425" cy="59264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dirty="0">
                <a:latin typeface="Preeti"/>
                <a:ea typeface="Calibri"/>
                <a:cs typeface="Kalimati" pitchFamily="2"/>
              </a:rPr>
              <a:t>महल २५ </a:t>
            </a:r>
            <a:r>
              <a:rPr lang="en-US" sz="2800" dirty="0">
                <a:ea typeface="Calibri"/>
                <a:cs typeface="Kalimati" pitchFamily="2"/>
              </a:rPr>
              <a:t>: </a:t>
            </a:r>
            <a:r>
              <a:rPr lang="ne-NP" sz="2800"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245032" y="1780193"/>
            <a:ext cx="9285433" cy="4478149"/>
          </a:xfrm>
          <a:prstGeom prst="rect">
            <a:avLst/>
          </a:prstGeom>
          <a:noFill/>
        </p:spPr>
        <p:txBody>
          <a:bodyPr wrap="square" rtlCol="0">
            <a:spAutoFit/>
          </a:bodyPr>
          <a:lstStyle/>
          <a:p>
            <a:pPr marL="285750" indent="-285750" algn="just">
              <a:lnSpc>
                <a:spcPct val="150000"/>
              </a:lnSpc>
              <a:buFont typeface="Arial" pitchFamily="34" charset="0"/>
              <a:buChar char="•"/>
            </a:pPr>
            <a:r>
              <a:rPr lang="ne-NP" sz="2400" dirty="0">
                <a:cs typeface="Kalimati" pitchFamily="2"/>
              </a:rPr>
              <a:t>यो प्रश्न</a:t>
            </a:r>
            <a:r>
              <a:rPr lang="en-US" sz="2400" dirty="0">
                <a:cs typeface="Kalimati" pitchFamily="2"/>
              </a:rPr>
              <a:t> </a:t>
            </a:r>
            <a:r>
              <a:rPr lang="ne-NP" sz="2400" dirty="0">
                <a:cs typeface="Kalimati" pitchFamily="2"/>
              </a:rPr>
              <a:t> कम्तिमा एक पटक बसाइँ सरी आएको व्यक्तिलाई सोधिनेछ ।</a:t>
            </a:r>
          </a:p>
          <a:p>
            <a:pPr marL="285750" indent="-285750" algn="just">
              <a:lnSpc>
                <a:spcPct val="150000"/>
              </a:lnSpc>
              <a:buFont typeface="Arial" pitchFamily="34" charset="0"/>
              <a:buChar char="•"/>
            </a:pPr>
            <a:r>
              <a:rPr lang="ne-NP" sz="2400" dirty="0">
                <a:cs typeface="Kalimati" pitchFamily="2"/>
              </a:rPr>
              <a:t>एउटै परिवारमा फरक फरक व्यक्तिको बसाइँ सरी आउनुको कारण फरक फरक हुन सक्छ ।</a:t>
            </a:r>
          </a:p>
          <a:p>
            <a:pPr marL="285750" indent="-285750" algn="just">
              <a:lnSpc>
                <a:spcPct val="150000"/>
              </a:lnSpc>
              <a:buFont typeface="Arial" pitchFamily="34" charset="0"/>
              <a:buChar char="•"/>
            </a:pPr>
            <a:r>
              <a:rPr lang="ne-NP" sz="2400" dirty="0">
                <a:cs typeface="Kalimati" pitchFamily="2"/>
              </a:rPr>
              <a:t>व्यक्ति एक स्थानबाट अर्को स्थानमा बसाइँ सर्नुको विभिन्न कारणहरू हुन सक्दछन् ।</a:t>
            </a:r>
          </a:p>
          <a:p>
            <a:pPr marL="285750" indent="-285750" algn="just">
              <a:lnSpc>
                <a:spcPct val="150000"/>
              </a:lnSpc>
              <a:buFont typeface="Arial" pitchFamily="34" charset="0"/>
              <a:buChar char="•"/>
            </a:pPr>
            <a:r>
              <a:rPr lang="ne-NP" sz="2400" dirty="0">
                <a:cs typeface="Kalimati" pitchFamily="2"/>
              </a:rPr>
              <a:t>कम्तिमा एक पटक बसाइँ सरेका व्यक्तिलाई यस अघिको अक्सर बसोबास गरेको स्थानबाट अहिलेको बसोबास गरेको स्थानमा सरी आउनुको मुख्य कारण के हो सोधी उपयुक्त कारणको कोड लेख्नुपर्दछ । </a:t>
            </a:r>
          </a:p>
        </p:txBody>
      </p:sp>
      <p:pic>
        <p:nvPicPr>
          <p:cNvPr id="2" name="Picture 1"/>
          <p:cNvPicPr>
            <a:picLocks noChangeAspect="1"/>
          </p:cNvPicPr>
          <p:nvPr/>
        </p:nvPicPr>
        <p:blipFill>
          <a:blip r:embed="rId2"/>
          <a:stretch>
            <a:fillRect/>
          </a:stretch>
        </p:blipFill>
        <p:spPr>
          <a:xfrm>
            <a:off x="9530465" y="1891370"/>
            <a:ext cx="2447925" cy="4581525"/>
          </a:xfrm>
          <a:prstGeom prst="rect">
            <a:avLst/>
          </a:prstGeom>
        </p:spPr>
      </p:pic>
      <p:sp>
        <p:nvSpPr>
          <p:cNvPr id="10" name="TextBox 9">
            <a:extLst>
              <a:ext uri="{FF2B5EF4-FFF2-40B4-BE49-F238E27FC236}">
                <a16:creationId xmlns:a16="http://schemas.microsoft.com/office/drawing/2014/main" id="{6EA1E770-D5DD-4DB1-9FF5-DE0B779CA6F2}"/>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807786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H:\CBS_Tutorial\PPT Templates\pngwing.com.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0" y="3861223"/>
            <a:ext cx="12104016" cy="296524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1"/>
          </p:nvPr>
        </p:nvSpPr>
        <p:spPr>
          <a:xfrm>
            <a:off x="11551728" y="6390861"/>
            <a:ext cx="640272" cy="391725"/>
          </a:xfrm>
        </p:spPr>
        <p:txBody>
          <a:bodyPr/>
          <a:lstStyle/>
          <a:p>
            <a:pPr algn="ctr"/>
            <a:fld id="{2840B2E4-A264-431E-ABDE-38E3BCDA5876}" type="slidenum">
              <a:rPr lang="en-US">
                <a:latin typeface="Fontasy Himali" panose="04020500000000000000" pitchFamily="82" charset="0"/>
              </a:rPr>
              <a:pPr algn="ctr"/>
              <a:t>25</a:t>
            </a:fld>
            <a:endParaRPr lang="en-US" dirty="0">
              <a:latin typeface="Fontasy Himali" panose="04020500000000000000" pitchFamily="82" charset="0"/>
            </a:endParaRPr>
          </a:p>
        </p:txBody>
      </p:sp>
      <p:sp>
        <p:nvSpPr>
          <p:cNvPr id="9" name="Text Placeholder 1"/>
          <p:cNvSpPr txBox="1">
            <a:spLocks/>
          </p:cNvSpPr>
          <p:nvPr/>
        </p:nvSpPr>
        <p:spPr>
          <a:xfrm>
            <a:off x="29818" y="921632"/>
            <a:ext cx="12104016" cy="831449"/>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latin typeface="+mj-lt"/>
                <a:ea typeface="Calibri"/>
                <a:cs typeface="Kalimati" pitchFamily="2"/>
              </a:rPr>
              <a:t>:</a:t>
            </a:r>
            <a:r>
              <a:rPr lang="ne-NP" sz="2800" b="1" dirty="0">
                <a:latin typeface="+mj-lt"/>
                <a:ea typeface="Calibri"/>
                <a:cs typeface="Kalimati" pitchFamily="2"/>
              </a:rPr>
              <a:t> </a:t>
            </a:r>
            <a:r>
              <a:rPr lang="en-US" sz="2800" b="1" dirty="0">
                <a:latin typeface="+mj-lt"/>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b="1" dirty="0">
              <a:latin typeface="Ganesh" pitchFamily="2" charset="0"/>
              <a:cs typeface="Kalimati" pitchFamily="2"/>
            </a:endParaRPr>
          </a:p>
        </p:txBody>
      </p:sp>
      <p:sp>
        <p:nvSpPr>
          <p:cNvPr id="10" name="TextBox 9"/>
          <p:cNvSpPr txBox="1"/>
          <p:nvPr/>
        </p:nvSpPr>
        <p:spPr>
          <a:xfrm>
            <a:off x="159027" y="1676233"/>
            <a:ext cx="11944990" cy="4431983"/>
          </a:xfrm>
          <a:prstGeom prst="rect">
            <a:avLst/>
          </a:prstGeom>
          <a:noFill/>
        </p:spPr>
        <p:txBody>
          <a:bodyPr wrap="square" rtlCol="0">
            <a:spAutoFit/>
          </a:bodyPr>
          <a:lstStyle/>
          <a:p>
            <a:pPr marL="342900" indent="-342900">
              <a:lnSpc>
                <a:spcPct val="200000"/>
              </a:lnSpc>
              <a:buFont typeface="Arial" panose="020B0604020202020204" pitchFamily="34" charset="0"/>
              <a:buChar char="•"/>
            </a:pPr>
            <a:r>
              <a:rPr lang="ne-NP" sz="2400" dirty="0">
                <a:cs typeface="Kalimati" panose="00000400000000000000" pitchFamily="2"/>
              </a:rPr>
              <a:t>उदाहरणः परिवारमूली श्रीमान्</a:t>
            </a:r>
            <a:r>
              <a:rPr lang="en-US" sz="2400" dirty="0">
                <a:cs typeface="Kalimati" panose="00000400000000000000" pitchFamily="2"/>
              </a:rPr>
              <a:t>÷</a:t>
            </a:r>
            <a:r>
              <a:rPr lang="ne-NP" sz="2400" dirty="0">
                <a:cs typeface="Kalimati" pitchFamily="2"/>
              </a:rPr>
              <a:t>श्रीमती यस अघि अक्सर वसोवास गरेको स्थान छाडी रोजगारीको लागि यस स्थानमा आएको हुन सक्दछ</a:t>
            </a:r>
            <a:r>
              <a:rPr lang="en-US" sz="2400" dirty="0">
                <a:cs typeface="Kalimati" panose="00000400000000000000" pitchFamily="2"/>
              </a:rPr>
              <a:t>, </a:t>
            </a:r>
            <a:r>
              <a:rPr lang="ne-NP" sz="2400" dirty="0">
                <a:cs typeface="Kalimati" pitchFamily="2"/>
              </a:rPr>
              <a:t>परिवारमूलीको श्रीमान्</a:t>
            </a:r>
            <a:r>
              <a:rPr lang="en-US" sz="2400" dirty="0">
                <a:cs typeface="Kalimati" panose="00000400000000000000" pitchFamily="2"/>
              </a:rPr>
              <a:t>÷</a:t>
            </a:r>
            <a:r>
              <a:rPr lang="ne-NP" sz="2400" dirty="0">
                <a:cs typeface="Kalimati" panose="00000400000000000000" pitchFamily="2"/>
              </a:rPr>
              <a:t>श्रीमती तथा छोराछोरीहरू आश्रित भएको कारणले</a:t>
            </a:r>
            <a:r>
              <a:rPr lang="en-US" sz="2400" dirty="0">
                <a:cs typeface="Kalimati" panose="00000400000000000000" pitchFamily="2"/>
              </a:rPr>
              <a:t>, </a:t>
            </a:r>
            <a:r>
              <a:rPr lang="ne-NP" sz="2400" dirty="0">
                <a:cs typeface="Kalimati" pitchFamily="2"/>
              </a:rPr>
              <a:t>बुहारी बिवाह भएको कारणले यस अघिको स्थान छाडी आएको हुन सक्दछ । </a:t>
            </a:r>
          </a:p>
          <a:p>
            <a:pPr marL="342900" indent="-342900">
              <a:lnSpc>
                <a:spcPct val="200000"/>
              </a:lnSpc>
              <a:buFont typeface="Arial" panose="020B0604020202020204" pitchFamily="34" charset="0"/>
              <a:buChar char="•"/>
            </a:pPr>
            <a:r>
              <a:rPr lang="ne-NP" sz="2400" dirty="0">
                <a:cs typeface="Kalimati" pitchFamily="2"/>
              </a:rPr>
              <a:t>तसर्थ प्रत्येक व्यक्तिलाई बसाइँ सरी आउनुको मुख्य कारण सोधी सोही बमोजिम सम्बन्धित कोड लेख्नुपर्दछ ।</a:t>
            </a:r>
            <a:endParaRPr lang="en-US" sz="2400" dirty="0">
              <a:cs typeface="Kalimati" pitchFamily="2"/>
            </a:endParaRPr>
          </a:p>
        </p:txBody>
      </p:sp>
      <p:sp>
        <p:nvSpPr>
          <p:cNvPr id="11" name="TextBox 10">
            <a:extLst>
              <a:ext uri="{FF2B5EF4-FFF2-40B4-BE49-F238E27FC236}">
                <a16:creationId xmlns:a16="http://schemas.microsoft.com/office/drawing/2014/main" id="{95D9BD3B-350A-4FF5-896A-FD52DD297EBB}"/>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4159585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26</a:t>
            </a:fld>
            <a:endParaRPr lang="en-US" dirty="0">
              <a:latin typeface="Fontasy Himali" panose="04020500000000000000" pitchFamily="82" charset="0"/>
            </a:endParaRPr>
          </a:p>
        </p:txBody>
      </p:sp>
      <p:sp>
        <p:nvSpPr>
          <p:cNvPr id="8" name="Text Placeholder 1"/>
          <p:cNvSpPr txBox="1">
            <a:spLocks/>
          </p:cNvSpPr>
          <p:nvPr/>
        </p:nvSpPr>
        <p:spPr>
          <a:xfrm>
            <a:off x="1" y="815942"/>
            <a:ext cx="12192000" cy="608517"/>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a:t>
            </a:r>
            <a:r>
              <a:rPr lang="ne-NP"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b="1"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3" name="Rectangle 2"/>
          <p:cNvSpPr/>
          <p:nvPr/>
        </p:nvSpPr>
        <p:spPr>
          <a:xfrm>
            <a:off x="318052" y="1912222"/>
            <a:ext cx="11192075" cy="3472746"/>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व्यक्ति बसाइँ सरी आउँदाको अवस्थामा एउटा कारण हुन सक्दछ तर पछि ऊ स्थापित हुँदै जाँदा अरु नै पेशा अंगालेको हुन सक्दछ । यस्तो अवस्थामा हाल बसोबास गरी रहेको स्थानमा बसाइँ सरी आउनुको कारण शुरुमा आउँदाको कारण नै हुन्छ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उदाहरणः कुनै व्यक्ति अध्ययनको लागि म्याग्दी बाट पोखरा आएका थिए र पछि त्यहीँ व्यापार व्यवसाय गरी बसेका छन् भने उक्त व्यक्तिको बसाइँ सरी आउनुको मुख्य कारण व्यापार व्यवसाय नभई अध्ययन नै हुन्छ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6" name="TextBox 5">
            <a:extLst>
              <a:ext uri="{FF2B5EF4-FFF2-40B4-BE49-F238E27FC236}">
                <a16:creationId xmlns:a16="http://schemas.microsoft.com/office/drawing/2014/main" id="{2EE27F7F-97E0-4E9D-AF32-7B4B0052216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121460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27</a:t>
            </a:fld>
            <a:endParaRPr lang="en-US" dirty="0">
              <a:latin typeface="Fontasy Himali" panose="04020500000000000000" pitchFamily="82" charset="0"/>
            </a:endParaRPr>
          </a:p>
        </p:txBody>
      </p:sp>
      <p:sp>
        <p:nvSpPr>
          <p:cNvPr id="8" name="Text Placeholder 1"/>
          <p:cNvSpPr txBox="1">
            <a:spLocks/>
          </p:cNvSpPr>
          <p:nvPr/>
        </p:nvSpPr>
        <p:spPr>
          <a:xfrm>
            <a:off x="1" y="786125"/>
            <a:ext cx="12192000" cy="91400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3" name="Rectangle 2"/>
          <p:cNvSpPr/>
          <p:nvPr/>
        </p:nvSpPr>
        <p:spPr>
          <a:xfrm>
            <a:off x="213610" y="1703504"/>
            <a:ext cx="11882312" cy="4274119"/>
          </a:xfrm>
          <a:prstGeom prst="rect">
            <a:avLst/>
          </a:prstGeom>
        </p:spPr>
        <p:txBody>
          <a:bodyPr wrap="square">
            <a:spAutoFit/>
          </a:bodyPr>
          <a:lstStyle/>
          <a:p>
            <a:pPr>
              <a:lnSpc>
                <a:spcPct val="150000"/>
              </a:lnSpc>
            </a:pPr>
            <a:r>
              <a:rPr lang="ne-NP" sz="2400" b="1" dirty="0">
                <a:cs typeface="Kalimati" panose="00000400000000000000" pitchFamily="2"/>
              </a:rPr>
              <a:t>काम</a:t>
            </a:r>
            <a:r>
              <a:rPr lang="hi-IN" sz="2400" dirty="0">
                <a:latin typeface="Preeti"/>
                <a:ea typeface="Calibri"/>
                <a:cs typeface="Kalimati" pitchFamily="2"/>
              </a:rPr>
              <a:t> ∕ </a:t>
            </a:r>
            <a:r>
              <a:rPr lang="ne-NP" sz="2400" b="1" dirty="0">
                <a:cs typeface="Kalimati" panose="00000400000000000000" pitchFamily="2"/>
              </a:rPr>
              <a:t>रोजगारी (कोड </a:t>
            </a:r>
            <a:r>
              <a:rPr lang="en-US" sz="2800" b="1" dirty="0">
                <a:cs typeface="Kalimati" panose="00000400000000000000" pitchFamily="2"/>
              </a:rPr>
              <a:t>1</a:t>
            </a:r>
            <a:r>
              <a:rPr lang="ne-NP" sz="2400" b="1" dirty="0">
                <a:cs typeface="Kalimati" panose="00000400000000000000" pitchFamily="2"/>
              </a:rPr>
              <a:t>)</a:t>
            </a:r>
            <a:endParaRPr lang="en-US" sz="2400" b="1" dirty="0">
              <a:cs typeface="Kalimati" panose="00000400000000000000" pitchFamily="2"/>
            </a:endParaRPr>
          </a:p>
          <a:p>
            <a:pPr>
              <a:lnSpc>
                <a:spcPct val="150000"/>
              </a:lnSpc>
            </a:pPr>
            <a:r>
              <a:rPr lang="ne-NP" sz="2400" dirty="0">
                <a:cs typeface="Kalimati" panose="00000400000000000000" pitchFamily="2"/>
              </a:rPr>
              <a:t>यदि कुनै व्यक्ति नयाँ जागिर पाएर</a:t>
            </a:r>
            <a:r>
              <a:rPr lang="en-US" sz="2400" dirty="0">
                <a:cs typeface="Kalimati" panose="00000400000000000000" pitchFamily="2"/>
              </a:rPr>
              <a:t>, </a:t>
            </a:r>
            <a:r>
              <a:rPr lang="ne-NP" sz="2400" dirty="0">
                <a:cs typeface="Kalimati" panose="00000400000000000000" pitchFamily="2"/>
              </a:rPr>
              <a:t>काम वा जागिरको सरुवा भएर अथवा काम खोज्ने उद्देश्य राखी पहिले बसिरहेको स्थानबाट हाल बसोबास गरेको स्थानमा आएर बसेको रहेछन् भने सो व्यक्तिको लागि बसाइँ सरी आउनुको मुख्य कारण काम</a:t>
            </a:r>
            <a:r>
              <a:rPr lang="en-US" sz="2400" dirty="0">
                <a:cs typeface="Kalimati" panose="00000400000000000000" pitchFamily="2"/>
              </a:rPr>
              <a:t> </a:t>
            </a:r>
            <a:r>
              <a:rPr lang="ne-NP" sz="2400" dirty="0">
                <a:cs typeface="Kalimati" panose="00000400000000000000" pitchFamily="2"/>
              </a:rPr>
              <a:t>रोजगारीको कोड </a:t>
            </a:r>
            <a:r>
              <a:rPr lang="en-US" sz="2800" b="1" dirty="0">
                <a:solidFill>
                  <a:srgbClr val="0070C0"/>
                </a:solidFill>
                <a:cs typeface="Kalimati" panose="00000400000000000000" pitchFamily="2"/>
              </a:rPr>
              <a:t>1</a:t>
            </a:r>
            <a:r>
              <a:rPr lang="ne-NP" sz="2400" dirty="0">
                <a:cs typeface="Kalimati" panose="00000400000000000000" pitchFamily="2"/>
              </a:rPr>
              <a:t> लेख्नुपर्दछ ।</a:t>
            </a:r>
            <a:endParaRPr lang="en-US" sz="2400" dirty="0">
              <a:cs typeface="Kalimati" panose="00000400000000000000" pitchFamily="2"/>
            </a:endParaRPr>
          </a:p>
          <a:p>
            <a:pPr>
              <a:lnSpc>
                <a:spcPct val="150000"/>
              </a:lnSpc>
            </a:pPr>
            <a:r>
              <a:rPr lang="ne-NP" sz="2400" b="1" dirty="0">
                <a:cs typeface="Kalimati" panose="00000400000000000000" pitchFamily="2"/>
              </a:rPr>
              <a:t>व्यापार</a:t>
            </a:r>
            <a:r>
              <a:rPr lang="hi-IN" sz="2400" dirty="0">
                <a:latin typeface="Preeti"/>
                <a:ea typeface="Calibri"/>
                <a:cs typeface="Kalimati" pitchFamily="2"/>
              </a:rPr>
              <a:t> ∕ </a:t>
            </a:r>
            <a:r>
              <a:rPr lang="ne-NP" sz="2400" b="1" dirty="0">
                <a:cs typeface="Kalimati" panose="00000400000000000000" pitchFamily="2"/>
              </a:rPr>
              <a:t>व्यवसाय (कोड </a:t>
            </a:r>
            <a:r>
              <a:rPr lang="en-US" sz="2800" b="1" dirty="0">
                <a:cs typeface="Kalimati" panose="00000400000000000000" pitchFamily="2"/>
              </a:rPr>
              <a:t>2</a:t>
            </a:r>
            <a:r>
              <a:rPr lang="ne-NP" sz="2400" b="1" dirty="0">
                <a:cs typeface="Kalimati" panose="00000400000000000000" pitchFamily="2"/>
              </a:rPr>
              <a:t>)</a:t>
            </a:r>
            <a:endParaRPr lang="en-US" sz="2400" b="1" dirty="0">
              <a:cs typeface="Kalimati" panose="00000400000000000000" pitchFamily="2"/>
            </a:endParaRPr>
          </a:p>
          <a:p>
            <a:pPr>
              <a:lnSpc>
                <a:spcPct val="150000"/>
              </a:lnSpc>
            </a:pPr>
            <a:r>
              <a:rPr lang="ne-NP" sz="2400" dirty="0">
                <a:cs typeface="Kalimati" panose="00000400000000000000" pitchFamily="2"/>
              </a:rPr>
              <a:t>यदि कुनै व्यक्ति व्यापार</a:t>
            </a:r>
            <a:r>
              <a:rPr lang="en-US" sz="2400" dirty="0">
                <a:cs typeface="Kalimati" panose="00000400000000000000" pitchFamily="2"/>
              </a:rPr>
              <a:t>/</a:t>
            </a:r>
            <a:r>
              <a:rPr lang="ne-NP" sz="2400" dirty="0">
                <a:cs typeface="Kalimati" panose="00000400000000000000" pitchFamily="2"/>
              </a:rPr>
              <a:t>व्यवसाय सञ्चालन गर्नका लागि पहिले बसिरहेको स्थानबाट हाल बसोबास गरेको स्थानमा बसाइँ सरेर आएका रहेछन् भने सो व्यक्तिको लागि कोड </a:t>
            </a:r>
            <a:r>
              <a:rPr lang="en-US" sz="2800" b="1" dirty="0">
                <a:solidFill>
                  <a:srgbClr val="0070C0"/>
                </a:solidFill>
                <a:cs typeface="Kalimati" panose="00000400000000000000" pitchFamily="2"/>
              </a:rPr>
              <a:t>2</a:t>
            </a:r>
            <a:r>
              <a:rPr lang="ne-NP" sz="2400" b="1" dirty="0">
                <a:solidFill>
                  <a:srgbClr val="0070C0"/>
                </a:solidFill>
                <a:cs typeface="Kalimati" panose="00000400000000000000" pitchFamily="2"/>
              </a:rPr>
              <a:t> </a:t>
            </a:r>
            <a:r>
              <a:rPr lang="ne-NP" sz="2400" dirty="0">
                <a:cs typeface="Kalimati" panose="00000400000000000000" pitchFamily="2"/>
              </a:rPr>
              <a:t>लेख्नुपर्दछ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38B7A55F-66CD-413B-9516-1178319DFD0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987161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44397"/>
            <a:ext cx="681873" cy="400110"/>
          </a:xfrm>
        </p:spPr>
        <p:txBody>
          <a:bodyPr/>
          <a:lstStyle/>
          <a:p>
            <a:pPr algn="ctr"/>
            <a:fld id="{2840B2E4-A264-431E-ABDE-38E3BCDA5876}" type="slidenum">
              <a:rPr lang="en-US">
                <a:latin typeface="Fontasy Himali" panose="04020500000000000000" pitchFamily="82" charset="0"/>
              </a:rPr>
              <a:pPr algn="ctr"/>
              <a:t>28</a:t>
            </a:fld>
            <a:endParaRPr lang="en-US" dirty="0">
              <a:latin typeface="Fontasy Himali" panose="04020500000000000000" pitchFamily="82" charset="0"/>
            </a:endParaRPr>
          </a:p>
        </p:txBody>
      </p:sp>
      <p:sp>
        <p:nvSpPr>
          <p:cNvPr id="8" name="Text Placeholder 1"/>
          <p:cNvSpPr txBox="1">
            <a:spLocks/>
          </p:cNvSpPr>
          <p:nvPr/>
        </p:nvSpPr>
        <p:spPr>
          <a:xfrm>
            <a:off x="89453" y="815942"/>
            <a:ext cx="12102548" cy="91400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b="1"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3" name="Rectangle 2"/>
          <p:cNvSpPr/>
          <p:nvPr/>
        </p:nvSpPr>
        <p:spPr>
          <a:xfrm>
            <a:off x="531040" y="1891371"/>
            <a:ext cx="11233612" cy="3720121"/>
          </a:xfrm>
          <a:prstGeom prst="rect">
            <a:avLst/>
          </a:prstGeom>
        </p:spPr>
        <p:txBody>
          <a:bodyPr wrap="square">
            <a:spAutoFit/>
          </a:bodyPr>
          <a:lstStyle/>
          <a:p>
            <a:pPr>
              <a:lnSpc>
                <a:spcPct val="150000"/>
              </a:lnSpc>
            </a:pPr>
            <a:r>
              <a:rPr lang="ne-NP" sz="2400" b="1" dirty="0">
                <a:cs typeface="Kalimati" panose="00000400000000000000" pitchFamily="2"/>
              </a:rPr>
              <a:t>अध्ययन</a:t>
            </a:r>
            <a:r>
              <a:rPr lang="en-US" sz="2400" b="1" dirty="0">
                <a:cs typeface="Kalimati" panose="00000400000000000000" pitchFamily="2"/>
              </a:rPr>
              <a:t>/</a:t>
            </a:r>
            <a:r>
              <a:rPr lang="ne-NP" sz="2400" b="1" dirty="0">
                <a:cs typeface="Kalimati" panose="00000400000000000000" pitchFamily="2"/>
              </a:rPr>
              <a:t>तालिम (कोड </a:t>
            </a:r>
            <a:r>
              <a:rPr lang="en-US" sz="2800" b="1" dirty="0">
                <a:cs typeface="Kalimati" panose="00000400000000000000" pitchFamily="2"/>
              </a:rPr>
              <a:t>3</a:t>
            </a:r>
            <a:r>
              <a:rPr lang="ne-NP" sz="2400" b="1" dirty="0">
                <a:cs typeface="Kalimati" panose="00000400000000000000" pitchFamily="2"/>
              </a:rPr>
              <a:t>)</a:t>
            </a:r>
            <a:endParaRPr lang="en-US" sz="2400" b="1" dirty="0">
              <a:cs typeface="Kalimati" panose="00000400000000000000" pitchFamily="2"/>
            </a:endParaRPr>
          </a:p>
          <a:p>
            <a:pPr>
              <a:lnSpc>
                <a:spcPct val="150000"/>
              </a:lnSpc>
            </a:pPr>
            <a:r>
              <a:rPr lang="ne-NP" sz="2400" dirty="0">
                <a:cs typeface="Kalimati" panose="00000400000000000000" pitchFamily="2"/>
              </a:rPr>
              <a:t>यदि कुनै व्यक्ति अध्ययन</a:t>
            </a:r>
            <a:r>
              <a:rPr lang="en-US" sz="2400" dirty="0">
                <a:cs typeface="Kalimati" panose="00000400000000000000" pitchFamily="2"/>
              </a:rPr>
              <a:t>/</a:t>
            </a:r>
            <a:r>
              <a:rPr lang="ne-NP" sz="2400" dirty="0">
                <a:cs typeface="Kalimati" panose="00000400000000000000" pitchFamily="2"/>
              </a:rPr>
              <a:t>तालिमको सिलसिलामा यस अघिको बसोबासको स्थान छाडी हाल</a:t>
            </a:r>
            <a:endParaRPr lang="en-US" sz="2400" dirty="0">
              <a:cs typeface="Kalimati" panose="00000400000000000000" pitchFamily="2"/>
            </a:endParaRPr>
          </a:p>
          <a:p>
            <a:pPr>
              <a:lnSpc>
                <a:spcPct val="150000"/>
              </a:lnSpc>
            </a:pPr>
            <a:r>
              <a:rPr lang="ne-NP" sz="2400" dirty="0">
                <a:cs typeface="Kalimati" panose="00000400000000000000" pitchFamily="2"/>
              </a:rPr>
              <a:t>बसोबास गरेको स्थानमा आएका रहेछन् भने सो व्यक्तिको लागि कोड </a:t>
            </a:r>
            <a:r>
              <a:rPr lang="en-US" sz="2800" b="1" dirty="0">
                <a:solidFill>
                  <a:srgbClr val="0070C0"/>
                </a:solidFill>
                <a:cs typeface="Kalimati" panose="00000400000000000000" pitchFamily="2"/>
              </a:rPr>
              <a:t>3</a:t>
            </a:r>
            <a:r>
              <a:rPr lang="ne-NP" sz="2400" dirty="0">
                <a:cs typeface="Kalimati" panose="00000400000000000000" pitchFamily="2"/>
              </a:rPr>
              <a:t> लेख्नुपर्दछ ।</a:t>
            </a:r>
            <a:endParaRPr lang="en-US" sz="2400" dirty="0">
              <a:cs typeface="Kalimati" panose="00000400000000000000" pitchFamily="2"/>
            </a:endParaRPr>
          </a:p>
          <a:p>
            <a:pPr>
              <a:lnSpc>
                <a:spcPct val="150000"/>
              </a:lnSpc>
            </a:pPr>
            <a:r>
              <a:rPr lang="ne-NP" sz="2400" b="1" dirty="0">
                <a:cs typeface="Kalimati" panose="00000400000000000000" pitchFamily="2"/>
              </a:rPr>
              <a:t>विवाह (कोड </a:t>
            </a:r>
            <a:r>
              <a:rPr lang="en-US" sz="2800" b="1" dirty="0">
                <a:cs typeface="Kalimati" panose="00000400000000000000" pitchFamily="2"/>
              </a:rPr>
              <a:t>4</a:t>
            </a:r>
            <a:r>
              <a:rPr lang="ne-NP" sz="2400" b="1" dirty="0">
                <a:cs typeface="Kalimati" panose="00000400000000000000" pitchFamily="2"/>
              </a:rPr>
              <a:t>)</a:t>
            </a:r>
            <a:endParaRPr lang="en-US" sz="2400" b="1" dirty="0">
              <a:cs typeface="Kalimati" panose="00000400000000000000" pitchFamily="2"/>
            </a:endParaRPr>
          </a:p>
          <a:p>
            <a:pPr>
              <a:lnSpc>
                <a:spcPct val="150000"/>
              </a:lnSpc>
            </a:pPr>
            <a:r>
              <a:rPr lang="ne-NP" sz="2400" dirty="0">
                <a:cs typeface="Kalimati" panose="00000400000000000000" pitchFamily="2"/>
              </a:rPr>
              <a:t>कुनै व्यक्तिले विवाह भएको कारणले यस अघिको बसोबासको स्थान छाडी हाल बसोबास</a:t>
            </a:r>
            <a:endParaRPr lang="en-US" sz="2400" dirty="0">
              <a:cs typeface="Kalimati" panose="00000400000000000000" pitchFamily="2"/>
            </a:endParaRPr>
          </a:p>
          <a:p>
            <a:pPr>
              <a:lnSpc>
                <a:spcPct val="150000"/>
              </a:lnSpc>
            </a:pPr>
            <a:r>
              <a:rPr lang="ne-NP" sz="2400" dirty="0">
                <a:cs typeface="Kalimati" panose="00000400000000000000" pitchFamily="2"/>
              </a:rPr>
              <a:t>गरेको स्थानमा आएका रहेछन् भने सो व्यक्तिको लागि कोड </a:t>
            </a:r>
            <a:r>
              <a:rPr lang="en-US" sz="2800" b="1" dirty="0">
                <a:solidFill>
                  <a:srgbClr val="0070C0"/>
                </a:solidFill>
                <a:cs typeface="Kalimati" panose="00000400000000000000" pitchFamily="2"/>
              </a:rPr>
              <a:t>4</a:t>
            </a:r>
            <a:r>
              <a:rPr lang="ne-NP" sz="2400" dirty="0">
                <a:cs typeface="Kalimati" panose="00000400000000000000" pitchFamily="2"/>
              </a:rPr>
              <a:t> लेख्नुपर्दछ ।</a:t>
            </a:r>
            <a:r>
              <a:rPr lang="en-US" sz="2400" dirty="0">
                <a:cs typeface="Kalimati" panose="00000400000000000000" pitchFamily="2"/>
              </a:rPr>
              <a:t> </a:t>
            </a:r>
          </a:p>
        </p:txBody>
      </p:sp>
      <p:sp>
        <p:nvSpPr>
          <p:cNvPr id="6" name="TextBox 5">
            <a:extLst>
              <a:ext uri="{FF2B5EF4-FFF2-40B4-BE49-F238E27FC236}">
                <a16:creationId xmlns:a16="http://schemas.microsoft.com/office/drawing/2014/main" id="{8DAF8359-326D-4BDF-9DBA-0D381FE400AB}"/>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821299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29</a:t>
            </a:fld>
            <a:endParaRPr lang="en-US" dirty="0">
              <a:latin typeface="Fontasy Himali" panose="04020500000000000000" pitchFamily="82" charset="0"/>
            </a:endParaRPr>
          </a:p>
        </p:txBody>
      </p:sp>
      <p:sp>
        <p:nvSpPr>
          <p:cNvPr id="8" name="Text Placeholder 1"/>
          <p:cNvSpPr txBox="1">
            <a:spLocks/>
          </p:cNvSpPr>
          <p:nvPr/>
        </p:nvSpPr>
        <p:spPr>
          <a:xfrm>
            <a:off x="0" y="815942"/>
            <a:ext cx="12085983" cy="63517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 </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b="1"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3" name="Rectangle 2"/>
          <p:cNvSpPr/>
          <p:nvPr/>
        </p:nvSpPr>
        <p:spPr>
          <a:xfrm>
            <a:off x="149087" y="1953833"/>
            <a:ext cx="11936896" cy="4108817"/>
          </a:xfrm>
          <a:prstGeom prst="rect">
            <a:avLst/>
          </a:prstGeom>
        </p:spPr>
        <p:txBody>
          <a:bodyPr wrap="square">
            <a:spAutoFit/>
          </a:bodyPr>
          <a:lstStyle/>
          <a:p>
            <a:pPr algn="just">
              <a:lnSpc>
                <a:spcPct val="150000"/>
              </a:lnSpc>
            </a:pPr>
            <a:r>
              <a:rPr lang="ne-NP" sz="2400" b="1" dirty="0">
                <a:cs typeface="Kalimati" panose="00000400000000000000" pitchFamily="2"/>
              </a:rPr>
              <a:t>आश्रित (कोड </a:t>
            </a:r>
            <a:r>
              <a:rPr lang="en-US" sz="2800" b="1" dirty="0">
                <a:cs typeface="Kalimati" panose="00000400000000000000" pitchFamily="2"/>
              </a:rPr>
              <a:t>5</a:t>
            </a:r>
            <a:r>
              <a:rPr lang="ne-NP" sz="2400" b="1" dirty="0">
                <a:cs typeface="Kalimati" panose="00000400000000000000" pitchFamily="2"/>
              </a:rPr>
              <a:t>)</a:t>
            </a:r>
          </a:p>
          <a:p>
            <a:pPr marL="342900" indent="-342900" algn="just">
              <a:lnSpc>
                <a:spcPct val="150000"/>
              </a:lnSpc>
              <a:buFont typeface="Arial" panose="020B0604020202020204" pitchFamily="34" charset="0"/>
              <a:buChar char="•"/>
            </a:pPr>
            <a:r>
              <a:rPr lang="ne-NP" sz="2400" dirty="0">
                <a:cs typeface="Kalimati" panose="00000400000000000000" pitchFamily="2"/>
              </a:rPr>
              <a:t>परिवारका कुनै मुख्य व्यक्ति बसाइँ सरेको कारणले निजसँग आश्रित परिवारका अन्य सदस्यहरू पनि सँगै बसाइँ सरेको अवस्थामा ती व्यक्तिहरूको बसाइँ सर्नुको कारण आश्रित हुन्छ । </a:t>
            </a:r>
          </a:p>
          <a:p>
            <a:pPr marL="342900" indent="-342900" algn="just">
              <a:lnSpc>
                <a:spcPct val="150000"/>
              </a:lnSpc>
              <a:buFont typeface="Arial" panose="020B0604020202020204" pitchFamily="34" charset="0"/>
              <a:buChar char="•"/>
            </a:pPr>
            <a:r>
              <a:rPr lang="ne-NP" sz="2400" dirty="0">
                <a:cs typeface="Kalimati" panose="00000400000000000000" pitchFamily="2"/>
              </a:rPr>
              <a:t>आश्रित व्यक्तिहरूको बसाइँ सर्नुको कुनै व्यक्तिगत कारण हुँदैन । उदाहरणको लागि आमाबाबुसँग आएका बालबालिका</a:t>
            </a:r>
            <a:r>
              <a:rPr lang="en-US" sz="2400" dirty="0">
                <a:cs typeface="Kalimati" panose="00000400000000000000" pitchFamily="2"/>
              </a:rPr>
              <a:t>,</a:t>
            </a:r>
            <a:r>
              <a:rPr lang="ne-NP" sz="2400" dirty="0">
                <a:cs typeface="Kalimati" panose="00000400000000000000" pitchFamily="2"/>
              </a:rPr>
              <a:t> श्रीमान/श्रीमतीको बसाइँसराईका कारण बसाइँसराई गरेका श्रीमती/श्रीमानको यहाँ आउनुको अन्य कारण नभएमा आश्रित कारण मानी कोड </a:t>
            </a:r>
            <a:r>
              <a:rPr lang="en-US" sz="2800" b="1" dirty="0">
                <a:solidFill>
                  <a:srgbClr val="0070C0"/>
                </a:solidFill>
                <a:cs typeface="Kalimati" panose="00000400000000000000" pitchFamily="2"/>
              </a:rPr>
              <a:t>5</a:t>
            </a:r>
            <a:r>
              <a:rPr lang="ne-NP" sz="2400" dirty="0">
                <a:cs typeface="Kalimati" panose="00000400000000000000" pitchFamily="2"/>
              </a:rPr>
              <a:t> लेख्नु पर्दछ ।</a:t>
            </a:r>
          </a:p>
        </p:txBody>
      </p:sp>
      <p:sp>
        <p:nvSpPr>
          <p:cNvPr id="6" name="TextBox 5">
            <a:extLst>
              <a:ext uri="{FF2B5EF4-FFF2-40B4-BE49-F238E27FC236}">
                <a16:creationId xmlns:a16="http://schemas.microsoft.com/office/drawing/2014/main" id="{9B392265-1729-46C5-BE0F-7517E2CF5A16}"/>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287323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30</a:t>
            </a:fld>
            <a:endParaRPr lang="en-US" dirty="0">
              <a:latin typeface="Fontasy Himali" panose="04020500000000000000" pitchFamily="82" charset="0"/>
            </a:endParaRPr>
          </a:p>
        </p:txBody>
      </p:sp>
      <p:sp>
        <p:nvSpPr>
          <p:cNvPr id="8" name="Text Placeholder 1"/>
          <p:cNvSpPr txBox="1">
            <a:spLocks/>
          </p:cNvSpPr>
          <p:nvPr/>
        </p:nvSpPr>
        <p:spPr>
          <a:xfrm>
            <a:off x="139148" y="815942"/>
            <a:ext cx="11966713" cy="91400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b="1" dirty="0">
              <a:latin typeface="Ganesh" pitchFamily="2" charset="0"/>
              <a:cs typeface="Kalimati" pitchFamily="2"/>
            </a:endParaRPr>
          </a:p>
          <a:p>
            <a:pPr marL="0" indent="0" algn="ctr">
              <a:buNone/>
            </a:pPr>
            <a:r>
              <a:rPr lang="ne-NP" sz="2400" b="1"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3" name="Rectangle 2"/>
          <p:cNvSpPr/>
          <p:nvPr/>
        </p:nvSpPr>
        <p:spPr>
          <a:xfrm>
            <a:off x="388098" y="2182431"/>
            <a:ext cx="11233612" cy="4089453"/>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यदि कुनै व्यक्ति परिवारको कुनै सदस्यलाई आश्रय दिनको लागि (जस्तैः बालबच्चा पढाउन</a:t>
            </a:r>
            <a:r>
              <a:rPr lang="en-US" sz="2400" dirty="0">
                <a:cs typeface="Kalimati" panose="00000400000000000000" pitchFamily="2"/>
              </a:rPr>
              <a:t>, </a:t>
            </a:r>
            <a:r>
              <a:rPr lang="ne-NP" sz="2400" dirty="0">
                <a:cs typeface="Kalimati" panose="00000400000000000000" pitchFamily="2"/>
              </a:rPr>
              <a:t>हेरचाह गर्न बसेका अभिभावक आदि) यस स्थानमा बसाइँ सरी आएका रहेछन् भने पनि आश्रितको कोड </a:t>
            </a:r>
            <a:r>
              <a:rPr lang="en-US" sz="2800" b="1" dirty="0">
                <a:solidFill>
                  <a:srgbClr val="0070C0"/>
                </a:solidFill>
                <a:cs typeface="Kalimati" panose="00000400000000000000" pitchFamily="2"/>
              </a:rPr>
              <a:t>5</a:t>
            </a:r>
            <a:r>
              <a:rPr lang="ne-NP" sz="2400" dirty="0">
                <a:cs typeface="Kalimati" panose="00000400000000000000" pitchFamily="2"/>
              </a:rPr>
              <a:t> लेख्नुपर्दछ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एउटै उद्देश्य लिएर श्रीमान् श्रीमती बसाइँसराई गरी आएका छन् भने दुवैको बसाइँसराई गरी आउनुको कारण एउटै हुन्छ । जस्तैः श्रीमान् श्रीमती नै व्यापार गर्ने उद्देश्यले आएका रहेछन् भने दुवैको बसाइँसराई गरी आउनुको कारण व्यापार व्यवसाय हुन्छ र कोड </a:t>
            </a:r>
            <a:r>
              <a:rPr lang="en-US" sz="2800" b="1" dirty="0">
                <a:solidFill>
                  <a:srgbClr val="0070C0"/>
                </a:solidFill>
                <a:cs typeface="Kalimati" panose="00000400000000000000" pitchFamily="2"/>
              </a:rPr>
              <a:t>2</a:t>
            </a:r>
            <a:r>
              <a:rPr lang="ne-NP" sz="2400" dirty="0">
                <a:cs typeface="Kalimati" panose="00000400000000000000" pitchFamily="2"/>
              </a:rPr>
              <a:t> लेख्नुपर्दछ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CD28E7D5-2702-4A38-AFCF-3E2190FF3C6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655269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31</a:t>
            </a:fld>
            <a:endParaRPr lang="en-US" dirty="0">
              <a:latin typeface="Fontasy Himali" panose="04020500000000000000" pitchFamily="82" charset="0"/>
            </a:endParaRPr>
          </a:p>
        </p:txBody>
      </p:sp>
      <p:sp>
        <p:nvSpPr>
          <p:cNvPr id="8" name="Text Placeholder 1"/>
          <p:cNvSpPr txBox="1">
            <a:spLocks/>
          </p:cNvSpPr>
          <p:nvPr/>
        </p:nvSpPr>
        <p:spPr>
          <a:xfrm>
            <a:off x="67287" y="815943"/>
            <a:ext cx="12057426" cy="506496"/>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 </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2" name="Rectangle 1"/>
          <p:cNvSpPr/>
          <p:nvPr/>
        </p:nvSpPr>
        <p:spPr>
          <a:xfrm>
            <a:off x="213610" y="1322438"/>
            <a:ext cx="11911103" cy="4386970"/>
          </a:xfrm>
          <a:prstGeom prst="rect">
            <a:avLst/>
          </a:prstGeom>
        </p:spPr>
        <p:txBody>
          <a:bodyPr wrap="square">
            <a:spAutoFit/>
          </a:bodyPr>
          <a:lstStyle/>
          <a:p>
            <a:pPr>
              <a:lnSpc>
                <a:spcPct val="150000"/>
              </a:lnSpc>
            </a:pPr>
            <a:r>
              <a:rPr lang="ne-NP" sz="2400" b="1" dirty="0">
                <a:cs typeface="Kalimati" panose="00000400000000000000" pitchFamily="2"/>
              </a:rPr>
              <a:t>प्राकृतिक प्रकोप (कोड </a:t>
            </a:r>
            <a:r>
              <a:rPr lang="en-US" sz="2800" b="1" dirty="0">
                <a:cs typeface="Kalimati" panose="00000400000000000000" pitchFamily="2"/>
              </a:rPr>
              <a:t>6</a:t>
            </a:r>
            <a:r>
              <a:rPr lang="ne-NP" sz="2400" b="1" dirty="0">
                <a:cs typeface="Kalimati" panose="00000400000000000000" pitchFamily="2"/>
              </a:rPr>
              <a:t>)</a:t>
            </a:r>
            <a:endParaRPr lang="en-US" sz="2400" b="1" dirty="0">
              <a:cs typeface="Kalimati" panose="00000400000000000000" pitchFamily="2"/>
            </a:endParaRPr>
          </a:p>
          <a:p>
            <a:pPr>
              <a:lnSpc>
                <a:spcPct val="150000"/>
              </a:lnSpc>
              <a:spcAft>
                <a:spcPts val="800"/>
              </a:spcAft>
            </a:pPr>
            <a:r>
              <a:rPr lang="ne-NP" sz="2400" dirty="0">
                <a:cs typeface="Kalimati" panose="00000400000000000000" pitchFamily="2"/>
              </a:rPr>
              <a:t>कुनै व्यक्ति बाढी</a:t>
            </a:r>
            <a:r>
              <a:rPr lang="en-US" sz="2400" dirty="0">
                <a:cs typeface="Kalimati" panose="00000400000000000000" pitchFamily="2"/>
              </a:rPr>
              <a:t>, </a:t>
            </a:r>
            <a:r>
              <a:rPr lang="ne-NP" sz="2400" dirty="0">
                <a:cs typeface="Kalimati" panose="00000400000000000000" pitchFamily="2"/>
              </a:rPr>
              <a:t>पहिरो</a:t>
            </a:r>
            <a:r>
              <a:rPr lang="en-US" sz="2400" dirty="0">
                <a:cs typeface="Kalimati" panose="00000400000000000000" pitchFamily="2"/>
              </a:rPr>
              <a:t>, </a:t>
            </a:r>
            <a:r>
              <a:rPr lang="ne-NP" sz="2400" dirty="0">
                <a:cs typeface="Kalimati" panose="00000400000000000000" pitchFamily="2"/>
              </a:rPr>
              <a:t>भुकम्प</a:t>
            </a:r>
            <a:r>
              <a:rPr lang="en-US" sz="2400" dirty="0">
                <a:cs typeface="Kalimati" panose="00000400000000000000" pitchFamily="2"/>
              </a:rPr>
              <a:t>, </a:t>
            </a:r>
            <a:r>
              <a:rPr lang="ne-NP" sz="2400" dirty="0">
                <a:cs typeface="Kalimati" panose="00000400000000000000" pitchFamily="2"/>
              </a:rPr>
              <a:t>आगलागी</a:t>
            </a:r>
            <a:r>
              <a:rPr lang="en-US" sz="2400" dirty="0">
                <a:cs typeface="Kalimati" panose="00000400000000000000" pitchFamily="2"/>
              </a:rPr>
              <a:t>, </a:t>
            </a:r>
            <a:r>
              <a:rPr lang="ne-NP" sz="2400" dirty="0">
                <a:cs typeface="Kalimati" panose="00000400000000000000" pitchFamily="2"/>
              </a:rPr>
              <a:t>महामारी आदि जस्ता विपद्का कारणले यस अघिको बसोबासको स्थानमा बस्ने अवस्था नभएर हाल बसोबास गरेको स्थानमा आएको रहेछन् भने सो व्यक्तिको लागि कोड </a:t>
            </a:r>
            <a:r>
              <a:rPr lang="en-US" sz="2800" b="1" dirty="0">
                <a:solidFill>
                  <a:srgbClr val="0070C0"/>
                </a:solidFill>
                <a:cs typeface="Kalimati" panose="00000400000000000000" pitchFamily="2"/>
              </a:rPr>
              <a:t>6</a:t>
            </a:r>
            <a:r>
              <a:rPr lang="ne-NP" sz="2400" dirty="0">
                <a:cs typeface="Kalimati" panose="00000400000000000000" pitchFamily="2"/>
              </a:rPr>
              <a:t> लेख्नुपर्दछ ।</a:t>
            </a:r>
          </a:p>
          <a:p>
            <a:pPr>
              <a:lnSpc>
                <a:spcPct val="150000"/>
              </a:lnSpc>
              <a:spcAft>
                <a:spcPts val="800"/>
              </a:spcAft>
            </a:pPr>
            <a:r>
              <a:rPr lang="ne-NP" sz="2400" b="1" dirty="0">
                <a:cs typeface="Kalimati" panose="00000400000000000000" pitchFamily="2"/>
              </a:rPr>
              <a:t>कृषि (कोड </a:t>
            </a:r>
            <a:r>
              <a:rPr lang="en-US" sz="2400" b="1" dirty="0">
                <a:cs typeface="Kalimati" panose="00000400000000000000" pitchFamily="2"/>
              </a:rPr>
              <a:t>7</a:t>
            </a:r>
            <a:r>
              <a:rPr lang="ne-NP" sz="2400" b="1" dirty="0">
                <a:cs typeface="Kalimati" panose="00000400000000000000" pitchFamily="2"/>
              </a:rPr>
              <a:t>)</a:t>
            </a:r>
            <a:endParaRPr lang="en-US" sz="2400" b="1" dirty="0">
              <a:cs typeface="Kalimati" panose="00000400000000000000" pitchFamily="2"/>
            </a:endParaRPr>
          </a:p>
          <a:p>
            <a:pPr>
              <a:lnSpc>
                <a:spcPct val="150000"/>
              </a:lnSpc>
              <a:spcAft>
                <a:spcPts val="800"/>
              </a:spcAft>
            </a:pPr>
            <a:r>
              <a:rPr lang="ne-NP" sz="2400" dirty="0">
                <a:latin typeface="Calibri" panose="020F0502020204030204" pitchFamily="34" charset="0"/>
                <a:ea typeface="Calibri" panose="020F0502020204030204" pitchFamily="34" charset="0"/>
                <a:cs typeface="Kalimati" panose="00000400000000000000" pitchFamily="2"/>
              </a:rPr>
              <a:t>कुनै व्यक्ति कृषि कार्य गर्ने उद्देश्यले यस अघिको स्थानबाट हाल बसोबास गरेको स्थानमा बसाइँ सरी आएका रहेछन् भने उनको बसाइँ सर्नुको मुख्य कारण कृषि मानी कोड </a:t>
            </a:r>
            <a:r>
              <a:rPr lang="en-US" sz="2800" b="1" dirty="0">
                <a:solidFill>
                  <a:srgbClr val="0070C0"/>
                </a:solidFill>
                <a:latin typeface="Calibri" panose="020F0502020204030204" pitchFamily="34" charset="0"/>
                <a:ea typeface="Calibri" panose="020F0502020204030204" pitchFamily="34" charset="0"/>
                <a:cs typeface="Kalimati" panose="00000400000000000000" pitchFamily="2"/>
              </a:rPr>
              <a:t>7</a:t>
            </a:r>
            <a:r>
              <a:rPr lang="ne-NP" sz="2800" dirty="0">
                <a:latin typeface="Calibri" panose="020F0502020204030204" pitchFamily="34" charset="0"/>
                <a:ea typeface="Calibri" panose="020F0502020204030204" pitchFamily="34" charset="0"/>
                <a:cs typeface="Kalimati" panose="00000400000000000000" pitchFamily="2"/>
              </a:rPr>
              <a:t> </a:t>
            </a:r>
            <a:r>
              <a:rPr lang="ne-NP" sz="2400" dirty="0">
                <a:cs typeface="Kalimati" panose="00000400000000000000" pitchFamily="2"/>
              </a:rPr>
              <a:t>लेख्नुपर्दछ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8B72E86C-3F9C-48F2-AA38-1627B61DCC34}"/>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936541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32</a:t>
            </a:fld>
            <a:endParaRPr lang="en-US" dirty="0">
              <a:latin typeface="Fontasy Himali" panose="04020500000000000000" pitchFamily="82" charset="0"/>
            </a:endParaRPr>
          </a:p>
        </p:txBody>
      </p:sp>
      <p:sp>
        <p:nvSpPr>
          <p:cNvPr id="8" name="Text Placeholder 1"/>
          <p:cNvSpPr txBox="1">
            <a:spLocks/>
          </p:cNvSpPr>
          <p:nvPr/>
        </p:nvSpPr>
        <p:spPr>
          <a:xfrm>
            <a:off x="1" y="815942"/>
            <a:ext cx="12192000" cy="91400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 </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endParaRPr lang="en-US" sz="2400" b="1" dirty="0">
              <a:latin typeface="Preeti"/>
              <a:ea typeface="Calibri"/>
              <a:cs typeface="Kalimati" pitchFamily="2"/>
            </a:endParaRPr>
          </a:p>
          <a:p>
            <a:pPr marL="0" indent="0" algn="ctr">
              <a:buNone/>
            </a:pPr>
            <a:endParaRPr lang="ko-KR" altLang="en-US" sz="2800" b="1"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2" name="Rectangle 1"/>
          <p:cNvSpPr/>
          <p:nvPr/>
        </p:nvSpPr>
        <p:spPr>
          <a:xfrm>
            <a:off x="125318" y="1583259"/>
            <a:ext cx="11851336" cy="4940968"/>
          </a:xfrm>
          <a:prstGeom prst="rect">
            <a:avLst/>
          </a:prstGeom>
        </p:spPr>
        <p:txBody>
          <a:bodyPr wrap="square">
            <a:spAutoFit/>
          </a:bodyPr>
          <a:lstStyle/>
          <a:p>
            <a:pPr>
              <a:lnSpc>
                <a:spcPct val="150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घर फर्किएको (कोड </a:t>
            </a:r>
            <a:r>
              <a:rPr lang="en-US" sz="2800" b="1" dirty="0">
                <a:latin typeface="Calibri" panose="020F0502020204030204" pitchFamily="34" charset="0"/>
                <a:ea typeface="Calibri" panose="020F0502020204030204" pitchFamily="34" charset="0"/>
                <a:cs typeface="Kalimati" panose="00000400000000000000" pitchFamily="2"/>
              </a:rPr>
              <a:t>8</a:t>
            </a:r>
            <a:r>
              <a:rPr lang="ne-NP" sz="2400" b="1" dirty="0">
                <a:latin typeface="Calibri" panose="020F0502020204030204" pitchFamily="34" charset="0"/>
                <a:ea typeface="Calibri" panose="020F0502020204030204" pitchFamily="34" charset="0"/>
                <a:cs typeface="Kalimati" panose="00000400000000000000" pitchFamily="2"/>
              </a:rPr>
              <a:t>)</a:t>
            </a:r>
            <a:endParaRPr lang="en-US" sz="2400" b="1"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व्यक्ति कुनै उद्देश्य वा काम विशेषले यस अघि अन्यत्र स्वदेश वा विदेशमा अक्सर बसोबास गरेको तर उनको त्यहाँ बसोबास गर्नुको उद्देश्य वा प्रयोजन समाप्त भई आफ्नो परिवार रहेको स्थानमा फर्किएको रहेछ भने सो व्यक्तिको लागि कोड </a:t>
            </a:r>
            <a:r>
              <a:rPr lang="en-US" sz="2800" b="1" dirty="0">
                <a:solidFill>
                  <a:srgbClr val="0070C0"/>
                </a:solidFill>
                <a:latin typeface="Calibri" panose="020F0502020204030204" pitchFamily="34" charset="0"/>
                <a:ea typeface="Calibri" panose="020F0502020204030204" pitchFamily="34" charset="0"/>
                <a:cs typeface="Kalimati" panose="00000400000000000000" pitchFamily="2"/>
              </a:rPr>
              <a:t>8</a:t>
            </a:r>
            <a:r>
              <a:rPr lang="ne-NP" sz="2400" dirty="0">
                <a:latin typeface="Calibri" panose="020F0502020204030204" pitchFamily="34" charset="0"/>
                <a:ea typeface="Calibri" panose="020F0502020204030204" pitchFamily="34" charset="0"/>
                <a:cs typeface="Kalimati" panose="00000400000000000000" pitchFamily="2"/>
              </a:rPr>
              <a:t> लेख्नुपर्दछ ।जस्तैः स्वदेश वा विदेशमा काम गरी घर परिवारमा फर्केका व्यक्ति</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अध्ययन पूरा गरी घर फर्केका विद्यार्थीहरू आदि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हालसालैको कोभिड १९ को महामारीपछि पनि धेरै व्यक्तिहरूले विदेशमा रोजगारी गुमाई स्वदेश फर्किएका हुन सक्दछन् । यस्ता व्यक्तिहरुको हकमा पनि कोड </a:t>
            </a:r>
            <a:r>
              <a:rPr lang="en-US" sz="2800" b="1" dirty="0">
                <a:solidFill>
                  <a:srgbClr val="0070C0"/>
                </a:solidFill>
                <a:latin typeface="Calibri" panose="020F0502020204030204" pitchFamily="34" charset="0"/>
                <a:ea typeface="Calibri" panose="020F0502020204030204" pitchFamily="34" charset="0"/>
                <a:cs typeface="Kalimati" panose="00000400000000000000" pitchFamily="2"/>
              </a:rPr>
              <a:t>8</a:t>
            </a:r>
            <a:r>
              <a:rPr lang="ne-NP" sz="2400" dirty="0">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6" name="TextBox 5">
            <a:extLst>
              <a:ext uri="{FF2B5EF4-FFF2-40B4-BE49-F238E27FC236}">
                <a16:creationId xmlns:a16="http://schemas.microsoft.com/office/drawing/2014/main" id="{4CE8B0EE-E8B0-406C-B1B1-E91840ACD2CF}"/>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6910149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33</a:t>
            </a:fld>
            <a:endParaRPr lang="en-US" dirty="0">
              <a:latin typeface="Fontasy Himali" panose="04020500000000000000" pitchFamily="82" charset="0"/>
            </a:endParaRPr>
          </a:p>
        </p:txBody>
      </p:sp>
      <p:sp>
        <p:nvSpPr>
          <p:cNvPr id="8" name="Text Placeholder 1"/>
          <p:cNvSpPr txBox="1">
            <a:spLocks/>
          </p:cNvSpPr>
          <p:nvPr/>
        </p:nvSpPr>
        <p:spPr>
          <a:xfrm>
            <a:off x="69574" y="815942"/>
            <a:ext cx="12000741" cy="91400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endParaRPr lang="ko-KR" altLang="en-US" sz="2800" b="1"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2" name="Rectangle 1"/>
          <p:cNvSpPr/>
          <p:nvPr/>
        </p:nvSpPr>
        <p:spPr>
          <a:xfrm>
            <a:off x="584461" y="1891370"/>
            <a:ext cx="10925666" cy="2427459"/>
          </a:xfrm>
          <a:prstGeom prst="rect">
            <a:avLst/>
          </a:prstGeom>
        </p:spPr>
        <p:txBody>
          <a:bodyPr wrap="square">
            <a:spAutoFit/>
          </a:bodyPr>
          <a:lstStyle/>
          <a:p>
            <a:pPr algn="just">
              <a:lnSpc>
                <a:spcPct val="150000"/>
              </a:lnSpc>
            </a:pPr>
            <a:r>
              <a:rPr lang="ne-NP" sz="2400" b="1" dirty="0">
                <a:cs typeface="Kalimati" panose="00000400000000000000" pitchFamily="2"/>
              </a:rPr>
              <a:t>अन्य (कोड </a:t>
            </a:r>
            <a:r>
              <a:rPr lang="en-US" sz="2800" dirty="0">
                <a:cs typeface="Kalimati" panose="00000400000000000000" pitchFamily="2"/>
              </a:rPr>
              <a:t>9</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कुनै व्यक्ति माथि उल्लेख भएका कारण बाहेक अन्य कारणहरूले (जस्तैः आन्तरिक द्वन्द्व</a:t>
            </a:r>
            <a:r>
              <a:rPr lang="en-US" sz="2400" dirty="0">
                <a:cs typeface="Kalimati" panose="00000400000000000000" pitchFamily="2"/>
              </a:rPr>
              <a:t>,</a:t>
            </a:r>
          </a:p>
          <a:p>
            <a:pPr algn="just">
              <a:lnSpc>
                <a:spcPct val="150000"/>
              </a:lnSpc>
            </a:pPr>
            <a:r>
              <a:rPr lang="ne-NP" sz="2400" dirty="0">
                <a:cs typeface="Kalimati" panose="00000400000000000000" pitchFamily="2"/>
              </a:rPr>
              <a:t>सामाजिक विभेद आदि) यस अघि बसोबास गरेको स्थान छाडी हाल बसोबास गरेको स्थानमा बसाइँ सरेर आएका रहेछन् भने सो व्यक्तिको लागि कोड </a:t>
            </a:r>
            <a:r>
              <a:rPr lang="en-US" sz="2800" b="1" dirty="0">
                <a:solidFill>
                  <a:srgbClr val="0070C0"/>
                </a:solidFill>
                <a:cs typeface="Kalimati" panose="00000400000000000000" pitchFamily="2"/>
              </a:rPr>
              <a:t>9</a:t>
            </a:r>
            <a:r>
              <a:rPr lang="ne-NP" sz="2400" dirty="0">
                <a:cs typeface="Kalimati" panose="00000400000000000000" pitchFamily="2"/>
              </a:rPr>
              <a:t> लेख्नुपर्दछ </a:t>
            </a:r>
            <a:r>
              <a:rPr lang="ne-NP" dirty="0"/>
              <a:t>।</a:t>
            </a:r>
            <a:endParaRPr lang="en-US" dirty="0"/>
          </a:p>
        </p:txBody>
      </p:sp>
    </p:spTree>
    <p:extLst>
      <p:ext uri="{BB962C8B-B14F-4D97-AF65-F5344CB8AC3E}">
        <p14:creationId xmlns:p14="http://schemas.microsoft.com/office/powerpoint/2010/main" val="446489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8827" y="6445948"/>
            <a:ext cx="683173" cy="358461"/>
          </a:xfrm>
        </p:spPr>
        <p:txBody>
          <a:bodyPr/>
          <a:lstStyle/>
          <a:p>
            <a:pPr algn="ctr"/>
            <a:fld id="{2840B2E4-A264-431E-ABDE-38E3BCDA5876}" type="slidenum">
              <a:rPr lang="en-US">
                <a:latin typeface="Fontasy Himali" panose="04020500000000000000" pitchFamily="82" charset="0"/>
              </a:rPr>
              <a:pPr algn="ctr"/>
              <a:t>34</a:t>
            </a:fld>
            <a:endParaRPr lang="en-US" dirty="0">
              <a:latin typeface="Fontasy Himali" panose="04020500000000000000" pitchFamily="82" charset="0"/>
            </a:endParaRPr>
          </a:p>
        </p:txBody>
      </p:sp>
      <p:sp>
        <p:nvSpPr>
          <p:cNvPr id="8" name="Text Placeholder 1"/>
          <p:cNvSpPr txBox="1">
            <a:spLocks/>
          </p:cNvSpPr>
          <p:nvPr/>
        </p:nvSpPr>
        <p:spPr>
          <a:xfrm>
            <a:off x="2531604" y="754289"/>
            <a:ext cx="7128792"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b="1" dirty="0">
                <a:latin typeface="Preeti"/>
                <a:ea typeface="Calibri"/>
                <a:cs typeface="Kalimati" pitchFamily="2"/>
              </a:rPr>
              <a:t>उदाहरणः बसाइँसरार्इ</a:t>
            </a:r>
            <a:endParaRPr lang="ko-KR" altLang="en-US" b="1" dirty="0">
              <a:latin typeface="Ganesh" pitchFamily="2" charset="0"/>
              <a:cs typeface="Kalimati" pitchFamily="2"/>
            </a:endParaRPr>
          </a:p>
        </p:txBody>
      </p:sp>
      <p:sp>
        <p:nvSpPr>
          <p:cNvPr id="9" name="TextBox 8"/>
          <p:cNvSpPr txBox="1"/>
          <p:nvPr/>
        </p:nvSpPr>
        <p:spPr>
          <a:xfrm>
            <a:off x="69575" y="1438651"/>
            <a:ext cx="12036286" cy="907941"/>
          </a:xfrm>
          <a:prstGeom prst="rect">
            <a:avLst/>
          </a:prstGeom>
          <a:noFill/>
        </p:spPr>
        <p:txBody>
          <a:bodyPr wrap="square" rtlCol="0">
            <a:spAutoFit/>
          </a:bodyPr>
          <a:lstStyle/>
          <a:p>
            <a:pPr>
              <a:spcAft>
                <a:spcPts val="600"/>
              </a:spcAft>
            </a:pPr>
            <a:r>
              <a:rPr lang="ne-NP" sz="2400" dirty="0">
                <a:cs typeface="Kalimati" pitchFamily="2"/>
              </a:rPr>
              <a:t>दृश्यः भक्तपुर जिल्लाको ठिमी नगरपालिकाको सल्लाघारीमा गणना भइरहेको । </a:t>
            </a:r>
          </a:p>
          <a:p>
            <a:pPr>
              <a:spcAft>
                <a:spcPts val="600"/>
              </a:spcAft>
            </a:pPr>
            <a:r>
              <a:rPr lang="ne-NP" sz="2400" dirty="0">
                <a:cs typeface="Kalimati" pitchFamily="2"/>
              </a:rPr>
              <a:t>परिवारमूलीः धनलक्ष्मी महर्जन</a:t>
            </a:r>
            <a:endParaRPr lang="en-US" sz="2400" dirty="0">
              <a:cs typeface="Kalimati" pitchFamily="2"/>
            </a:endParaRPr>
          </a:p>
        </p:txBody>
      </p:sp>
      <p:sp>
        <p:nvSpPr>
          <p:cNvPr id="10" name="TextBox 9"/>
          <p:cNvSpPr txBox="1"/>
          <p:nvPr/>
        </p:nvSpPr>
        <p:spPr>
          <a:xfrm>
            <a:off x="69575" y="2502852"/>
            <a:ext cx="11809425" cy="4291111"/>
          </a:xfrm>
          <a:prstGeom prst="rect">
            <a:avLst/>
          </a:prstGeom>
          <a:noFill/>
        </p:spPr>
        <p:txBody>
          <a:bodyPr wrap="square" rtlCol="0">
            <a:spAutoFit/>
          </a:bodyPr>
          <a:lstStyle/>
          <a:p>
            <a:pPr algn="just"/>
            <a:r>
              <a:rPr lang="ne-NP" sz="2400" b="1" dirty="0">
                <a:cs typeface="Kalimati" pitchFamily="2"/>
              </a:rPr>
              <a:t>विवरणः</a:t>
            </a:r>
            <a:r>
              <a:rPr lang="ne-NP" sz="2400" dirty="0">
                <a:cs typeface="Kalimati" pitchFamily="2"/>
              </a:rPr>
              <a:t> </a:t>
            </a:r>
          </a:p>
          <a:p>
            <a:pPr marL="342900" indent="-342900" algn="just">
              <a:lnSpc>
                <a:spcPct val="150000"/>
              </a:lnSpc>
              <a:buFont typeface="Arial" panose="020B0604020202020204" pitchFamily="34" charset="0"/>
              <a:buChar char="•"/>
            </a:pPr>
            <a:r>
              <a:rPr lang="ne-NP" sz="2400" dirty="0">
                <a:cs typeface="Kalimati" pitchFamily="2"/>
              </a:rPr>
              <a:t>धनलक्ष्मी महर्जन भक्तपुर जिल्लाको सल्लाघारीमा नयाँ घर बनाई हाल बसोबास गर्दै आएकी छिन । </a:t>
            </a:r>
          </a:p>
          <a:p>
            <a:pPr marL="342900" indent="-342900" algn="just">
              <a:lnSpc>
                <a:spcPct val="150000"/>
              </a:lnSpc>
              <a:buFont typeface="Arial" panose="020B0604020202020204" pitchFamily="34" charset="0"/>
              <a:buChar char="•"/>
            </a:pPr>
            <a:r>
              <a:rPr lang="ne-NP" sz="2400" dirty="0">
                <a:cs typeface="Kalimati" pitchFamily="2"/>
              </a:rPr>
              <a:t>उनी काठमाण्डौ जिल्लाको थापाथलीबाट यहाँ आएको चार वर्ष भयो ।</a:t>
            </a:r>
          </a:p>
          <a:p>
            <a:pPr marL="342900" indent="-342900" algn="just">
              <a:lnSpc>
                <a:spcPct val="150000"/>
              </a:lnSpc>
              <a:buFont typeface="Arial" panose="020B0604020202020204" pitchFamily="34" charset="0"/>
              <a:buChar char="•"/>
            </a:pPr>
            <a:r>
              <a:rPr lang="ne-NP" sz="2400" dirty="0">
                <a:cs typeface="Kalimati" pitchFamily="2"/>
              </a:rPr>
              <a:t>धनलक्ष्मीको ९ वर्षको छोरा इन्द्र महर्जन पनि आमासँगै बस्दछन् ।</a:t>
            </a:r>
          </a:p>
          <a:p>
            <a:pPr marL="342900" indent="-342900" algn="just">
              <a:lnSpc>
                <a:spcPct val="150000"/>
              </a:lnSpc>
              <a:buFont typeface="Arial" panose="020B0604020202020204" pitchFamily="34" charset="0"/>
              <a:buChar char="•"/>
            </a:pPr>
            <a:r>
              <a:rPr lang="ne-NP" sz="2400" dirty="0">
                <a:cs typeface="Kalimati" pitchFamily="2"/>
              </a:rPr>
              <a:t>धनलक्ष्मी काठमाण्डौमा बसोबास गर्दा इन्द्र महर्जनको जन्म ललितपुर जिल्लाको पाटन अस्पतालमा भएको थियो ।</a:t>
            </a:r>
          </a:p>
          <a:p>
            <a:pPr marL="342900" indent="-342900" algn="just">
              <a:lnSpc>
                <a:spcPct val="150000"/>
              </a:lnSpc>
              <a:buFont typeface="Arial" panose="020B0604020202020204" pitchFamily="34" charset="0"/>
              <a:buChar char="•"/>
            </a:pPr>
            <a:r>
              <a:rPr lang="ne-NP" sz="2400" dirty="0">
                <a:cs typeface="Kalimati" pitchFamily="2"/>
              </a:rPr>
              <a:t>धनलक्ष्मी महर्जनको जन्म ललितपुर जिल्लाको नगर क्षेत्रमा भएको थियो । </a:t>
            </a:r>
            <a:endParaRPr lang="en-US" sz="2400" dirty="0"/>
          </a:p>
        </p:txBody>
      </p:sp>
      <p:sp>
        <p:nvSpPr>
          <p:cNvPr id="12" name="TextBox 11">
            <a:extLst>
              <a:ext uri="{FF2B5EF4-FFF2-40B4-BE49-F238E27FC236}">
                <a16:creationId xmlns:a16="http://schemas.microsoft.com/office/drawing/2014/main" id="{06FE66AA-F5C7-44E9-82D5-B0F8577946D5}"/>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686728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0701" y="6302566"/>
            <a:ext cx="477690" cy="352758"/>
          </a:xfrm>
        </p:spPr>
        <p:txBody>
          <a:bodyPr/>
          <a:lstStyle/>
          <a:p>
            <a:pPr algn="ctr"/>
            <a:fld id="{2840B2E4-A264-431E-ABDE-38E3BCDA5876}" type="slidenum">
              <a:rPr lang="en-US">
                <a:latin typeface="Fontasy Himali" panose="04020500000000000000" pitchFamily="82" charset="0"/>
              </a:rPr>
              <a:pPr algn="ctr"/>
              <a:t>35</a:t>
            </a:fld>
            <a:endParaRPr lang="en-US" dirty="0">
              <a:latin typeface="Fontasy Himali" panose="04020500000000000000" pitchFamily="82" charset="0"/>
            </a:endParaRPr>
          </a:p>
        </p:txBody>
      </p:sp>
      <p:pic>
        <p:nvPicPr>
          <p:cNvPr id="2" name="Picture 1"/>
          <p:cNvPicPr>
            <a:picLocks noChangeAspect="1"/>
          </p:cNvPicPr>
          <p:nvPr/>
        </p:nvPicPr>
        <p:blipFill>
          <a:blip r:embed="rId2"/>
          <a:stretch>
            <a:fillRect/>
          </a:stretch>
        </p:blipFill>
        <p:spPr>
          <a:xfrm>
            <a:off x="494905" y="2008614"/>
            <a:ext cx="11413373" cy="4372308"/>
          </a:xfrm>
          <a:prstGeom prst="rect">
            <a:avLst/>
          </a:prstGeom>
        </p:spPr>
      </p:pic>
      <p:sp>
        <p:nvSpPr>
          <p:cNvPr id="5" name="Text Placeholder 1">
            <a:extLst>
              <a:ext uri="{FF2B5EF4-FFF2-40B4-BE49-F238E27FC236}">
                <a16:creationId xmlns:a16="http://schemas.microsoft.com/office/drawing/2014/main" id="{D1E75992-9F76-40DC-9121-C3CE1B00152E}"/>
              </a:ext>
            </a:extLst>
          </p:cNvPr>
          <p:cNvSpPr txBox="1">
            <a:spLocks/>
          </p:cNvSpPr>
          <p:nvPr/>
        </p:nvSpPr>
        <p:spPr>
          <a:xfrm>
            <a:off x="2531604" y="754289"/>
            <a:ext cx="7128792"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b="1" dirty="0">
                <a:latin typeface="Preeti"/>
                <a:ea typeface="Calibri"/>
                <a:cs typeface="Kalimati" pitchFamily="2"/>
              </a:rPr>
              <a:t>उदाहरणः बसाइँसरार्इ</a:t>
            </a:r>
            <a:endParaRPr lang="ko-KR" altLang="en-US" b="1" dirty="0">
              <a:latin typeface="Ganesh" pitchFamily="2" charset="0"/>
              <a:cs typeface="Kalimati" pitchFamily="2"/>
            </a:endParaRPr>
          </a:p>
        </p:txBody>
      </p:sp>
      <p:sp>
        <p:nvSpPr>
          <p:cNvPr id="6" name="TextBox 5">
            <a:extLst>
              <a:ext uri="{FF2B5EF4-FFF2-40B4-BE49-F238E27FC236}">
                <a16:creationId xmlns:a16="http://schemas.microsoft.com/office/drawing/2014/main" id="{D707FC15-E826-44DC-862A-37EFB5AFD64A}"/>
              </a:ext>
            </a:extLst>
          </p:cNvPr>
          <p:cNvSpPr txBox="1"/>
          <p:nvPr/>
        </p:nvSpPr>
        <p:spPr>
          <a:xfrm>
            <a:off x="119269" y="1438651"/>
            <a:ext cx="11986591" cy="461665"/>
          </a:xfrm>
          <a:prstGeom prst="rect">
            <a:avLst/>
          </a:prstGeom>
          <a:noFill/>
        </p:spPr>
        <p:txBody>
          <a:bodyPr wrap="square" rtlCol="0">
            <a:spAutoFit/>
          </a:bodyPr>
          <a:lstStyle/>
          <a:p>
            <a:pPr>
              <a:spcAft>
                <a:spcPts val="600"/>
              </a:spcAft>
            </a:pPr>
            <a:r>
              <a:rPr lang="ne-NP" sz="2400" dirty="0">
                <a:cs typeface="Kalimati" pitchFamily="2"/>
              </a:rPr>
              <a:t>धनलक्ष्मी महर्जनको परिवारको बसाइँसार्इ सम्बन्धी विवरण निम्नानुसार भर्नुपर्दछ ।</a:t>
            </a:r>
          </a:p>
        </p:txBody>
      </p:sp>
      <p:sp>
        <p:nvSpPr>
          <p:cNvPr id="3" name="TextBox 2">
            <a:extLst>
              <a:ext uri="{FF2B5EF4-FFF2-40B4-BE49-F238E27FC236}">
                <a16:creationId xmlns:a16="http://schemas.microsoft.com/office/drawing/2014/main" id="{791043B6-795D-48C9-A46B-7C9873D99DD4}"/>
              </a:ext>
            </a:extLst>
          </p:cNvPr>
          <p:cNvSpPr txBox="1"/>
          <p:nvPr/>
        </p:nvSpPr>
        <p:spPr>
          <a:xfrm>
            <a:off x="2961860" y="5198164"/>
            <a:ext cx="347869" cy="369332"/>
          </a:xfrm>
          <a:prstGeom prst="rect">
            <a:avLst/>
          </a:prstGeom>
          <a:noFill/>
        </p:spPr>
        <p:txBody>
          <a:bodyPr wrap="square" rtlCol="0">
            <a:spAutoFit/>
          </a:bodyPr>
          <a:lstStyle/>
          <a:p>
            <a:r>
              <a:rPr lang="en-US" dirty="0">
                <a:solidFill>
                  <a:schemeClr val="accent1"/>
                </a:solidFill>
              </a:rPr>
              <a:t>3</a:t>
            </a:r>
          </a:p>
        </p:txBody>
      </p:sp>
      <p:sp>
        <p:nvSpPr>
          <p:cNvPr id="4" name="Oval 3">
            <a:extLst>
              <a:ext uri="{FF2B5EF4-FFF2-40B4-BE49-F238E27FC236}">
                <a16:creationId xmlns:a16="http://schemas.microsoft.com/office/drawing/2014/main" id="{ADF5E507-8E1E-4D64-A884-CB414A9946B5}"/>
              </a:ext>
            </a:extLst>
          </p:cNvPr>
          <p:cNvSpPr/>
          <p:nvPr/>
        </p:nvSpPr>
        <p:spPr>
          <a:xfrm>
            <a:off x="2673626" y="5198164"/>
            <a:ext cx="218121" cy="22118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822C38CA-01C2-4EE4-9280-88FE3773C7C7}"/>
              </a:ext>
            </a:extLst>
          </p:cNvPr>
          <p:cNvSpPr/>
          <p:nvPr/>
        </p:nvSpPr>
        <p:spPr>
          <a:xfrm>
            <a:off x="2726636" y="5867393"/>
            <a:ext cx="218121" cy="22118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TextBox 8">
            <a:extLst>
              <a:ext uri="{FF2B5EF4-FFF2-40B4-BE49-F238E27FC236}">
                <a16:creationId xmlns:a16="http://schemas.microsoft.com/office/drawing/2014/main" id="{99F27DD7-6771-4370-B7B5-29EC69C46A02}"/>
              </a:ext>
            </a:extLst>
          </p:cNvPr>
          <p:cNvSpPr txBox="1"/>
          <p:nvPr/>
        </p:nvSpPr>
        <p:spPr>
          <a:xfrm>
            <a:off x="2965175" y="5797821"/>
            <a:ext cx="347869" cy="369332"/>
          </a:xfrm>
          <a:prstGeom prst="rect">
            <a:avLst/>
          </a:prstGeom>
          <a:noFill/>
        </p:spPr>
        <p:txBody>
          <a:bodyPr wrap="square" rtlCol="0">
            <a:spAutoFit/>
          </a:bodyPr>
          <a:lstStyle/>
          <a:p>
            <a:r>
              <a:rPr lang="en-US" dirty="0">
                <a:solidFill>
                  <a:schemeClr val="accent1"/>
                </a:solidFill>
              </a:rPr>
              <a:t>3</a:t>
            </a:r>
          </a:p>
        </p:txBody>
      </p:sp>
    </p:spTree>
    <p:extLst>
      <p:ext uri="{BB962C8B-B14F-4D97-AF65-F5344CB8AC3E}">
        <p14:creationId xmlns:p14="http://schemas.microsoft.com/office/powerpoint/2010/main" val="3686728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flipH="1">
            <a:off x="11631559" y="6442877"/>
            <a:ext cx="560440" cy="355488"/>
          </a:xfrm>
        </p:spPr>
        <p:txBody>
          <a:bodyPr/>
          <a:lstStyle/>
          <a:p>
            <a:pPr algn="ctr"/>
            <a:fld id="{2840B2E4-A264-431E-ABDE-38E3BCDA5876}" type="slidenum">
              <a:rPr lang="en-US">
                <a:latin typeface="Fontasy Himali" panose="04020500000000000000" pitchFamily="82" charset="0"/>
              </a:rPr>
              <a:pPr algn="ctr"/>
              <a:t>36</a:t>
            </a:fld>
            <a:endParaRPr lang="en-US" dirty="0">
              <a:latin typeface="Fontasy Himali" panose="04020500000000000000" pitchFamily="82" charset="0"/>
            </a:endParaRPr>
          </a:p>
        </p:txBody>
      </p:sp>
      <p:sp>
        <p:nvSpPr>
          <p:cNvPr id="15" name="Text Placeholder 1"/>
          <p:cNvSpPr txBox="1">
            <a:spLocks/>
          </p:cNvSpPr>
          <p:nvPr/>
        </p:nvSpPr>
        <p:spPr>
          <a:xfrm>
            <a:off x="79513" y="738911"/>
            <a:ext cx="12011243"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प्रजनन् सम्बन्धी विवरण (महल २६ देखि २८ सम्म)</a:t>
            </a:r>
            <a:endParaRPr lang="ko-KR" altLang="en-US" sz="2800" b="1" dirty="0">
              <a:latin typeface="Ganesh" pitchFamily="2" charset="0"/>
              <a:cs typeface="Kalimati" pitchFamily="2"/>
            </a:endParaRPr>
          </a:p>
        </p:txBody>
      </p:sp>
      <p:pic>
        <p:nvPicPr>
          <p:cNvPr id="5" name="Picture 4">
            <a:extLst>
              <a:ext uri="{FF2B5EF4-FFF2-40B4-BE49-F238E27FC236}">
                <a16:creationId xmlns:a16="http://schemas.microsoft.com/office/drawing/2014/main" id="{B7DFF726-7159-4725-9D72-EEFE15AED7A0}"/>
              </a:ext>
            </a:extLst>
          </p:cNvPr>
          <p:cNvPicPr>
            <a:picLocks noChangeAspect="1"/>
          </p:cNvPicPr>
          <p:nvPr/>
        </p:nvPicPr>
        <p:blipFill rotWithShape="1">
          <a:blip r:embed="rId2"/>
          <a:srcRect l="29185" t="33043" r="48967" b="24203"/>
          <a:stretch/>
        </p:blipFill>
        <p:spPr>
          <a:xfrm>
            <a:off x="7497461" y="1314975"/>
            <a:ext cx="4692614" cy="5165375"/>
          </a:xfrm>
          <a:prstGeom prst="rect">
            <a:avLst/>
          </a:prstGeom>
        </p:spPr>
      </p:pic>
      <p:sp>
        <p:nvSpPr>
          <p:cNvPr id="6" name="Star: 7 Points 5">
            <a:extLst>
              <a:ext uri="{FF2B5EF4-FFF2-40B4-BE49-F238E27FC236}">
                <a16:creationId xmlns:a16="http://schemas.microsoft.com/office/drawing/2014/main" id="{0B8119D2-673F-4359-8278-3974CC74F9FF}"/>
              </a:ext>
            </a:extLst>
          </p:cNvPr>
          <p:cNvSpPr/>
          <p:nvPr/>
        </p:nvSpPr>
        <p:spPr>
          <a:xfrm>
            <a:off x="526774" y="1239852"/>
            <a:ext cx="6679096" cy="2268661"/>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यी प्रश्न कसलार्इ सोध्ने ?</a:t>
            </a:r>
            <a:endParaRPr lang="en-US" sz="2400" dirty="0"/>
          </a:p>
        </p:txBody>
      </p:sp>
      <p:sp>
        <p:nvSpPr>
          <p:cNvPr id="10" name="Ribbon: Tilted Up 9">
            <a:extLst>
              <a:ext uri="{FF2B5EF4-FFF2-40B4-BE49-F238E27FC236}">
                <a16:creationId xmlns:a16="http://schemas.microsoft.com/office/drawing/2014/main" id="{9D6242E5-C67A-4EDD-8552-6B0F95E8F668}"/>
              </a:ext>
            </a:extLst>
          </p:cNvPr>
          <p:cNvSpPr/>
          <p:nvPr/>
        </p:nvSpPr>
        <p:spPr>
          <a:xfrm>
            <a:off x="149087" y="3983052"/>
            <a:ext cx="7354956" cy="2268661"/>
          </a:xfrm>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प्रजनन् उमेर (१५ देखि ४९ वर्ष) भित्रका विवाहित महिलालार्इ</a:t>
            </a:r>
            <a:endParaRPr lang="en-US" sz="2400" dirty="0"/>
          </a:p>
        </p:txBody>
      </p:sp>
      <p:pic>
        <p:nvPicPr>
          <p:cNvPr id="1026" name="Picture 2" descr="Transparent Thinking Emoji - Discord Thinking Emoji, HD Png Download -  960x960(#1942423) - PngFind">
            <a:extLst>
              <a:ext uri="{FF2B5EF4-FFF2-40B4-BE49-F238E27FC236}">
                <a16:creationId xmlns:a16="http://schemas.microsoft.com/office/drawing/2014/main" id="{C6C85C22-9BE4-419A-9873-EDBFF74ADBE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758" y="1617944"/>
            <a:ext cx="850179" cy="8867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oman Emoji Images, Stock Photos &amp; Vectors | Shutterstock">
            <a:extLst>
              <a:ext uri="{FF2B5EF4-FFF2-40B4-BE49-F238E27FC236}">
                <a16:creationId xmlns:a16="http://schemas.microsoft.com/office/drawing/2014/main" id="{E5A6325F-B92F-4386-8A43-47AB1DE2D73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01" y="4937211"/>
            <a:ext cx="597986" cy="697650"/>
          </a:xfrm>
          <a:prstGeom prst="rect">
            <a:avLst/>
          </a:prstGeom>
          <a:noFill/>
          <a:extLst>
            <a:ext uri="{909E8E84-426E-40DD-AFC4-6F175D3DCCD1}">
              <a14:hiddenFill xmlns:a14="http://schemas.microsoft.com/office/drawing/2010/main">
                <a:solidFill>
                  <a:srgbClr val="FFFFFF"/>
                </a:solidFill>
              </a14:hiddenFill>
            </a:ext>
          </a:extLst>
        </p:spPr>
      </p:pic>
      <p:sp>
        <p:nvSpPr>
          <p:cNvPr id="11" name="Arrow: Down 10">
            <a:extLst>
              <a:ext uri="{FF2B5EF4-FFF2-40B4-BE49-F238E27FC236}">
                <a16:creationId xmlns:a16="http://schemas.microsoft.com/office/drawing/2014/main" id="{0D88EBAF-85E1-4687-8538-D217F4A142F5}"/>
              </a:ext>
            </a:extLst>
          </p:cNvPr>
          <p:cNvSpPr/>
          <p:nvPr/>
        </p:nvSpPr>
        <p:spPr>
          <a:xfrm>
            <a:off x="3796748" y="3279913"/>
            <a:ext cx="129209" cy="6832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93685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flipH="1">
            <a:off x="11631559" y="6450496"/>
            <a:ext cx="560440" cy="308113"/>
          </a:xfrm>
        </p:spPr>
        <p:txBody>
          <a:bodyPr/>
          <a:lstStyle/>
          <a:p>
            <a:pPr algn="ctr"/>
            <a:fld id="{2840B2E4-A264-431E-ABDE-38E3BCDA5876}" type="slidenum">
              <a:rPr lang="en-US">
                <a:latin typeface="Fontasy Himali" panose="04020500000000000000" pitchFamily="82" charset="0"/>
              </a:rPr>
              <a:pPr algn="ctr"/>
              <a:t>37</a:t>
            </a:fld>
            <a:endParaRPr lang="en-US" dirty="0">
              <a:latin typeface="Fontasy Himali" panose="04020500000000000000" pitchFamily="82" charset="0"/>
            </a:endParaRPr>
          </a:p>
        </p:txBody>
      </p:sp>
      <p:sp>
        <p:nvSpPr>
          <p:cNvPr id="15" name="Text Placeholder 1"/>
          <p:cNvSpPr txBox="1">
            <a:spLocks/>
          </p:cNvSpPr>
          <p:nvPr/>
        </p:nvSpPr>
        <p:spPr>
          <a:xfrm>
            <a:off x="2531604" y="738911"/>
            <a:ext cx="7128792"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प्रजनन् सम्बन्धी विवरण</a:t>
            </a:r>
            <a:endParaRPr lang="ko-KR" altLang="en-US" sz="2800" b="1" dirty="0">
              <a:latin typeface="Ganesh" pitchFamily="2" charset="0"/>
              <a:cs typeface="Kalimati" pitchFamily="2"/>
            </a:endParaRPr>
          </a:p>
        </p:txBody>
      </p:sp>
      <p:sp>
        <p:nvSpPr>
          <p:cNvPr id="2" name="Rectangle 1">
            <a:extLst>
              <a:ext uri="{FF2B5EF4-FFF2-40B4-BE49-F238E27FC236}">
                <a16:creationId xmlns:a16="http://schemas.microsoft.com/office/drawing/2014/main" id="{6DE5426E-F0AC-443C-A244-70BD88BE4A0C}"/>
              </a:ext>
            </a:extLst>
          </p:cNvPr>
          <p:cNvSpPr/>
          <p:nvPr/>
        </p:nvSpPr>
        <p:spPr>
          <a:xfrm>
            <a:off x="159026" y="1279611"/>
            <a:ext cx="9799983" cy="558614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यस खण्डमा प्रजनन् उमेर (१५ देखि ४९ वर्ष) भित्रका विवाहित महिलाले हालसम्म र गत १२ महिनामा जीवित जन्माएका सन्तानहरूको (सँगै बस्ने, अन्यत्र बस्ने र मृत्यु भएका) विवरण लिन खोजिएको छ जसबाट महिलाको प्रजनन् दर र शिशु मृत्यु दर मापन गर्न सकिन्छ ।</a:t>
            </a:r>
          </a:p>
          <a:p>
            <a:pPr marL="342900" indent="-342900" algn="just">
              <a:lnSpc>
                <a:spcPct val="150000"/>
              </a:lnSpc>
              <a:buFont typeface="Arial" panose="020B0604020202020204" pitchFamily="34" charset="0"/>
              <a:buChar char="•"/>
            </a:pPr>
            <a:r>
              <a:rPr lang="ne-NP" sz="2400" dirty="0">
                <a:cs typeface="Kalimati" panose="00000400000000000000" pitchFamily="2"/>
              </a:rPr>
              <a:t>महिलाहरूले हालसम्म जन्माएका सबै सन्तानहरूको विवरण सोध्नु कतिपय अवस्थामा अत्यन्तै संवेदनशील हुने भएकोले प्रश्न सोध्दा अत्यन्तै सावधानी अपनाउनु 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प्रजनन् र जन्म सम्बन्धी विवरणले जनसंख्याको संरचना बुझ्न, जनसंख्या परिवर्तन हेर्न र स्वास्थ्य तथा जनसंख्या कार्यक्रम प्रभावकारी बनाउन सहयोग गर्दछ ।</a:t>
            </a:r>
          </a:p>
        </p:txBody>
      </p:sp>
      <p:pic>
        <p:nvPicPr>
          <p:cNvPr id="2050" name="Picture 2" descr="How to draw A Mother and her baby's - step by step || Pencil Sketch -  YouTube">
            <a:extLst>
              <a:ext uri="{FF2B5EF4-FFF2-40B4-BE49-F238E27FC236}">
                <a16:creationId xmlns:a16="http://schemas.microsoft.com/office/drawing/2014/main" id="{09733268-3C63-4A5A-9CA5-B459C73A41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22" r="29158"/>
          <a:stretch/>
        </p:blipFill>
        <p:spPr bwMode="auto">
          <a:xfrm>
            <a:off x="10164418" y="1470991"/>
            <a:ext cx="2027581" cy="4897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42464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0" y="752840"/>
            <a:ext cx="12084747" cy="1184115"/>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spcBef>
                <a:spcPts val="600"/>
              </a:spcBef>
              <a:buNone/>
            </a:pPr>
            <a:r>
              <a:rPr lang="ne-NP" sz="2800" b="1" dirty="0">
                <a:latin typeface="Preeti"/>
                <a:ea typeface="Calibri"/>
                <a:cs typeface="Kalimati" pitchFamily="2"/>
              </a:rPr>
              <a:t>महल  २६</a:t>
            </a:r>
            <a:r>
              <a:rPr lang="en-US" sz="2800" b="1" dirty="0">
                <a:latin typeface="Arial" pitchFamily="34" charset="0"/>
                <a:ea typeface="Calibri"/>
                <a:cs typeface="Arial" pitchFamily="34" charset="0"/>
              </a:rPr>
              <a:t>:</a:t>
            </a:r>
            <a:r>
              <a:rPr lang="ne-NP" sz="2800" b="1" dirty="0">
                <a:latin typeface="Preeti"/>
                <a:ea typeface="Calibri"/>
                <a:cs typeface="Kalimati" pitchFamily="2"/>
              </a:rPr>
              <a:t> ..नाम.. ले हालसम्म कति जना जीवित बच्चा जन्माउनु भयो ?</a:t>
            </a:r>
            <a:r>
              <a:rPr lang="ne-NP" sz="2800" b="1" dirty="0">
                <a:solidFill>
                  <a:srgbClr val="002060"/>
                </a:solidFill>
                <a:latin typeface="Ganesh" pitchFamily="2" charset="0"/>
                <a:cs typeface="Kalimati" panose="00000400000000000000" pitchFamily="2"/>
              </a:rPr>
              <a:t> </a:t>
            </a:r>
          </a:p>
          <a:p>
            <a:pPr marL="0" indent="0" algn="ctr">
              <a:lnSpc>
                <a:spcPct val="150000"/>
              </a:lnSpc>
              <a:spcBef>
                <a:spcPts val="600"/>
              </a:spcBef>
              <a:buNone/>
            </a:pPr>
            <a:r>
              <a:rPr lang="ne-NP" altLang="ko-KR" sz="1800" dirty="0">
                <a:latin typeface="Ganesh" pitchFamily="2" charset="0"/>
                <a:cs typeface="Kalimati" pitchFamily="2"/>
              </a:rPr>
              <a:t>(सँगै बस्ने, अन्यत्र बस्ने र जीवित जन्मेर मृत्यु भएको समेत समावेश गरी संख्या लेख्नुहोस् । </a:t>
            </a:r>
            <a:endParaRPr lang="en-US" altLang="ko-KR" sz="1800" dirty="0">
              <a:latin typeface="Ganesh" pitchFamily="2" charset="0"/>
              <a:cs typeface="Kalimati" pitchFamily="2"/>
            </a:endParaRPr>
          </a:p>
          <a:p>
            <a:pPr marL="0" indent="0" algn="ctr">
              <a:spcBef>
                <a:spcPts val="600"/>
              </a:spcBef>
              <a:buNone/>
            </a:pPr>
            <a:r>
              <a:rPr lang="ne-NP" altLang="ko-KR" sz="1800" dirty="0">
                <a:latin typeface="Ganesh" pitchFamily="2" charset="0"/>
                <a:cs typeface="Kalimati" pitchFamily="2"/>
              </a:rPr>
              <a:t>१ जना पनि जीवित  बच्चा नजन्मेको भए महल २९</a:t>
            </a:r>
            <a:r>
              <a:rPr lang="ne-NP" altLang="ko-KR" sz="1400" b="1" dirty="0">
                <a:latin typeface="Ganesh" pitchFamily="2" charset="0"/>
                <a:cs typeface="Kalimati" pitchFamily="2"/>
              </a:rPr>
              <a:t>) </a:t>
            </a:r>
            <a:endParaRPr lang="ko-KR" altLang="en-US" sz="1400" b="1" dirty="0">
              <a:latin typeface="Ganesh" pitchFamily="2" charset="0"/>
              <a:cs typeface="Kalimati" pitchFamily="2"/>
            </a:endParaRPr>
          </a:p>
        </p:txBody>
      </p:sp>
      <p:sp>
        <p:nvSpPr>
          <p:cNvPr id="9" name="Slide Number Placeholder 5"/>
          <p:cNvSpPr>
            <a:spLocks noGrp="1"/>
          </p:cNvSpPr>
          <p:nvPr>
            <p:ph type="sldNum" sz="quarter" idx="12"/>
          </p:nvPr>
        </p:nvSpPr>
        <p:spPr>
          <a:xfrm>
            <a:off x="11513810" y="6479993"/>
            <a:ext cx="570938" cy="274097"/>
          </a:xfrm>
        </p:spPr>
        <p:txBody>
          <a:bodyPr/>
          <a:lstStyle/>
          <a:p>
            <a:pPr algn="ctr"/>
            <a:fld id="{47ADD359-29A0-43EB-89A2-180A860BB361}" type="slidenum">
              <a:rPr lang="en-US">
                <a:latin typeface="Fontasy Himali" panose="04020500000000000000" pitchFamily="82" charset="0"/>
              </a:rPr>
              <a:pPr algn="ctr"/>
              <a:t>38</a:t>
            </a:fld>
            <a:endParaRPr lang="en-US" dirty="0">
              <a:latin typeface="Fontasy Himali" panose="04020500000000000000" pitchFamily="82" charset="0"/>
            </a:endParaRPr>
          </a:p>
        </p:txBody>
      </p:sp>
      <p:sp>
        <p:nvSpPr>
          <p:cNvPr id="12" name="Rectangle 11"/>
          <p:cNvSpPr/>
          <p:nvPr/>
        </p:nvSpPr>
        <p:spPr>
          <a:xfrm>
            <a:off x="231707" y="2437064"/>
            <a:ext cx="8979788" cy="3924151"/>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प्रजनन् सम्बन्धी विवरण १५ देखि ४९ वर्ष सम्मका एक पटक विवाह भइसकेका महिलालाई मात्र सोध्नुपर्छ </a:t>
            </a:r>
            <a:r>
              <a:rPr lang="ne-NP" sz="2400" dirty="0"/>
              <a:t>।</a:t>
            </a:r>
          </a:p>
          <a:p>
            <a:pPr marL="342900" indent="-342900" algn="just">
              <a:lnSpc>
                <a:spcPct val="150000"/>
              </a:lnSpc>
              <a:buFont typeface="Arial" panose="020B0604020202020204" pitchFamily="34" charset="0"/>
              <a:buChar char="•"/>
            </a:pPr>
            <a:r>
              <a:rPr lang="ne-NP" sz="2400" dirty="0">
                <a:cs typeface="Kalimati" panose="00000400000000000000" pitchFamily="2"/>
              </a:rPr>
              <a:t>जीवित जन्मेको भन्नाले आमाको गर्भबाट बच्चा जन्मँदा स्वर निकालेर वा कुनै किसिमबाट हलचल गरेर जीवित भएको संकेत दिई जन्मेको भनी बुझ्नुपर्दछ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बच्चाको जन्म हुँदा जीवित भएको कुनै संकेत जस्तैः आवाज दिने</a:t>
            </a:r>
            <a:r>
              <a:rPr lang="en-US" sz="2400" dirty="0">
                <a:cs typeface="Kalimati" panose="00000400000000000000" pitchFamily="2"/>
              </a:rPr>
              <a:t>,</a:t>
            </a:r>
            <a:r>
              <a:rPr lang="ne-NP" sz="2400" dirty="0">
                <a:cs typeface="Kalimati" panose="00000400000000000000" pitchFamily="2"/>
              </a:rPr>
              <a:t> रुने वा हलचल गर्ने आदि नभए यस्तो जन्म जीवित भएको मानिंदैन ।</a:t>
            </a:r>
            <a:endParaRPr lang="ne-NP" sz="2400" dirty="0">
              <a:latin typeface="Calibri" panose="020F0502020204030204" pitchFamily="34" charset="0"/>
              <a:ea typeface="Calibri" panose="020F0502020204030204" pitchFamily="34" charset="0"/>
              <a:cs typeface="Kalimati" panose="00000400000000000000" pitchFamily="2"/>
            </a:endParaRPr>
          </a:p>
        </p:txBody>
      </p:sp>
      <p:pic>
        <p:nvPicPr>
          <p:cNvPr id="4" name="Picture 3">
            <a:extLst>
              <a:ext uri="{FF2B5EF4-FFF2-40B4-BE49-F238E27FC236}">
                <a16:creationId xmlns:a16="http://schemas.microsoft.com/office/drawing/2014/main" id="{C6B2FC84-565F-49A5-8A0E-676E3B9460C1}"/>
              </a:ext>
            </a:extLst>
          </p:cNvPr>
          <p:cNvPicPr>
            <a:picLocks noChangeAspect="1"/>
          </p:cNvPicPr>
          <p:nvPr/>
        </p:nvPicPr>
        <p:blipFill>
          <a:blip r:embed="rId2"/>
          <a:stretch>
            <a:fillRect/>
          </a:stretch>
        </p:blipFill>
        <p:spPr>
          <a:xfrm>
            <a:off x="9889435" y="1837987"/>
            <a:ext cx="2302565" cy="4523228"/>
          </a:xfrm>
          <a:prstGeom prst="rect">
            <a:avLst/>
          </a:prstGeom>
        </p:spPr>
      </p:pic>
      <p:sp>
        <p:nvSpPr>
          <p:cNvPr id="7" name="TextBox 6">
            <a:extLst>
              <a:ext uri="{FF2B5EF4-FFF2-40B4-BE49-F238E27FC236}">
                <a16:creationId xmlns:a16="http://schemas.microsoft.com/office/drawing/2014/main" id="{EBF541ED-2A0E-4416-AFA9-1DE3E0997B46}"/>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42396954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0890" y="6449215"/>
            <a:ext cx="521110" cy="400109"/>
          </a:xfrm>
        </p:spPr>
        <p:txBody>
          <a:bodyPr/>
          <a:lstStyle/>
          <a:p>
            <a:pPr algn="ctr"/>
            <a:fld id="{2840B2E4-A264-431E-ABDE-38E3BCDA5876}" type="slidenum">
              <a:rPr lang="en-US">
                <a:latin typeface="Fontasy Himali" panose="04020500000000000000" pitchFamily="82" charset="0"/>
              </a:rPr>
              <a:pPr algn="ctr"/>
              <a:t>39</a:t>
            </a:fld>
            <a:endParaRPr lang="en-US" dirty="0">
              <a:latin typeface="Fontasy Himali" panose="04020500000000000000" pitchFamily="82" charset="0"/>
            </a:endParaRPr>
          </a:p>
        </p:txBody>
      </p:sp>
      <p:sp>
        <p:nvSpPr>
          <p:cNvPr id="8" name="Text Placeholder 1"/>
          <p:cNvSpPr txBox="1">
            <a:spLocks/>
          </p:cNvSpPr>
          <p:nvPr/>
        </p:nvSpPr>
        <p:spPr>
          <a:xfrm>
            <a:off x="1103586" y="1060747"/>
            <a:ext cx="10567304" cy="67956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buNone/>
            </a:pPr>
            <a:r>
              <a:rPr lang="ne-NP" sz="2800" b="1" dirty="0">
                <a:latin typeface="Preeti"/>
                <a:ea typeface="Calibri"/>
                <a:cs typeface="Kalimati" pitchFamily="2"/>
              </a:rPr>
              <a:t>महल  २६</a:t>
            </a:r>
            <a:r>
              <a:rPr lang="en-US" sz="2800" b="1" dirty="0">
                <a:latin typeface="Arial" pitchFamily="34" charset="0"/>
                <a:ea typeface="Calibri"/>
                <a:cs typeface="Arial" pitchFamily="34" charset="0"/>
              </a:rPr>
              <a:t>:</a:t>
            </a:r>
            <a:r>
              <a:rPr lang="ne-NP" sz="2800" b="1" dirty="0">
                <a:latin typeface="Preeti"/>
                <a:ea typeface="Calibri"/>
                <a:cs typeface="Kalimati" pitchFamily="2"/>
              </a:rPr>
              <a:t> ..नाम.. ले हालसम्म कति जना जीवित बच्चा जन्माउनु भयो ?</a:t>
            </a:r>
            <a:r>
              <a:rPr lang="ne-NP" sz="2800" b="1" dirty="0">
                <a:solidFill>
                  <a:srgbClr val="002060"/>
                </a:solidFill>
                <a:latin typeface="Ganesh" pitchFamily="2" charset="0"/>
                <a:cs typeface="Kalimati" panose="00000400000000000000" pitchFamily="2"/>
              </a:rPr>
              <a:t> </a:t>
            </a:r>
            <a:endParaRPr lang="ko-KR" altLang="en-US" sz="1800" b="1" dirty="0">
              <a:latin typeface="Ganesh" pitchFamily="2" charset="0"/>
              <a:cs typeface="Kalimati" pitchFamily="2"/>
            </a:endParaRPr>
          </a:p>
        </p:txBody>
      </p:sp>
      <p:sp>
        <p:nvSpPr>
          <p:cNvPr id="9" name="TextBox 8"/>
          <p:cNvSpPr txBox="1"/>
          <p:nvPr/>
        </p:nvSpPr>
        <p:spPr>
          <a:xfrm>
            <a:off x="34251" y="2497392"/>
            <a:ext cx="7032472" cy="3370153"/>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गर्भ बिग्रेको वा खेर गएको</a:t>
            </a:r>
            <a:r>
              <a:rPr lang="en-US" sz="2400" dirty="0">
                <a:cs typeface="Kalimati" panose="00000400000000000000" pitchFamily="2"/>
              </a:rPr>
              <a:t>,</a:t>
            </a:r>
            <a:r>
              <a:rPr lang="ne-NP" sz="2400" dirty="0">
                <a:cs typeface="Kalimati" panose="00000400000000000000" pitchFamily="2"/>
              </a:rPr>
              <a:t> गर्भमै बच्चाको मृत्यु भर्इ जन्मेको </a:t>
            </a:r>
            <a:r>
              <a:rPr lang="en-US" sz="2400" dirty="0"/>
              <a:t>(Still Birth)</a:t>
            </a:r>
            <a:r>
              <a:rPr lang="ne-NP" sz="2400" dirty="0">
                <a:cs typeface="Kalimati" panose="00000400000000000000" pitchFamily="2"/>
              </a:rPr>
              <a:t> लाई जीवित</a:t>
            </a:r>
            <a:r>
              <a:rPr lang="en-US" sz="2400" dirty="0">
                <a:cs typeface="Kalimati" panose="00000400000000000000" pitchFamily="2"/>
              </a:rPr>
              <a:t> </a:t>
            </a:r>
            <a:r>
              <a:rPr lang="ne-NP" sz="2400" dirty="0">
                <a:cs typeface="Kalimati" panose="00000400000000000000" pitchFamily="2"/>
              </a:rPr>
              <a:t>जन्म भन्न मिल्दैन । </a:t>
            </a: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बच्चा जन्मँदै मृत भए गणनामा</a:t>
            </a:r>
            <a:r>
              <a:rPr lang="en-US" sz="2400" dirty="0">
                <a:cs typeface="Kalimati" panose="00000400000000000000" pitchFamily="2"/>
              </a:rPr>
              <a:t> </a:t>
            </a:r>
            <a:r>
              <a:rPr lang="ne-NP" sz="2400" dirty="0">
                <a:cs typeface="Kalimati" panose="00000400000000000000" pitchFamily="2"/>
              </a:rPr>
              <a:t>समावेश गर्नुपर्दैन भने</a:t>
            </a:r>
            <a:r>
              <a:rPr lang="en-US" sz="2400" dirty="0">
                <a:cs typeface="Kalimati" panose="00000400000000000000" pitchFamily="2"/>
              </a:rPr>
              <a:t> </a:t>
            </a:r>
            <a:r>
              <a:rPr lang="ne-NP" sz="2400" dirty="0">
                <a:cs typeface="Kalimati" panose="00000400000000000000" pitchFamily="2"/>
              </a:rPr>
              <a:t>जिउँदै जन्मेको बच्चाको गणना गर्न छुटाउनुहुँदैन ।</a:t>
            </a: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एकजना जना पनि जीवित बच्चा नजन्मेको भए महल २९</a:t>
            </a:r>
            <a:r>
              <a:rPr lang="en-US" sz="2400" dirty="0">
                <a:cs typeface="Kalimati" panose="00000400000000000000" pitchFamily="2"/>
              </a:rPr>
              <a:t> </a:t>
            </a:r>
            <a:r>
              <a:rPr lang="ne-NP" sz="2400" dirty="0">
                <a:cs typeface="Kalimati" panose="00000400000000000000" pitchFamily="2"/>
              </a:rPr>
              <a:t>मा जानुपर्छ ।</a:t>
            </a:r>
            <a:endParaRPr lang="en-US" sz="2400" dirty="0">
              <a:cs typeface="Kalimati" panose="00000400000000000000" pitchFamily="2"/>
            </a:endParaRPr>
          </a:p>
        </p:txBody>
      </p:sp>
      <p:pic>
        <p:nvPicPr>
          <p:cNvPr id="10" name="Picture 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94104" y="1948069"/>
            <a:ext cx="4663646" cy="4501146"/>
          </a:xfrm>
          <a:prstGeom prst="rect">
            <a:avLst/>
          </a:prstGeom>
          <a:noFill/>
          <a:ln>
            <a:noFill/>
          </a:ln>
        </p:spPr>
      </p:pic>
      <p:sp>
        <p:nvSpPr>
          <p:cNvPr id="11" name="TextBox 10">
            <a:extLst>
              <a:ext uri="{FF2B5EF4-FFF2-40B4-BE49-F238E27FC236}">
                <a16:creationId xmlns:a16="http://schemas.microsoft.com/office/drawing/2014/main" id="{75196CA3-CAEF-4F15-BB6A-61846D18160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1350483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0890" y="6449215"/>
            <a:ext cx="521110" cy="400109"/>
          </a:xfrm>
        </p:spPr>
        <p:txBody>
          <a:bodyPr/>
          <a:lstStyle/>
          <a:p>
            <a:pPr algn="ctr"/>
            <a:fld id="{2840B2E4-A264-431E-ABDE-38E3BCDA5876}" type="slidenum">
              <a:rPr lang="en-US">
                <a:latin typeface="Fontasy Himali" panose="04020500000000000000" pitchFamily="82" charset="0"/>
              </a:rPr>
              <a:pPr algn="ctr"/>
              <a:t>40</a:t>
            </a:fld>
            <a:endParaRPr lang="en-US" dirty="0">
              <a:latin typeface="Fontasy Himali" panose="04020500000000000000" pitchFamily="82" charset="0"/>
            </a:endParaRPr>
          </a:p>
        </p:txBody>
      </p:sp>
      <p:sp>
        <p:nvSpPr>
          <p:cNvPr id="8" name="Text Placeholder 1"/>
          <p:cNvSpPr txBox="1">
            <a:spLocks/>
          </p:cNvSpPr>
          <p:nvPr/>
        </p:nvSpPr>
        <p:spPr>
          <a:xfrm>
            <a:off x="1103586" y="792392"/>
            <a:ext cx="10567304" cy="67956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buNone/>
            </a:pPr>
            <a:r>
              <a:rPr lang="ne-NP" sz="2800" b="1" dirty="0">
                <a:latin typeface="Preeti"/>
                <a:ea typeface="Calibri"/>
                <a:cs typeface="Kalimati" pitchFamily="2"/>
              </a:rPr>
              <a:t>महल  २६</a:t>
            </a:r>
            <a:r>
              <a:rPr lang="en-US" sz="2800" b="1" dirty="0">
                <a:latin typeface="Arial" pitchFamily="34" charset="0"/>
                <a:ea typeface="Calibri"/>
                <a:cs typeface="Arial" pitchFamily="34" charset="0"/>
              </a:rPr>
              <a:t>:</a:t>
            </a:r>
            <a:r>
              <a:rPr lang="ne-NP" sz="2800" b="1" dirty="0">
                <a:latin typeface="Preeti"/>
                <a:ea typeface="Calibri"/>
                <a:cs typeface="Kalimati" pitchFamily="2"/>
              </a:rPr>
              <a:t> ..नाम.. ले हालसम्म कति जना जीवित बच्चा जन्माउनु भयो ?</a:t>
            </a:r>
            <a:r>
              <a:rPr lang="ne-NP" sz="2800" b="1" dirty="0">
                <a:solidFill>
                  <a:srgbClr val="002060"/>
                </a:solidFill>
                <a:latin typeface="Ganesh" pitchFamily="2" charset="0"/>
                <a:cs typeface="Kalimati" panose="00000400000000000000" pitchFamily="2"/>
              </a:rPr>
              <a:t> </a:t>
            </a:r>
            <a:endParaRPr lang="ko-KR" altLang="en-US" sz="1800" b="1" dirty="0">
              <a:latin typeface="Ganesh" pitchFamily="2" charset="0"/>
              <a:cs typeface="Kalimati" pitchFamily="2"/>
            </a:endParaRPr>
          </a:p>
        </p:txBody>
      </p:sp>
      <p:sp>
        <p:nvSpPr>
          <p:cNvPr id="9" name="TextBox 8"/>
          <p:cNvSpPr txBox="1"/>
          <p:nvPr/>
        </p:nvSpPr>
        <p:spPr>
          <a:xfrm>
            <a:off x="258417" y="1936955"/>
            <a:ext cx="11648447" cy="4108817"/>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जायजन्म भएका छोराछोरीमध्ये सँगै बस्ने</a:t>
            </a:r>
            <a:r>
              <a:rPr lang="en-US" sz="2400" dirty="0">
                <a:cs typeface="Kalimati" panose="00000400000000000000" pitchFamily="2"/>
              </a:rPr>
              <a:t>, </a:t>
            </a:r>
            <a:r>
              <a:rPr lang="ne-NP" sz="2400" dirty="0">
                <a:cs typeface="Kalimati" panose="00000400000000000000" pitchFamily="2"/>
              </a:rPr>
              <a:t>अन्यत्र बस्ने तथा जीवित जन्मेर मृत्यु भएका सबै छोराछोरीहरूको जम्मा संख्या छोरा र छोरीका अलगअलग महलमा  लेख्नुपर्दछ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१५ देखि ४९ वर्ष उमेरसम्मका कम्तिमा एकपटक विवाह भएका (महल १३ मा कोड </a:t>
            </a:r>
            <a:r>
              <a:rPr lang="en-US" sz="2800" b="1" dirty="0">
                <a:solidFill>
                  <a:srgbClr val="0070C0"/>
                </a:solidFill>
                <a:cs typeface="Kalimati" panose="00000400000000000000" pitchFamily="2"/>
              </a:rPr>
              <a:t>2</a:t>
            </a:r>
            <a:r>
              <a:rPr lang="en-US" sz="2800" dirty="0">
                <a:cs typeface="Kalimati" panose="00000400000000000000" pitchFamily="2"/>
              </a:rPr>
              <a:t> </a:t>
            </a:r>
            <a:r>
              <a:rPr lang="ne-NP" sz="2400" dirty="0">
                <a:cs typeface="Kalimati" panose="00000400000000000000" pitchFamily="2"/>
              </a:rPr>
              <a:t>देखि </a:t>
            </a:r>
            <a:r>
              <a:rPr lang="en-US" sz="2800" b="1" dirty="0">
                <a:solidFill>
                  <a:srgbClr val="0070C0"/>
                </a:solidFill>
                <a:cs typeface="Kalimati" panose="00000400000000000000" pitchFamily="2"/>
              </a:rPr>
              <a:t>5</a:t>
            </a:r>
            <a:r>
              <a:rPr lang="ne-NP" sz="2400" dirty="0">
                <a:cs typeface="Kalimati" panose="00000400000000000000" pitchFamily="2"/>
              </a:rPr>
              <a:t> सम्मका विवाहको कुनै पनि स्थिति भएका) महिलाहरूबाट हालसम्म जिउँदै जन्म भई हाल सँगै बस्ने</a:t>
            </a:r>
            <a:r>
              <a:rPr lang="en-US" sz="2400" dirty="0">
                <a:cs typeface="Kalimati" panose="00000400000000000000" pitchFamily="2"/>
              </a:rPr>
              <a:t>, </a:t>
            </a:r>
            <a:r>
              <a:rPr lang="ne-NP" sz="2400" dirty="0">
                <a:cs typeface="Kalimati" panose="00000400000000000000" pitchFamily="2"/>
              </a:rPr>
              <a:t>अन्यत्र बस्ने र मृत्यु भएका समेत गरी छोरा र छोरीको संख्या अलगअलग महलमा लेख्नुपर्दछ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एकजना पनि जीवित जन्म नभएको भए छोरा र छोरीको संख्या </a:t>
            </a:r>
            <a:r>
              <a:rPr lang="ne-NP" sz="2400" b="1" dirty="0">
                <a:solidFill>
                  <a:srgbClr val="0070C0"/>
                </a:solidFill>
                <a:cs typeface="Kalimati" panose="00000400000000000000" pitchFamily="2"/>
              </a:rPr>
              <a:t>००</a:t>
            </a:r>
            <a:r>
              <a:rPr lang="ne-NP" sz="2400" dirty="0">
                <a:cs typeface="Kalimati" panose="00000400000000000000" pitchFamily="2"/>
              </a:rPr>
              <a:t> लेख्नुपर्दछ । </a:t>
            </a:r>
          </a:p>
        </p:txBody>
      </p:sp>
      <p:sp>
        <p:nvSpPr>
          <p:cNvPr id="6" name="TextBox 5">
            <a:extLst>
              <a:ext uri="{FF2B5EF4-FFF2-40B4-BE49-F238E27FC236}">
                <a16:creationId xmlns:a16="http://schemas.microsoft.com/office/drawing/2014/main" id="{B49FB511-2686-4B10-98EA-801277B7EE6B}"/>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6642187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08904" y="6530007"/>
            <a:ext cx="566558" cy="314312"/>
          </a:xfrm>
        </p:spPr>
        <p:txBody>
          <a:bodyPr/>
          <a:lstStyle/>
          <a:p>
            <a:pPr algn="ctr"/>
            <a:fld id="{2840B2E4-A264-431E-ABDE-38E3BCDA5876}" type="slidenum">
              <a:rPr lang="en-US">
                <a:latin typeface="Fontasy Himali" panose="04020500000000000000" pitchFamily="82" charset="0"/>
              </a:rPr>
              <a:pPr algn="ctr"/>
              <a:t>41</a:t>
            </a:fld>
            <a:endParaRPr lang="en-US" dirty="0">
              <a:latin typeface="Fontasy Himali" panose="04020500000000000000" pitchFamily="82" charset="0"/>
            </a:endParaRPr>
          </a:p>
        </p:txBody>
      </p:sp>
      <p:sp>
        <p:nvSpPr>
          <p:cNvPr id="8" name="Text Placeholder 1"/>
          <p:cNvSpPr txBox="1">
            <a:spLocks/>
          </p:cNvSpPr>
          <p:nvPr/>
        </p:nvSpPr>
        <p:spPr>
          <a:xfrm>
            <a:off x="1103586" y="1060747"/>
            <a:ext cx="10567304" cy="67956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buNone/>
            </a:pPr>
            <a:r>
              <a:rPr lang="ne-NP" sz="2800" b="1" dirty="0">
                <a:latin typeface="Preeti"/>
                <a:ea typeface="Calibri"/>
                <a:cs typeface="Kalimati" pitchFamily="2"/>
              </a:rPr>
              <a:t>महल  २६</a:t>
            </a:r>
            <a:r>
              <a:rPr lang="en-US" sz="2800" b="1" dirty="0">
                <a:latin typeface="Arial" pitchFamily="34" charset="0"/>
                <a:ea typeface="Calibri"/>
                <a:cs typeface="Arial" pitchFamily="34" charset="0"/>
              </a:rPr>
              <a:t>:</a:t>
            </a:r>
            <a:r>
              <a:rPr lang="ne-NP" sz="2800" b="1" dirty="0">
                <a:latin typeface="Preeti"/>
                <a:ea typeface="Calibri"/>
                <a:cs typeface="Kalimati" pitchFamily="2"/>
              </a:rPr>
              <a:t> ..नाम.. ले हालसम्म कति जना जीवित बच्चा जन्माउनु भयो ?</a:t>
            </a:r>
            <a:br>
              <a:rPr lang="ne-NP" sz="2800" b="1" dirty="0">
                <a:latin typeface="Preeti"/>
                <a:ea typeface="Calibri"/>
                <a:cs typeface="Kalimati" pitchFamily="2"/>
              </a:rPr>
            </a:br>
            <a:endParaRPr lang="ko-KR" altLang="en-US" sz="1800" b="1" dirty="0">
              <a:latin typeface="Ganesh" pitchFamily="2" charset="0"/>
              <a:cs typeface="Kalimati" pitchFamily="2"/>
            </a:endParaRPr>
          </a:p>
        </p:txBody>
      </p:sp>
      <p:sp>
        <p:nvSpPr>
          <p:cNvPr id="9" name="TextBox 8"/>
          <p:cNvSpPr txBox="1"/>
          <p:nvPr/>
        </p:nvSpPr>
        <p:spPr>
          <a:xfrm>
            <a:off x="599768" y="2146539"/>
            <a:ext cx="11366090" cy="2816156"/>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छोराछोरीको संख्या लेख्दा सम्बन्धित महिलाको गर्भबाट जन्मेका छोराछोरीको संख्या मात्र उल्लेख गर्नुपर्दछ । अरुबाट जन्मेको</a:t>
            </a:r>
            <a:r>
              <a:rPr lang="en-US" sz="2400" dirty="0">
                <a:cs typeface="Kalimati" panose="00000400000000000000" pitchFamily="2"/>
              </a:rPr>
              <a:t>, </a:t>
            </a:r>
            <a:r>
              <a:rPr lang="ne-NP" sz="2400" dirty="0">
                <a:cs typeface="Kalimati" panose="00000400000000000000" pitchFamily="2"/>
              </a:rPr>
              <a:t>श्रीमानको अर्की श्रीमतीबाट जन्मेका छोराछोरी</a:t>
            </a:r>
            <a:r>
              <a:rPr lang="en-US" sz="2400" dirty="0">
                <a:cs typeface="Kalimati" panose="00000400000000000000" pitchFamily="2"/>
              </a:rPr>
              <a:t>,</a:t>
            </a:r>
            <a:r>
              <a:rPr lang="ne-NP" sz="2400" dirty="0">
                <a:cs typeface="Kalimati" panose="00000400000000000000" pitchFamily="2"/>
              </a:rPr>
              <a:t> धर्मपुत्र धर्मपुत्री समावेश गर्नुहुँदैन । </a:t>
            </a:r>
          </a:p>
          <a:p>
            <a:pPr marL="342900" indent="-342900" algn="just">
              <a:lnSpc>
                <a:spcPct val="150000"/>
              </a:lnSpc>
              <a:buFont typeface="Arial" panose="020B0604020202020204" pitchFamily="34" charset="0"/>
              <a:buChar char="•"/>
            </a:pPr>
            <a:r>
              <a:rPr lang="ne-NP" sz="2400" dirty="0">
                <a:cs typeface="Kalimati" panose="00000400000000000000" pitchFamily="2"/>
              </a:rPr>
              <a:t>प्रजनन् सम्बन्धी विवरण महिलालाई नै बढी थाहा हुने भएकोले भरसक यस्ता प्रश्नहरू सम्बन्धित महिलालाई नै सोध्नुपर्दछ ।</a:t>
            </a:r>
            <a:endParaRPr lang="en-US" sz="2400" dirty="0">
              <a:cs typeface="Kalimati" panose="00000400000000000000" pitchFamily="2"/>
            </a:endParaRPr>
          </a:p>
        </p:txBody>
      </p:sp>
    </p:spTree>
    <p:extLst>
      <p:ext uri="{BB962C8B-B14F-4D97-AF65-F5344CB8AC3E}">
        <p14:creationId xmlns:p14="http://schemas.microsoft.com/office/powerpoint/2010/main" val="4498042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3742" y="6483133"/>
            <a:ext cx="688258" cy="351139"/>
          </a:xfrm>
        </p:spPr>
        <p:txBody>
          <a:bodyPr/>
          <a:lstStyle/>
          <a:p>
            <a:pPr algn="ctr"/>
            <a:fld id="{2840B2E4-A264-431E-ABDE-38E3BCDA5876}" type="slidenum">
              <a:rPr lang="en-US">
                <a:latin typeface="Fontasy Himali" panose="04020500000000000000" pitchFamily="82" charset="0"/>
              </a:rPr>
              <a:pPr algn="ctr"/>
              <a:t>42</a:t>
            </a:fld>
            <a:endParaRPr lang="en-US" dirty="0">
              <a:latin typeface="Fontasy Himali" panose="04020500000000000000" pitchFamily="82" charset="0"/>
            </a:endParaRPr>
          </a:p>
        </p:txBody>
      </p:sp>
      <p:sp>
        <p:nvSpPr>
          <p:cNvPr id="8" name="Text Placeholder 1"/>
          <p:cNvSpPr txBox="1">
            <a:spLocks/>
          </p:cNvSpPr>
          <p:nvPr/>
        </p:nvSpPr>
        <p:spPr>
          <a:xfrm>
            <a:off x="119270" y="871906"/>
            <a:ext cx="11918607" cy="519575"/>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२७</a:t>
            </a:r>
            <a:r>
              <a:rPr lang="en-US" sz="2800" b="1" dirty="0">
                <a:ea typeface="Calibri"/>
                <a:cs typeface="Kalimati" pitchFamily="2"/>
              </a:rPr>
              <a:t>: </a:t>
            </a:r>
            <a:r>
              <a:rPr lang="ne-NP" sz="2800" b="1" dirty="0">
                <a:latin typeface="Preeti"/>
                <a:ea typeface="Calibri"/>
                <a:cs typeface="Kalimati" pitchFamily="2"/>
              </a:rPr>
              <a:t>..नाम.. ले जीवित जन्माएका </a:t>
            </a:r>
            <a:r>
              <a:rPr lang="en-US" sz="2800" b="1" dirty="0">
                <a:latin typeface="Preeti"/>
                <a:ea typeface="Calibri"/>
                <a:cs typeface="Kalimati" pitchFamily="2"/>
              </a:rPr>
              <a:t> </a:t>
            </a:r>
            <a:r>
              <a:rPr lang="ne-NP" sz="2800" b="1" dirty="0">
                <a:latin typeface="Preeti"/>
                <a:ea typeface="Calibri"/>
                <a:cs typeface="Kalimati" pitchFamily="2"/>
              </a:rPr>
              <a:t>बच्चाहरु मध्ये कति जनाको मृत्यु भयो ?</a:t>
            </a:r>
            <a:endParaRPr lang="ko-KR" altLang="en-US" sz="2800" b="1" dirty="0">
              <a:latin typeface="Ganesh" pitchFamily="2" charset="0"/>
              <a:cs typeface="Kalimati" pitchFamily="2"/>
            </a:endParaRPr>
          </a:p>
        </p:txBody>
      </p:sp>
      <p:sp>
        <p:nvSpPr>
          <p:cNvPr id="2" name="Rectangle 1"/>
          <p:cNvSpPr/>
          <p:nvPr/>
        </p:nvSpPr>
        <p:spPr>
          <a:xfrm>
            <a:off x="2082018" y="2425067"/>
            <a:ext cx="7219297" cy="2934723"/>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जीवित जन्म भई जन्मनासाथ वा पछि मृत्यु भएका छोरा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छोरी कोही भए मृत्यु भएका छोरा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छोरीको संख्या अलगअलग लेख्नुपर्दछ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जन्मनुअघि नै मृत्यु भएका बच्चा भए यहाँ समावेश गर्नुहुँदैन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10" name="Picture 2" descr="H:\CBS_Tutorial\PPT Templates\anti-vaxxer-017-5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338" y="2740268"/>
            <a:ext cx="1875238" cy="19279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B536940-FCB9-42F4-88AB-ECA8B355D78A}"/>
              </a:ext>
            </a:extLst>
          </p:cNvPr>
          <p:cNvPicPr>
            <a:picLocks noChangeAspect="1"/>
          </p:cNvPicPr>
          <p:nvPr/>
        </p:nvPicPr>
        <p:blipFill>
          <a:blip r:embed="rId3"/>
          <a:stretch>
            <a:fillRect/>
          </a:stretch>
        </p:blipFill>
        <p:spPr>
          <a:xfrm>
            <a:off x="9526397" y="2595981"/>
            <a:ext cx="2511481" cy="2603141"/>
          </a:xfrm>
          <a:prstGeom prst="rect">
            <a:avLst/>
          </a:prstGeom>
        </p:spPr>
      </p:pic>
    </p:spTree>
    <p:extLst>
      <p:ext uri="{BB962C8B-B14F-4D97-AF65-F5344CB8AC3E}">
        <p14:creationId xmlns:p14="http://schemas.microsoft.com/office/powerpoint/2010/main" val="2486362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8828" y="6385848"/>
            <a:ext cx="498987" cy="359082"/>
          </a:xfrm>
        </p:spPr>
        <p:txBody>
          <a:bodyPr/>
          <a:lstStyle/>
          <a:p>
            <a:pPr algn="ctr"/>
            <a:fld id="{2840B2E4-A264-431E-ABDE-38E3BCDA5876}" type="slidenum">
              <a:rPr lang="en-US">
                <a:latin typeface="Fontasy Himali" panose="04020500000000000000" pitchFamily="82" charset="0"/>
              </a:rPr>
              <a:pPr algn="ctr"/>
              <a:t>43</a:t>
            </a:fld>
            <a:endParaRPr lang="en-US" dirty="0">
              <a:latin typeface="Fontasy Himali" panose="04020500000000000000" pitchFamily="82" charset="0"/>
            </a:endParaRPr>
          </a:p>
        </p:txBody>
      </p:sp>
      <p:sp>
        <p:nvSpPr>
          <p:cNvPr id="8" name="Text Placeholder 1"/>
          <p:cNvSpPr txBox="1">
            <a:spLocks/>
          </p:cNvSpPr>
          <p:nvPr/>
        </p:nvSpPr>
        <p:spPr>
          <a:xfrm>
            <a:off x="1072055" y="830873"/>
            <a:ext cx="10436773" cy="540729"/>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२६—२७ को प्रश्नको सम्बन्धमा ध्यान दिनुपर्ने कुराहरू</a:t>
            </a:r>
            <a:endParaRPr lang="ko-KR" altLang="en-US" sz="2400" b="1" dirty="0">
              <a:latin typeface="Ganesh" pitchFamily="2" charset="0"/>
              <a:cs typeface="Kalimati" pitchFamily="2"/>
            </a:endParaRPr>
          </a:p>
        </p:txBody>
      </p:sp>
      <p:sp>
        <p:nvSpPr>
          <p:cNvPr id="2" name="Rectangle 1"/>
          <p:cNvSpPr/>
          <p:nvPr/>
        </p:nvSpPr>
        <p:spPr>
          <a:xfrm>
            <a:off x="747253" y="2300748"/>
            <a:ext cx="9222657" cy="3201261"/>
          </a:xfrm>
          <a:prstGeom prst="rect">
            <a:avLst/>
          </a:prstGeom>
        </p:spPr>
        <p:txBody>
          <a:bodyPr wrap="square">
            <a:spAutoFit/>
          </a:bodyPr>
          <a:lstStyle/>
          <a:p>
            <a:pPr marL="342900" indent="-342900" algn="just">
              <a:lnSpc>
                <a:spcPct val="107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प्रश्न सोध्दा जिउँदो जन्म भई मृत्यु भएका छोराछोरी कुनै थिए कि विशेष सोधखोज गर्नुपर्दछ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कतिपयले छोराछोरी मृत्यु भएको दुखद घटनालाई बिर्सन चाहने हुनाले मृत्यु भएका छोराछोरीको बारेमा प्रश्न सोध्नु संवेदनशील हुन्छ र त्यस्ता विवरणहरू दिन उत्तरदाताले प्राय गरी रुचाउँदैनन् । साथै यस्तो विवरण दिन आवश्यक पर्दैन भन्ने धारणा पनि हुनसक्दछ ।</a:t>
            </a:r>
          </a:p>
        </p:txBody>
      </p:sp>
      <p:pic>
        <p:nvPicPr>
          <p:cNvPr id="9" name="Picture 2" descr="H:\CBS_Tutorial\PPT Templates\anti-vaxxer-017-5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17981" y="4459771"/>
            <a:ext cx="1875238" cy="137746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ACD7B2C-4053-4BD4-A09B-291668FCD177}"/>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42190092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8828" y="6430616"/>
            <a:ext cx="683172" cy="314313"/>
          </a:xfrm>
        </p:spPr>
        <p:txBody>
          <a:bodyPr/>
          <a:lstStyle/>
          <a:p>
            <a:pPr algn="ctr"/>
            <a:fld id="{2840B2E4-A264-431E-ABDE-38E3BCDA5876}" type="slidenum">
              <a:rPr lang="en-US">
                <a:latin typeface="Fontasy Himali" panose="04020500000000000000" pitchFamily="82" charset="0"/>
              </a:rPr>
              <a:pPr algn="ctr"/>
              <a:t>44</a:t>
            </a:fld>
            <a:endParaRPr lang="en-US" dirty="0">
              <a:latin typeface="Fontasy Himali" panose="04020500000000000000" pitchFamily="82" charset="0"/>
            </a:endParaRPr>
          </a:p>
        </p:txBody>
      </p:sp>
      <p:sp>
        <p:nvSpPr>
          <p:cNvPr id="8" name="Text Placeholder 1"/>
          <p:cNvSpPr txBox="1">
            <a:spLocks/>
          </p:cNvSpPr>
          <p:nvPr/>
        </p:nvSpPr>
        <p:spPr>
          <a:xfrm>
            <a:off x="1072055" y="960080"/>
            <a:ext cx="10436773" cy="93178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२६—२७ को प्रश्नको सम्बन्धमा ध्यान दिनुपर्ने कुराहरू</a:t>
            </a:r>
            <a:r>
              <a:rPr lang="ne-NP" sz="2800" b="1" dirty="0">
                <a:solidFill>
                  <a:srgbClr val="002060"/>
                </a:solidFill>
                <a:latin typeface="Ganesh" pitchFamily="2" charset="0"/>
                <a:cs typeface="Kalimati" panose="00000400000000000000" pitchFamily="2"/>
              </a:rPr>
              <a:t> </a:t>
            </a:r>
            <a:r>
              <a:rPr lang="ne-NP" sz="2400" b="1" dirty="0">
                <a:solidFill>
                  <a:srgbClr val="002060"/>
                </a:solidFill>
                <a:latin typeface="Ganesh" pitchFamily="2" charset="0"/>
                <a:cs typeface="Kalimati" panose="00000400000000000000" pitchFamily="2"/>
              </a:rPr>
              <a:t>(क्रमशः)</a:t>
            </a:r>
            <a:endParaRPr lang="ko-KR" altLang="en-US" sz="2400" b="1" dirty="0">
              <a:latin typeface="Ganesh" pitchFamily="2" charset="0"/>
              <a:cs typeface="Kalimati" pitchFamily="2"/>
            </a:endParaRPr>
          </a:p>
        </p:txBody>
      </p:sp>
      <p:sp>
        <p:nvSpPr>
          <p:cNvPr id="3" name="Rectangle 2"/>
          <p:cNvSpPr/>
          <p:nvPr/>
        </p:nvSpPr>
        <p:spPr>
          <a:xfrm>
            <a:off x="550606" y="2197425"/>
            <a:ext cx="11457209" cy="2918748"/>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प्रजनन् र मृत्युसम्बन्धी अध्ययनका लागि यो विवरण अत्यावश्यक हुने हुनाले गणकले यस्तो प्रश्नहरू सोध्दा अलि संवेदनशील भई महिलाहरूले जीवित जन्माएका सबै छोराछोरीहरूको संख्या राम्ररी सम्झेर बताउन अनुरोध गर्नुपर्दछ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खासगरेर जन्म भएको तुरुन्तै वा केही समयपछि मृत्यु भएका बच्चाहरूको विवरण दिन र लिन छुट हुने सम्भावना बढी हुन्छ ।</a:t>
            </a:r>
          </a:p>
        </p:txBody>
      </p:sp>
    </p:spTree>
    <p:extLst>
      <p:ext uri="{BB962C8B-B14F-4D97-AF65-F5344CB8AC3E}">
        <p14:creationId xmlns:p14="http://schemas.microsoft.com/office/powerpoint/2010/main" val="9966911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77654" y="6322559"/>
            <a:ext cx="498987" cy="300087"/>
          </a:xfrm>
        </p:spPr>
        <p:txBody>
          <a:bodyPr/>
          <a:lstStyle/>
          <a:p>
            <a:pPr algn="ctr"/>
            <a:fld id="{2840B2E4-A264-431E-ABDE-38E3BCDA5876}" type="slidenum">
              <a:rPr lang="en-US">
                <a:latin typeface="Fontasy Himali" panose="04020500000000000000" pitchFamily="82" charset="0"/>
              </a:rPr>
              <a:pPr algn="ctr"/>
              <a:t>45</a:t>
            </a:fld>
            <a:endParaRPr lang="en-US" dirty="0">
              <a:latin typeface="Fontasy Himali" panose="04020500000000000000" pitchFamily="82" charset="0"/>
            </a:endParaRPr>
          </a:p>
        </p:txBody>
      </p:sp>
      <p:sp>
        <p:nvSpPr>
          <p:cNvPr id="8" name="Text Placeholder 1"/>
          <p:cNvSpPr txBox="1">
            <a:spLocks/>
          </p:cNvSpPr>
          <p:nvPr/>
        </p:nvSpPr>
        <p:spPr>
          <a:xfrm>
            <a:off x="1072055" y="960080"/>
            <a:ext cx="10505599" cy="609578"/>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२६—२७ को प्रश्नको सम्बन्धमा ध्यान दिनुपर्ने कुराहरू</a:t>
            </a:r>
            <a:endParaRPr lang="ko-KR" altLang="en-US" sz="2800" b="1" dirty="0">
              <a:latin typeface="Ganesh" pitchFamily="2" charset="0"/>
              <a:cs typeface="Kalimati" pitchFamily="2"/>
            </a:endParaRPr>
          </a:p>
        </p:txBody>
      </p:sp>
      <p:sp>
        <p:nvSpPr>
          <p:cNvPr id="3" name="Rectangle 2"/>
          <p:cNvSpPr/>
          <p:nvPr/>
        </p:nvSpPr>
        <p:spPr>
          <a:xfrm>
            <a:off x="129210" y="1838013"/>
            <a:ext cx="9130294" cy="4129336"/>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 भएर अर्काको घर गएका छोरीहरू गणनामा छुट्न सक्दछन्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जायजन्मको विवरण संकलनमा आवश्यक समय दिई जन्म भएका छोराछोरीको स्थिति एकएक गरी सोधी छोराछोरीको संख्या अलगअलग लेख्नुपर्दछ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पुनर्विवाह भएका महिलाको अघिल्लो श्रीमानको तर्फबाट जन्मेका छोराछोरीको संख्या छुट्न सक्ने भएकोले सो समेत छन् भने जोडी जम्मा संख्या नछुटाई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3074" name="Picture 2" descr="Wedding Couple Sketch Stock Illustrations – 7,061 Wedding Couple Sketch  Stock Illustrations, Vectors &amp; Clipart - Dreamstime">
            <a:extLst>
              <a:ext uri="{FF2B5EF4-FFF2-40B4-BE49-F238E27FC236}">
                <a16:creationId xmlns:a16="http://schemas.microsoft.com/office/drawing/2014/main" id="{089F1933-084E-4C34-A37F-C686D8B426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3623" y="1569658"/>
            <a:ext cx="2613018" cy="4512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90147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8828" y="6385848"/>
            <a:ext cx="498987" cy="359082"/>
          </a:xfrm>
        </p:spPr>
        <p:txBody>
          <a:bodyPr/>
          <a:lstStyle/>
          <a:p>
            <a:pPr algn="ctr"/>
            <a:fld id="{2840B2E4-A264-431E-ABDE-38E3BCDA5876}" type="slidenum">
              <a:rPr lang="en-US">
                <a:latin typeface="Fontasy Himali" panose="04020500000000000000" pitchFamily="82" charset="0"/>
              </a:rPr>
              <a:pPr algn="ctr"/>
              <a:t>46</a:t>
            </a:fld>
            <a:endParaRPr lang="en-US" dirty="0">
              <a:latin typeface="Fontasy Himali" panose="04020500000000000000" pitchFamily="82" charset="0"/>
            </a:endParaRPr>
          </a:p>
        </p:txBody>
      </p:sp>
      <p:sp>
        <p:nvSpPr>
          <p:cNvPr id="8" name="Text Placeholder 1"/>
          <p:cNvSpPr txBox="1">
            <a:spLocks/>
          </p:cNvSpPr>
          <p:nvPr/>
        </p:nvSpPr>
        <p:spPr>
          <a:xfrm>
            <a:off x="0" y="860691"/>
            <a:ext cx="12115800" cy="83466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२८</a:t>
            </a:r>
            <a:r>
              <a:rPr lang="en-US" sz="2800" b="1" dirty="0">
                <a:ea typeface="Calibri"/>
                <a:cs typeface="Kalimati" pitchFamily="2"/>
              </a:rPr>
              <a:t>:</a:t>
            </a:r>
            <a:r>
              <a:rPr lang="ne-NP" sz="2800" b="1" dirty="0">
                <a:latin typeface="Preeti"/>
                <a:ea typeface="Calibri"/>
                <a:cs typeface="Kalimati" pitchFamily="2"/>
              </a:rPr>
              <a:t> ..नाम.. ले गत १२ महिनामा कति जना जीवित बच्चा जन्माउनु भयो ?</a:t>
            </a:r>
            <a:r>
              <a:rPr lang="ne-NP" sz="2800" b="1" dirty="0">
                <a:solidFill>
                  <a:srgbClr val="002060"/>
                </a:solidFill>
                <a:latin typeface="Ganesh" pitchFamily="2" charset="0"/>
                <a:cs typeface="Kalimati" panose="00000400000000000000" pitchFamily="2"/>
              </a:rPr>
              <a:t> </a:t>
            </a:r>
            <a:endParaRPr lang="en-US" sz="2800" b="1" dirty="0">
              <a:solidFill>
                <a:srgbClr val="002060"/>
              </a:solidFill>
              <a:latin typeface="Ganesh" pitchFamily="2" charset="0"/>
              <a:cs typeface="Kalimati" panose="00000400000000000000" pitchFamily="2"/>
            </a:endParaRPr>
          </a:p>
          <a:p>
            <a:pPr marL="0" indent="0" algn="ctr">
              <a:buNone/>
            </a:pPr>
            <a:r>
              <a:rPr lang="ne-NP" sz="2000" b="1" dirty="0">
                <a:latin typeface="Preeti"/>
                <a:ea typeface="Calibri"/>
                <a:cs typeface="Kalimati" pitchFamily="2"/>
              </a:rPr>
              <a:t>(जीवित जन्मेर मृत्यु भएको समेत समावेश गरी संख्या लेख्नुहोस्।)</a:t>
            </a:r>
            <a:endParaRPr lang="ko-KR" altLang="en-US" sz="1400" b="1" dirty="0">
              <a:latin typeface="Ganesh" pitchFamily="2" charset="0"/>
              <a:cs typeface="Kalimati" pitchFamily="2"/>
            </a:endParaRPr>
          </a:p>
        </p:txBody>
      </p:sp>
      <p:pic>
        <p:nvPicPr>
          <p:cNvPr id="5" name="Picture 2" descr="H:\CBS_Tutorial\PPT Templates\Woman.png">
            <a:extLst>
              <a:ext uri="{FF2B5EF4-FFF2-40B4-BE49-F238E27FC236}">
                <a16:creationId xmlns:a16="http://schemas.microsoft.com/office/drawing/2014/main" id="{2DEE1796-F9BE-4C47-9489-4D728D98CE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5538" y="2100307"/>
            <a:ext cx="2218503" cy="333699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E3778EF-91B9-44EF-9661-BAB2E4F6D902}"/>
              </a:ext>
            </a:extLst>
          </p:cNvPr>
          <p:cNvSpPr txBox="1"/>
          <p:nvPr/>
        </p:nvSpPr>
        <p:spPr>
          <a:xfrm>
            <a:off x="198325" y="2129232"/>
            <a:ext cx="9005311" cy="4478149"/>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यो प्रश्नको उद्देश्य प्रजनन् उमेर (१५ देखि ४९ वर्षसम्म) का विवाहित महिलाको प्रजनन्</a:t>
            </a:r>
            <a:r>
              <a:rPr lang="ne-NP" sz="2400" dirty="0">
                <a:effectLst/>
                <a:latin typeface="Calibri" panose="020F0502020204030204" pitchFamily="34" charset="0"/>
                <a:ea typeface="Calibri" panose="020F0502020204030204" pitchFamily="34" charset="0"/>
                <a:cs typeface="Kalimati" panose="00000400000000000000" pitchFamily="2"/>
              </a:rPr>
              <a:t> </a:t>
            </a:r>
            <a:r>
              <a:rPr lang="en-US" sz="2400" dirty="0">
                <a:effectLst/>
                <a:latin typeface="Calibri" panose="020F0502020204030204" pitchFamily="34" charset="0"/>
                <a:ea typeface="Calibri" panose="020F0502020204030204" pitchFamily="34" charset="0"/>
                <a:cs typeface="Kalimati" panose="00000400000000000000" pitchFamily="2"/>
              </a:rPr>
              <a:t>(Fertility)</a:t>
            </a:r>
            <a:r>
              <a:rPr lang="hi-IN" sz="2400" dirty="0">
                <a:effectLst/>
                <a:latin typeface="Calibri" panose="020F0502020204030204" pitchFamily="34" charset="0"/>
                <a:ea typeface="Calibri" panose="020F0502020204030204" pitchFamily="34" charset="0"/>
                <a:cs typeface="Kalimati" panose="00000400000000000000" pitchFamily="2"/>
              </a:rPr>
              <a:t> सम्बन्धी विवरण संकलन गर्नु हो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गत १२ महिना भन्नाले  गणनाको दिन भन्दा ३६५ दिन अघि सम्मको अवधि बुझ्नुपर्दछ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जस्तैः गणना गरेको दिन २०७८ साल जेष्ठ २५ गते भए गत १२ महिना भन्नाले २०७७ साल जेष्ठ २५ देखि २०७८ साल जेष्ठ २४</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गते</a:t>
            </a:r>
            <a:r>
              <a:rPr lang="ne-NP"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सम्मको अवधिमा जीवित जन्मेका छोरा छोरीको विवरण यहाँ उल्लेख गर्नुपर्दछ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2E7C077C-37B6-4100-9151-B861987EF755}"/>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9799275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77710" y="6480313"/>
            <a:ext cx="614289" cy="377687"/>
          </a:xfrm>
        </p:spPr>
        <p:txBody>
          <a:bodyPr/>
          <a:lstStyle/>
          <a:p>
            <a:pPr algn="ctr"/>
            <a:fld id="{2840B2E4-A264-431E-ABDE-38E3BCDA5876}" type="slidenum">
              <a:rPr lang="en-US">
                <a:latin typeface="Fontasy Himali" panose="04020500000000000000" pitchFamily="82" charset="0"/>
              </a:rPr>
              <a:pPr algn="ctr"/>
              <a:t>47</a:t>
            </a:fld>
            <a:endParaRPr lang="en-US" dirty="0">
              <a:latin typeface="Fontasy Himali" panose="04020500000000000000" pitchFamily="82" charset="0"/>
            </a:endParaRPr>
          </a:p>
        </p:txBody>
      </p:sp>
      <p:sp>
        <p:nvSpPr>
          <p:cNvPr id="8" name="Text Placeholder 1"/>
          <p:cNvSpPr txBox="1">
            <a:spLocks/>
          </p:cNvSpPr>
          <p:nvPr/>
        </p:nvSpPr>
        <p:spPr>
          <a:xfrm>
            <a:off x="1" y="791118"/>
            <a:ext cx="12191998" cy="83466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२८</a:t>
            </a:r>
            <a:r>
              <a:rPr lang="en-US" sz="2800" b="1" dirty="0">
                <a:ea typeface="Calibri"/>
                <a:cs typeface="Kalimati" pitchFamily="2"/>
              </a:rPr>
              <a:t>:</a:t>
            </a:r>
            <a:r>
              <a:rPr lang="ne-NP" sz="2800" b="1" dirty="0">
                <a:latin typeface="Preeti"/>
                <a:ea typeface="Calibri"/>
                <a:cs typeface="Kalimati" pitchFamily="2"/>
              </a:rPr>
              <a:t> ...नाम.. ले गत १२ महिनामा कति जना जीवित बच्चा जन्माउनु भयो ?</a:t>
            </a:r>
            <a:r>
              <a:rPr lang="ne-NP" sz="2800" b="1" dirty="0">
                <a:solidFill>
                  <a:srgbClr val="002060"/>
                </a:solidFill>
                <a:latin typeface="Ganesh" pitchFamily="2" charset="0"/>
                <a:cs typeface="Kalimati" panose="00000400000000000000" pitchFamily="2"/>
              </a:rPr>
              <a:t> </a:t>
            </a:r>
            <a:endParaRPr lang="en-US" sz="2800" b="1" dirty="0">
              <a:solidFill>
                <a:srgbClr val="002060"/>
              </a:solidFill>
              <a:latin typeface="Ganesh" pitchFamily="2" charset="0"/>
              <a:cs typeface="Kalimati" panose="00000400000000000000" pitchFamily="2"/>
            </a:endParaRPr>
          </a:p>
          <a:p>
            <a:pPr marL="0" indent="0" algn="ctr">
              <a:buNone/>
            </a:pPr>
            <a:r>
              <a:rPr lang="ne-NP" sz="2000" b="1" dirty="0">
                <a:latin typeface="Preeti"/>
                <a:ea typeface="Calibri"/>
                <a:cs typeface="Kalimati" pitchFamily="2"/>
              </a:rPr>
              <a:t>(जीवित जन्मेर मृत्यु भएको समेत समावेश गरी संख्या लेख्नुहोस्।)</a:t>
            </a:r>
            <a:endParaRPr lang="ko-KR" altLang="en-US" sz="1400" b="1" dirty="0">
              <a:latin typeface="Ganesh" pitchFamily="2" charset="0"/>
              <a:cs typeface="Kalimati" pitchFamily="2"/>
            </a:endParaRPr>
          </a:p>
        </p:txBody>
      </p:sp>
      <p:pic>
        <p:nvPicPr>
          <p:cNvPr id="5" name="Picture 2" descr="H:\CBS_Tutorial\PPT Templates\Woman.png">
            <a:extLst>
              <a:ext uri="{FF2B5EF4-FFF2-40B4-BE49-F238E27FC236}">
                <a16:creationId xmlns:a16="http://schemas.microsoft.com/office/drawing/2014/main" id="{2DEE1796-F9BE-4C47-9489-4D728D98CE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1261" y="2226916"/>
            <a:ext cx="2176554" cy="32739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E3778EF-91B9-44EF-9661-BAB2E4F6D902}"/>
              </a:ext>
            </a:extLst>
          </p:cNvPr>
          <p:cNvSpPr txBox="1"/>
          <p:nvPr/>
        </p:nvSpPr>
        <p:spPr>
          <a:xfrm>
            <a:off x="492370" y="2205605"/>
            <a:ext cx="9144000" cy="3913164"/>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गत १२ महिनामा जीवित जन्म भई तुरुन्त वा पछि मृत्यु भएको बच्चा भए पनि जीवित जन्मेको मानी गणनामा समावेश गर्नुपर्दछ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गर्भमै मृ</a:t>
            </a:r>
            <a:r>
              <a:rPr lang="ne-NP" sz="2400" dirty="0">
                <a:latin typeface="Calibri" panose="020F0502020204030204" pitchFamily="34" charset="0"/>
                <a:ea typeface="Calibri" panose="020F0502020204030204" pitchFamily="34" charset="0"/>
                <a:cs typeface="Kalimati" panose="00000400000000000000" pitchFamily="2"/>
              </a:rPr>
              <a:t>त्यु भर्इ</a:t>
            </a:r>
            <a:r>
              <a:rPr lang="hi-IN" sz="2400" dirty="0">
                <a:effectLst/>
                <a:latin typeface="Calibri" panose="020F0502020204030204" pitchFamily="34" charset="0"/>
                <a:ea typeface="Calibri" panose="020F0502020204030204" pitchFamily="34" charset="0"/>
                <a:cs typeface="Kalimati" panose="00000400000000000000" pitchFamily="2"/>
              </a:rPr>
              <a:t> बच्चा जन्मेको भए त्यस्तो जन्मको बारेमा यहाँ उल्लेख गर्नुपर्दैन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एक वर्षको समयमा एकजना महिलाको जुम्ल्याहा</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तिम्ल्याहा बच्चा जिउँदै जन्मेका पनि हुन सक्दछन् । यस अवस्थामा सबै जीवित जन्मेका बच्चाको छुट्टाछुट्टै छोरा अथवा छोरी छुट्टयाई संख्या लेख्नुपर्दछ ।</a:t>
            </a:r>
            <a:endParaRPr lang="en-US" sz="2400" dirty="0">
              <a:cs typeface="Kalimati" panose="00000400000000000000" pitchFamily="2"/>
            </a:endParaRPr>
          </a:p>
        </p:txBody>
      </p:sp>
    </p:spTree>
    <p:extLst>
      <p:ext uri="{BB962C8B-B14F-4D97-AF65-F5344CB8AC3E}">
        <p14:creationId xmlns:p14="http://schemas.microsoft.com/office/powerpoint/2010/main" val="19088715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77710" y="6520069"/>
            <a:ext cx="614289" cy="318051"/>
          </a:xfrm>
        </p:spPr>
        <p:txBody>
          <a:bodyPr/>
          <a:lstStyle/>
          <a:p>
            <a:pPr algn="ctr"/>
            <a:fld id="{2840B2E4-A264-431E-ABDE-38E3BCDA5876}" type="slidenum">
              <a:rPr lang="en-US">
                <a:latin typeface="Fontasy Himali" panose="04020500000000000000" pitchFamily="82" charset="0"/>
              </a:rPr>
              <a:pPr algn="ctr"/>
              <a:t>48</a:t>
            </a:fld>
            <a:endParaRPr lang="en-US" dirty="0">
              <a:latin typeface="Fontasy Himali" panose="04020500000000000000" pitchFamily="82" charset="0"/>
            </a:endParaRPr>
          </a:p>
        </p:txBody>
      </p:sp>
      <p:sp>
        <p:nvSpPr>
          <p:cNvPr id="8" name="Text Placeholder 1"/>
          <p:cNvSpPr txBox="1">
            <a:spLocks/>
          </p:cNvSpPr>
          <p:nvPr/>
        </p:nvSpPr>
        <p:spPr>
          <a:xfrm>
            <a:off x="151695" y="960081"/>
            <a:ext cx="11964105" cy="83466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२८ </a:t>
            </a:r>
            <a:r>
              <a:rPr lang="en-US" sz="2800" b="1" dirty="0">
                <a:ea typeface="Calibri"/>
                <a:cs typeface="Kalimati" pitchFamily="2"/>
              </a:rPr>
              <a:t>:</a:t>
            </a:r>
            <a:r>
              <a:rPr lang="ne-NP" sz="2800" b="1" dirty="0">
                <a:latin typeface="Preeti"/>
                <a:ea typeface="Calibri"/>
                <a:cs typeface="Kalimati" pitchFamily="2"/>
              </a:rPr>
              <a:t> ...नाम.. ले गत १२ महिनामा कति जना जीवित बच्चा जन्माउनु भयो ?</a:t>
            </a:r>
            <a:r>
              <a:rPr lang="ne-NP" sz="2800" b="1" dirty="0">
                <a:solidFill>
                  <a:srgbClr val="002060"/>
                </a:solidFill>
                <a:latin typeface="Ganesh" pitchFamily="2" charset="0"/>
                <a:cs typeface="Kalimati" panose="00000400000000000000" pitchFamily="2"/>
              </a:rPr>
              <a:t> </a:t>
            </a:r>
            <a:endParaRPr lang="en-US" sz="2800" b="1" dirty="0">
              <a:solidFill>
                <a:srgbClr val="002060"/>
              </a:solidFill>
              <a:latin typeface="Ganesh" pitchFamily="2" charset="0"/>
              <a:cs typeface="Kalimati" panose="00000400000000000000" pitchFamily="2"/>
            </a:endParaRPr>
          </a:p>
          <a:p>
            <a:pPr marL="0" indent="0" algn="ctr">
              <a:buNone/>
            </a:pPr>
            <a:r>
              <a:rPr lang="ne-NP" sz="2000" b="1" dirty="0">
                <a:latin typeface="Preeti"/>
                <a:ea typeface="Calibri"/>
                <a:cs typeface="Kalimati" pitchFamily="2"/>
              </a:rPr>
              <a:t>(जीवित जन्मेर मृत्यु भएको समेत समावेश गरी संख्या लेख्नुहोस्।)</a:t>
            </a:r>
            <a:endParaRPr lang="ko-KR" altLang="en-US" sz="1400" b="1" dirty="0">
              <a:latin typeface="Ganesh" pitchFamily="2" charset="0"/>
              <a:cs typeface="Kalimati" pitchFamily="2"/>
            </a:endParaRPr>
          </a:p>
        </p:txBody>
      </p:sp>
      <p:sp>
        <p:nvSpPr>
          <p:cNvPr id="12" name="TextBox 11">
            <a:extLst>
              <a:ext uri="{FF2B5EF4-FFF2-40B4-BE49-F238E27FC236}">
                <a16:creationId xmlns:a16="http://schemas.microsoft.com/office/drawing/2014/main" id="{4B07DDBE-9E2A-45AD-9B2E-1E13FB159F0E}"/>
              </a:ext>
            </a:extLst>
          </p:cNvPr>
          <p:cNvSpPr txBox="1"/>
          <p:nvPr/>
        </p:nvSpPr>
        <p:spPr>
          <a:xfrm>
            <a:off x="151695" y="2001379"/>
            <a:ext cx="11851464" cy="4477188"/>
          </a:xfrm>
          <a:prstGeom prst="rect">
            <a:avLst/>
          </a:prstGeom>
          <a:noFill/>
        </p:spPr>
        <p:txBody>
          <a:bodyPr wrap="square">
            <a:spAutoFit/>
          </a:bodyPr>
          <a:lstStyle/>
          <a:p>
            <a:pPr>
              <a:lnSpc>
                <a:spcPct val="150000"/>
              </a:lnSpc>
            </a:pPr>
            <a:r>
              <a:rPr lang="hi-IN" sz="2400" b="1" dirty="0">
                <a:latin typeface="Preeti"/>
                <a:cs typeface="Kalimati" pitchFamily="2"/>
              </a:rPr>
              <a:t>उदाहरण –  दृश्यः दार्चुला जिल्लामा गणना भइरहेको अवस्था । </a:t>
            </a:r>
            <a:endParaRPr lang="ne-NP" sz="2400" b="1" dirty="0">
              <a:latin typeface="Preeti"/>
              <a:cs typeface="Kalimati" pitchFamily="2"/>
            </a:endParaRPr>
          </a:p>
          <a:p>
            <a:pPr algn="just">
              <a:lnSpc>
                <a:spcPct val="150000"/>
              </a:lnSpc>
            </a:pPr>
            <a:r>
              <a:rPr lang="hi-IN" sz="2400" dirty="0">
                <a:latin typeface="Preeti"/>
                <a:cs typeface="Kalimati" pitchFamily="2"/>
              </a:rPr>
              <a:t>विवरणः हिमाल ठगुन्नाको दुईवटी श्रीमती छन् । वर्ष ४८ की जेठी श्रीमती शकुन्तलाको एकजना छोरा र एकजना छोरी मध्ये छोरीको विवाह भई अन्यत्र बस्दछिन् भने छोरा पढ्नको लागि धनगढी बसेका छन् । हिमालकी वर्ष ३५ की कान्छी श्रीमती राधाले ६ महिना अगाडि जन्माएका जुम्ल्याहा छोरा छोरी मध्ये छोरीको जन्मेपछि मृत्यु भएको थियो । उनको हाल दुई जना छोरा र एउटी छोरी छन्। उनको अर्को श्रीमानको तर्फबाट जन्मेको एक जना छोराको पनि १० वर्ष अघि मृत्यु भएको थियो । यी विवरण अनुसारका विवरण भर्ने तरिका सँगैको तालिकामा दिइएको छ । कक्षा अभ्यासः– तल दिइएको अभ्यास पढेर दिइएका विवरण भर्नुहोस् ।</a:t>
            </a:r>
            <a:endParaRPr lang="en-US" sz="2400" dirty="0">
              <a:latin typeface="Preeti"/>
              <a:cs typeface="Kalimati" pitchFamily="2"/>
            </a:endParaRPr>
          </a:p>
        </p:txBody>
      </p:sp>
      <p:sp>
        <p:nvSpPr>
          <p:cNvPr id="6" name="TextBox 5">
            <a:extLst>
              <a:ext uri="{FF2B5EF4-FFF2-40B4-BE49-F238E27FC236}">
                <a16:creationId xmlns:a16="http://schemas.microsoft.com/office/drawing/2014/main" id="{E7B617A9-3143-47DF-8A03-DC0AA5D07ADC}"/>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7262314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77710" y="6450496"/>
            <a:ext cx="614289" cy="318052"/>
          </a:xfrm>
        </p:spPr>
        <p:txBody>
          <a:bodyPr/>
          <a:lstStyle/>
          <a:p>
            <a:pPr algn="ctr"/>
            <a:fld id="{2840B2E4-A264-431E-ABDE-38E3BCDA5876}" type="slidenum">
              <a:rPr lang="en-US">
                <a:latin typeface="Fontasy Himali" panose="04020500000000000000" pitchFamily="82" charset="0"/>
              </a:rPr>
              <a:pPr algn="ctr"/>
              <a:t>49</a:t>
            </a:fld>
            <a:endParaRPr lang="en-US" dirty="0">
              <a:latin typeface="Fontasy Himali" panose="04020500000000000000" pitchFamily="82" charset="0"/>
            </a:endParaRPr>
          </a:p>
        </p:txBody>
      </p:sp>
      <p:sp>
        <p:nvSpPr>
          <p:cNvPr id="8" name="Text Placeholder 1"/>
          <p:cNvSpPr txBox="1">
            <a:spLocks/>
          </p:cNvSpPr>
          <p:nvPr/>
        </p:nvSpPr>
        <p:spPr>
          <a:xfrm>
            <a:off x="1" y="771240"/>
            <a:ext cx="12191998" cy="83466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२८ </a:t>
            </a:r>
            <a:r>
              <a:rPr lang="en-US" sz="2800" b="1" dirty="0">
                <a:ea typeface="Calibri"/>
                <a:cs typeface="Kalimati" pitchFamily="2"/>
              </a:rPr>
              <a:t>:</a:t>
            </a:r>
            <a:r>
              <a:rPr lang="ne-NP" sz="2800" b="1" dirty="0">
                <a:latin typeface="Preeti"/>
                <a:ea typeface="Calibri"/>
                <a:cs typeface="Kalimati" pitchFamily="2"/>
              </a:rPr>
              <a:t> ..नाम.. ले गत १२ महिनामा कति जना जीवित बच्चा जन्माउनु भयो ?</a:t>
            </a:r>
            <a:br>
              <a:rPr lang="ne-NP" sz="2800" b="1" dirty="0">
                <a:latin typeface="Preeti"/>
                <a:ea typeface="Calibri"/>
                <a:cs typeface="Kalimati" pitchFamily="2"/>
              </a:rPr>
            </a:br>
            <a:r>
              <a:rPr lang="ne-NP" sz="2000" b="1" dirty="0">
                <a:latin typeface="Preeti"/>
                <a:ea typeface="Calibri"/>
                <a:cs typeface="Kalimati" pitchFamily="2"/>
              </a:rPr>
              <a:t>(जीवित जन्मेर मृत्यु भएको समेत समावेश गरी संख्या लेख्नुहोस्।)</a:t>
            </a:r>
            <a:endParaRPr lang="ko-KR" altLang="en-US" sz="1400" b="1" dirty="0">
              <a:latin typeface="Ganesh" pitchFamily="2" charset="0"/>
              <a:cs typeface="Kalimati" pitchFamily="2"/>
            </a:endParaRPr>
          </a:p>
        </p:txBody>
      </p:sp>
      <p:pic>
        <p:nvPicPr>
          <p:cNvPr id="10" name="Picture 9">
            <a:extLst>
              <a:ext uri="{FF2B5EF4-FFF2-40B4-BE49-F238E27FC236}">
                <a16:creationId xmlns:a16="http://schemas.microsoft.com/office/drawing/2014/main" id="{21E03968-3D5F-47AB-968E-A174C1A58DE4}"/>
              </a:ext>
            </a:extLst>
          </p:cNvPr>
          <p:cNvPicPr>
            <a:picLocks noChangeAspect="1"/>
          </p:cNvPicPr>
          <p:nvPr/>
        </p:nvPicPr>
        <p:blipFill rotWithShape="1">
          <a:blip r:embed="rId2"/>
          <a:srcRect b="10874"/>
          <a:stretch/>
        </p:blipFill>
        <p:spPr>
          <a:xfrm>
            <a:off x="1448302" y="2317093"/>
            <a:ext cx="8624235" cy="4383157"/>
          </a:xfrm>
          <a:prstGeom prst="rect">
            <a:avLst/>
          </a:prstGeom>
        </p:spPr>
      </p:pic>
      <p:sp>
        <p:nvSpPr>
          <p:cNvPr id="2" name="TextBox 1">
            <a:extLst>
              <a:ext uri="{FF2B5EF4-FFF2-40B4-BE49-F238E27FC236}">
                <a16:creationId xmlns:a16="http://schemas.microsoft.com/office/drawing/2014/main" id="{65D365BB-5432-4FC2-884B-AC8E1129E923}"/>
              </a:ext>
            </a:extLst>
          </p:cNvPr>
          <p:cNvSpPr txBox="1"/>
          <p:nvPr/>
        </p:nvSpPr>
        <p:spPr>
          <a:xfrm>
            <a:off x="89452" y="1852857"/>
            <a:ext cx="10654747" cy="400110"/>
          </a:xfrm>
          <a:prstGeom prst="rect">
            <a:avLst/>
          </a:prstGeom>
          <a:noFill/>
        </p:spPr>
        <p:txBody>
          <a:bodyPr wrap="square" rtlCol="0">
            <a:spAutoFit/>
          </a:bodyPr>
          <a:lstStyle/>
          <a:p>
            <a:r>
              <a:rPr lang="ne-NP" sz="2000" b="1" dirty="0">
                <a:latin typeface="Preeti"/>
                <a:cs typeface="Kalimati" pitchFamily="2"/>
              </a:rPr>
              <a:t>शकुन्तला र राधाको प्रजनन् सम्बन्धी विवरण निम्नानुसार भर्नुपर्दछ ।</a:t>
            </a:r>
            <a:endParaRPr lang="en-US" sz="2000" b="1" dirty="0">
              <a:latin typeface="Preeti"/>
              <a:cs typeface="Kalimati" pitchFamily="2"/>
            </a:endParaRPr>
          </a:p>
        </p:txBody>
      </p:sp>
    </p:spTree>
    <p:extLst>
      <p:ext uri="{BB962C8B-B14F-4D97-AF65-F5344CB8AC3E}">
        <p14:creationId xmlns:p14="http://schemas.microsoft.com/office/powerpoint/2010/main" val="546295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79236" y="6490251"/>
            <a:ext cx="712763" cy="347869"/>
          </a:xfrm>
        </p:spPr>
        <p:txBody>
          <a:bodyPr/>
          <a:lstStyle/>
          <a:p>
            <a:pPr algn="ctr"/>
            <a:fld id="{2840B2E4-A264-431E-ABDE-38E3BCDA5876}" type="slidenum">
              <a:rPr lang="en-US">
                <a:latin typeface="Fontasy Himali" panose="04020500000000000000" pitchFamily="82" charset="0"/>
              </a:rPr>
              <a:pPr algn="ctr"/>
              <a:t>50</a:t>
            </a:fld>
            <a:endParaRPr lang="en-US" dirty="0">
              <a:latin typeface="Fontasy Himali" panose="04020500000000000000" pitchFamily="82" charset="0"/>
            </a:endParaRPr>
          </a:p>
        </p:txBody>
      </p:sp>
      <p:sp>
        <p:nvSpPr>
          <p:cNvPr id="8" name="Text Placeholder 1"/>
          <p:cNvSpPr txBox="1">
            <a:spLocks/>
          </p:cNvSpPr>
          <p:nvPr/>
        </p:nvSpPr>
        <p:spPr>
          <a:xfrm>
            <a:off x="1135117" y="874228"/>
            <a:ext cx="10152993" cy="894937"/>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0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212393" y="2024643"/>
            <a:ext cx="11671495" cy="4476432"/>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hi-IN" sz="2400" dirty="0">
                <a:cs typeface="Kalimati" panose="00000400000000000000" pitchFamily="2"/>
              </a:rPr>
              <a:t>१८ वर्ष उमेर नपुगेका बालबालिकाहरू हाल कोसँग बसोबास गर्छन् भन्ने विवरण थाहा पाउनु बालबालिकाको अधिकार र लैङ्गिक समानता तथा सामाजिक समावेशीकरणका दृष्टिकोणले महत्वपूर्ण हुन्छ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आर्थिक अवस्थाको कमजोरी वा अन्य </a:t>
            </a:r>
            <a:r>
              <a:rPr lang="ne-NP" sz="2400" dirty="0">
                <a:cs typeface="Kalimati" panose="00000400000000000000" pitchFamily="2"/>
              </a:rPr>
              <a:t>वा</a:t>
            </a:r>
            <a:r>
              <a:rPr lang="hi-IN" sz="2400" dirty="0">
                <a:cs typeface="Kalimati" panose="00000400000000000000" pitchFamily="2"/>
              </a:rPr>
              <a:t>ध्यात्मक कारणले कतिपय परिवारहरूमा आफ्ना बालबालिकाहरूलाई बाबुआमाले आफूसँग नराखी आफन्त वा अर्काको घरमा बस्न</a:t>
            </a:r>
            <a:r>
              <a:rPr lang="en-US" sz="2400" dirty="0">
                <a:cs typeface="Kalimati" panose="00000400000000000000" pitchFamily="2"/>
              </a:rPr>
              <a:t>÷</a:t>
            </a:r>
            <a:r>
              <a:rPr lang="hi-IN" sz="2400" dirty="0">
                <a:cs typeface="Kalimati" panose="00000400000000000000" pitchFamily="2"/>
              </a:rPr>
              <a:t>पढ्न पठाउने वा काम गर्न पठाउने गरेको पनि पाईन्छ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परिवारमा बाबु वा आमा वा दुवै रोजगारीको लागि वा अन्य कारणले विदेशिएको अवस्थामा  त्यस्ता विदेशिएका व्यक्तिहरूका बच्चाहरू कोसँग बसेका छन् भन्ने पनि महत्वपूर्ण हुन्छ ।   </a:t>
            </a:r>
            <a:endParaRPr lang="ne-NP" sz="2400" dirty="0">
              <a:cs typeface="Kalimati" panose="00000400000000000000" pitchFamily="2"/>
            </a:endParaRPr>
          </a:p>
        </p:txBody>
      </p:sp>
      <p:sp>
        <p:nvSpPr>
          <p:cNvPr id="6" name="TextBox 5">
            <a:extLst>
              <a:ext uri="{FF2B5EF4-FFF2-40B4-BE49-F238E27FC236}">
                <a16:creationId xmlns:a16="http://schemas.microsoft.com/office/drawing/2014/main" id="{B1D15EED-D976-42C7-A7BE-F0431791B02F}"/>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1529582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79237" y="6251610"/>
            <a:ext cx="465406" cy="365125"/>
          </a:xfrm>
        </p:spPr>
        <p:txBody>
          <a:bodyPr/>
          <a:lstStyle/>
          <a:p>
            <a:pPr algn="ctr"/>
            <a:fld id="{2840B2E4-A264-431E-ABDE-38E3BCDA5876}" type="slidenum">
              <a:rPr lang="en-US">
                <a:latin typeface="Fontasy Himali" panose="04020500000000000000" pitchFamily="82" charset="0"/>
              </a:rPr>
              <a:pPr algn="ctr"/>
              <a:t>51</a:t>
            </a:fld>
            <a:endParaRPr lang="en-US" dirty="0">
              <a:latin typeface="Fontasy Himali" panose="04020500000000000000" pitchFamily="82" charset="0"/>
            </a:endParaRPr>
          </a:p>
        </p:txBody>
      </p:sp>
      <p:sp>
        <p:nvSpPr>
          <p:cNvPr id="8" name="Text Placeholder 1"/>
          <p:cNvSpPr txBox="1">
            <a:spLocks/>
          </p:cNvSpPr>
          <p:nvPr/>
        </p:nvSpPr>
        <p:spPr>
          <a:xfrm>
            <a:off x="1135117" y="894107"/>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197253" y="2185538"/>
            <a:ext cx="11418277" cy="392415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hi-IN" sz="2400" dirty="0">
                <a:cs typeface="Kalimati" panose="00000400000000000000" pitchFamily="2"/>
              </a:rPr>
              <a:t>परिवारमा बाबु वा आमा वा दुवै रोजगारीको लागि वा अन्य कारणले विदेशिएको अवस्थामा  त्यस्ता विदेशिएका व्यक्तिहरूका बच्चाहरू कोसँग बसेका छन् भन्ने पनि महत्वपूर्ण हुन्छ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बच्चाहरू परिवारका जोसुकै नातेदारसँग बसेपनि आफ्नै जन्मदिने आमा बुबासँग बस्न नपाएका बच्चाहरूको हुर्काइ अत्यन्त संवेदनशील हुने र त्यस्ता बालबालिकाहरू नै सुविधा एवं अवसर हरूबाट वञ्चित रहने तथा मनोबैज्ञानिकरुपले कमजोर हुने विभिन्न अध्ययनबाट देखिएको हुँदा त्यस्ता बच्चाहरू कस्ता व्यक्तिमा आश्रित भइरहेका छन् भन्ने विवरणबाट बालबालिका सम्बन्धी प्रभावकारी नीति</a:t>
            </a:r>
            <a:r>
              <a:rPr lang="ne-NP" sz="2400" dirty="0">
                <a:cs typeface="Kalimati" panose="00000400000000000000" pitchFamily="2"/>
              </a:rPr>
              <a:t> </a:t>
            </a:r>
            <a:r>
              <a:rPr lang="hi-IN" sz="2400" dirty="0">
                <a:cs typeface="Kalimati" panose="00000400000000000000" pitchFamily="2"/>
              </a:rPr>
              <a:t>कार्यक्रमहरू तर्जुमा गर्न महत्वपूर्ण हुन्छ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E9A245A2-E4DF-40A9-A90B-29A3BC154852}"/>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3820303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449214"/>
            <a:ext cx="656492" cy="400111"/>
          </a:xfrm>
        </p:spPr>
        <p:txBody>
          <a:bodyPr/>
          <a:lstStyle/>
          <a:p>
            <a:pPr algn="ctr"/>
            <a:fld id="{2840B2E4-A264-431E-ABDE-38E3BCDA5876}" type="slidenum">
              <a:rPr lang="en-US">
                <a:latin typeface="Fontasy Himali" panose="04020500000000000000" pitchFamily="82" charset="0"/>
              </a:rPr>
              <a:pPr algn="ctr"/>
              <a:t>52</a:t>
            </a:fld>
            <a:endParaRPr lang="en-US" dirty="0">
              <a:latin typeface="Fontasy Himali" panose="04020500000000000000" pitchFamily="82" charset="0"/>
            </a:endParaRPr>
          </a:p>
        </p:txBody>
      </p:sp>
      <p:sp>
        <p:nvSpPr>
          <p:cNvPr id="8" name="Text Placeholder 1"/>
          <p:cNvSpPr txBox="1">
            <a:spLocks/>
          </p:cNvSpPr>
          <p:nvPr/>
        </p:nvSpPr>
        <p:spPr>
          <a:xfrm>
            <a:off x="1135117" y="774836"/>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101447" y="1849707"/>
            <a:ext cx="9708475" cy="4632037"/>
          </a:xfrm>
          <a:prstGeom prst="rect">
            <a:avLst/>
          </a:prstGeom>
          <a:noFill/>
        </p:spPr>
        <p:txBody>
          <a:bodyPr wrap="square" rtlCol="0">
            <a:spAutoFit/>
          </a:bodyPr>
          <a:lstStyle/>
          <a:p>
            <a:pPr marL="285750" indent="-285750" algn="just">
              <a:lnSpc>
                <a:spcPct val="150000"/>
              </a:lnSpc>
              <a:spcAft>
                <a:spcPts val="600"/>
              </a:spcAft>
              <a:buFont typeface="Arial" pitchFamily="34" charset="0"/>
              <a:buChar char="•"/>
            </a:pPr>
            <a:r>
              <a:rPr lang="hi-IN" sz="2400" dirty="0">
                <a:cs typeface="Kalimati" panose="00000400000000000000" pitchFamily="2"/>
              </a:rPr>
              <a:t>यस प्रश्नमा गणना गरिएको परिवारमा रहेका १८ वर्ष उमेर नपुगेका सदस्यको अर्थात् १७ वर्षसम्मका व्यक्तिहरू कोसँग बसेका छन् सोधिएको छ ।</a:t>
            </a:r>
            <a:endParaRPr lang="ne-NP" sz="2400" dirty="0">
              <a:cs typeface="Kalimati" panose="00000400000000000000" pitchFamily="2"/>
            </a:endParaRPr>
          </a:p>
          <a:p>
            <a:pPr marL="285750" indent="-285750" algn="just">
              <a:lnSpc>
                <a:spcPct val="150000"/>
              </a:lnSpc>
              <a:spcAft>
                <a:spcPts val="600"/>
              </a:spcAft>
              <a:buFont typeface="Arial" pitchFamily="34" charset="0"/>
              <a:buChar char="•"/>
            </a:pPr>
            <a:r>
              <a:rPr lang="ne-NP" sz="2400" dirty="0">
                <a:cs typeface="Kalimati" panose="00000400000000000000" pitchFamily="2"/>
              </a:rPr>
              <a:t>गणना गरिएको परिवारका सदस्यको उमेर १८ वर्ष नपुगेका अर्थात् १७ वर्षसम्मका व्यक्तिहरु यस परिवारमा हाल जोसँग बसेका छन् उसैसँग</a:t>
            </a:r>
            <a:r>
              <a:rPr lang="en-US" sz="2400" dirty="0">
                <a:cs typeface="Kalimati" pitchFamily="2"/>
              </a:rPr>
              <a:t> </a:t>
            </a:r>
            <a:r>
              <a:rPr lang="ne-NP" sz="2400" dirty="0">
                <a:cs typeface="Kalimati" pitchFamily="2"/>
              </a:rPr>
              <a:t>बसेको मान्नुपर्दछ ।</a:t>
            </a:r>
          </a:p>
          <a:p>
            <a:pPr marL="285750" indent="-225425" algn="just">
              <a:lnSpc>
                <a:spcPct val="150000"/>
              </a:lnSpc>
              <a:spcAft>
                <a:spcPts val="600"/>
              </a:spcAft>
              <a:buFont typeface="Arial" pitchFamily="34" charset="0"/>
              <a:buChar char="•"/>
            </a:pPr>
            <a:r>
              <a:rPr lang="ne-NP" sz="2400" dirty="0">
                <a:cs typeface="Kalimati" pitchFamily="2"/>
              </a:rPr>
              <a:t>बुवा रोजगारीको लागि विदेश वा स्वदेशको अन्य कुनै ठाउँमा</a:t>
            </a:r>
            <a:r>
              <a:rPr lang="en-US" sz="2400" dirty="0">
                <a:cs typeface="Kalimati" pitchFamily="2"/>
              </a:rPr>
              <a:t> </a:t>
            </a:r>
            <a:r>
              <a:rPr lang="ne-NP" sz="2400" dirty="0">
                <a:cs typeface="Kalimati" pitchFamily="2"/>
              </a:rPr>
              <a:t>अक्सर बसोबास गर्ने गरेका छन् र उनका छोराछोरी आमासँग मात्र बस्दछन् भने उनीहरूलार्इ आमासँग बसेको मान्नुपर्दछ, आमाबावु दुबैसँग बसेको मान्नुहुँदैन । </a:t>
            </a:r>
          </a:p>
        </p:txBody>
      </p:sp>
      <p:sp>
        <p:nvSpPr>
          <p:cNvPr id="6" name="TextBox 5">
            <a:extLst>
              <a:ext uri="{FF2B5EF4-FFF2-40B4-BE49-F238E27FC236}">
                <a16:creationId xmlns:a16="http://schemas.microsoft.com/office/drawing/2014/main" id="{0F428822-8567-4505-9338-FE8AA9355ED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pic>
        <p:nvPicPr>
          <p:cNvPr id="10" name="Picture 9">
            <a:extLst>
              <a:ext uri="{FF2B5EF4-FFF2-40B4-BE49-F238E27FC236}">
                <a16:creationId xmlns:a16="http://schemas.microsoft.com/office/drawing/2014/main" id="{B5971A13-A654-4F4E-9A4F-162AAFC93175}"/>
              </a:ext>
            </a:extLst>
          </p:cNvPr>
          <p:cNvPicPr>
            <a:picLocks noChangeAspect="1"/>
          </p:cNvPicPr>
          <p:nvPr/>
        </p:nvPicPr>
        <p:blipFill>
          <a:blip r:embed="rId2"/>
          <a:stretch>
            <a:fillRect/>
          </a:stretch>
        </p:blipFill>
        <p:spPr>
          <a:xfrm>
            <a:off x="9867454" y="1903648"/>
            <a:ext cx="2296999" cy="4537142"/>
          </a:xfrm>
          <a:prstGeom prst="rect">
            <a:avLst/>
          </a:prstGeom>
        </p:spPr>
      </p:pic>
    </p:spTree>
    <p:extLst>
      <p:ext uri="{BB962C8B-B14F-4D97-AF65-F5344CB8AC3E}">
        <p14:creationId xmlns:p14="http://schemas.microsoft.com/office/powerpoint/2010/main" val="19135774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449214"/>
            <a:ext cx="635714" cy="400111"/>
          </a:xfrm>
        </p:spPr>
        <p:txBody>
          <a:bodyPr/>
          <a:lstStyle/>
          <a:p>
            <a:pPr algn="ctr"/>
            <a:fld id="{2840B2E4-A264-431E-ABDE-38E3BCDA5876}" type="slidenum">
              <a:rPr lang="en-US">
                <a:latin typeface="Fontasy Himali" panose="04020500000000000000" pitchFamily="82" charset="0"/>
              </a:rPr>
              <a:pPr algn="ctr"/>
              <a:t>53</a:t>
            </a:fld>
            <a:endParaRPr lang="en-US" dirty="0">
              <a:latin typeface="Fontasy Himali" panose="04020500000000000000" pitchFamily="82" charset="0"/>
            </a:endParaRPr>
          </a:p>
        </p:txBody>
      </p:sp>
      <p:sp>
        <p:nvSpPr>
          <p:cNvPr id="8" name="Text Placeholder 1"/>
          <p:cNvSpPr txBox="1">
            <a:spLocks/>
          </p:cNvSpPr>
          <p:nvPr/>
        </p:nvSpPr>
        <p:spPr>
          <a:xfrm>
            <a:off x="1135117" y="715201"/>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689318" y="2543347"/>
            <a:ext cx="8356359" cy="3554819"/>
          </a:xfrm>
          <a:prstGeom prst="rect">
            <a:avLst/>
          </a:prstGeom>
          <a:noFill/>
        </p:spPr>
        <p:txBody>
          <a:bodyPr wrap="square" rtlCol="0">
            <a:spAutoFit/>
          </a:bodyPr>
          <a:lstStyle/>
          <a:p>
            <a:pPr algn="just">
              <a:lnSpc>
                <a:spcPct val="150000"/>
              </a:lnSpc>
            </a:pPr>
            <a:r>
              <a:rPr lang="hi-IN" sz="2400" b="1" dirty="0">
                <a:cs typeface="Kalimati" panose="00000400000000000000" pitchFamily="2"/>
              </a:rPr>
              <a:t>आमाबाबु दुवैसँग (कोड </a:t>
            </a:r>
            <a:r>
              <a:rPr lang="en-US" sz="2800" b="1" dirty="0">
                <a:cs typeface="Kalimati" panose="00000400000000000000" pitchFamily="2"/>
              </a:rPr>
              <a:t>1</a:t>
            </a:r>
            <a:r>
              <a:rPr lang="hi-IN" sz="2400" b="1" dirty="0">
                <a:cs typeface="Kalimati" panose="00000400000000000000" pitchFamily="2"/>
              </a:rPr>
              <a:t>) </a:t>
            </a:r>
            <a:endParaRPr lang="ne-NP" sz="2400" b="1" dirty="0">
              <a:cs typeface="Kalimati" panose="00000400000000000000" pitchFamily="2"/>
            </a:endParaRPr>
          </a:p>
          <a:p>
            <a:pPr algn="just">
              <a:lnSpc>
                <a:spcPct val="150000"/>
              </a:lnSpc>
            </a:pPr>
            <a:r>
              <a:rPr lang="hi-IN" sz="2400" dirty="0">
                <a:cs typeface="Kalimati" panose="00000400000000000000" pitchFamily="2"/>
              </a:rPr>
              <a:t>अठार वर्ष उमेर नपुगेका बालबालिकाको परिवारमा नीजको जन्म दिने बाबु र आमा दुवै बसिरहेको भए आमाबाबु दुवैसँगको लागि कोड </a:t>
            </a:r>
            <a:r>
              <a:rPr lang="en-US" sz="2800" b="1" dirty="0">
                <a:solidFill>
                  <a:srgbClr val="0070C0"/>
                </a:solidFill>
                <a:cs typeface="Kalimati" panose="00000400000000000000" pitchFamily="2"/>
              </a:rPr>
              <a:t>1</a:t>
            </a:r>
            <a:r>
              <a:rPr lang="hi-IN" sz="2400" dirty="0">
                <a:cs typeface="Kalimati" panose="00000400000000000000" pitchFamily="2"/>
              </a:rPr>
              <a:t> लेख्नुपर्दछ । </a:t>
            </a:r>
            <a:endParaRPr lang="ne-NP" sz="2400" dirty="0">
              <a:cs typeface="Kalimati" panose="00000400000000000000" pitchFamily="2"/>
            </a:endParaRPr>
          </a:p>
          <a:p>
            <a:pPr algn="just">
              <a:lnSpc>
                <a:spcPct val="150000"/>
              </a:lnSpc>
            </a:pPr>
            <a:endParaRPr lang="ne-NP" sz="2400" dirty="0">
              <a:cs typeface="Kalimati" panose="00000400000000000000" pitchFamily="2"/>
            </a:endParaRPr>
          </a:p>
          <a:p>
            <a:pPr algn="just">
              <a:lnSpc>
                <a:spcPct val="150000"/>
              </a:lnSpc>
              <a:spcAft>
                <a:spcPts val="600"/>
              </a:spcAft>
            </a:pPr>
            <a:endParaRPr lang="ne-NP" sz="2400" dirty="0">
              <a:cs typeface="Kalimati" panose="00000400000000000000" pitchFamily="2"/>
            </a:endParaRPr>
          </a:p>
        </p:txBody>
      </p:sp>
      <p:pic>
        <p:nvPicPr>
          <p:cNvPr id="2" name="Picture 1"/>
          <p:cNvPicPr>
            <a:picLocks noChangeAspect="1"/>
          </p:cNvPicPr>
          <p:nvPr/>
        </p:nvPicPr>
        <p:blipFill>
          <a:blip r:embed="rId2"/>
          <a:stretch>
            <a:fillRect/>
          </a:stretch>
        </p:blipFill>
        <p:spPr>
          <a:xfrm>
            <a:off x="9817755" y="1814197"/>
            <a:ext cx="2296999" cy="4537142"/>
          </a:xfrm>
          <a:prstGeom prst="rect">
            <a:avLst/>
          </a:prstGeom>
        </p:spPr>
      </p:pic>
      <p:sp>
        <p:nvSpPr>
          <p:cNvPr id="10" name="TextBox 9">
            <a:extLst>
              <a:ext uri="{FF2B5EF4-FFF2-40B4-BE49-F238E27FC236}">
                <a16:creationId xmlns:a16="http://schemas.microsoft.com/office/drawing/2014/main" id="{532A8589-36F9-454A-A077-F37FBBAF61CC}"/>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1185764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449216"/>
            <a:ext cx="656492" cy="319332"/>
          </a:xfrm>
        </p:spPr>
        <p:txBody>
          <a:bodyPr/>
          <a:lstStyle/>
          <a:p>
            <a:pPr algn="ctr"/>
            <a:fld id="{2840B2E4-A264-431E-ABDE-38E3BCDA5876}" type="slidenum">
              <a:rPr lang="en-US">
                <a:latin typeface="Fontasy Himali" panose="04020500000000000000" pitchFamily="82" charset="0"/>
              </a:rPr>
              <a:pPr algn="ctr"/>
              <a:t>54</a:t>
            </a:fld>
            <a:endParaRPr lang="en-US" dirty="0">
              <a:latin typeface="Fontasy Himali" panose="04020500000000000000" pitchFamily="82" charset="0"/>
            </a:endParaRPr>
          </a:p>
        </p:txBody>
      </p:sp>
      <p:sp>
        <p:nvSpPr>
          <p:cNvPr id="8" name="Text Placeholder 1"/>
          <p:cNvSpPr txBox="1">
            <a:spLocks/>
          </p:cNvSpPr>
          <p:nvPr/>
        </p:nvSpPr>
        <p:spPr>
          <a:xfrm>
            <a:off x="1293824" y="847958"/>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239150" y="1812385"/>
            <a:ext cx="11207667" cy="4662815"/>
          </a:xfrm>
          <a:prstGeom prst="rect">
            <a:avLst/>
          </a:prstGeom>
          <a:noFill/>
        </p:spPr>
        <p:txBody>
          <a:bodyPr wrap="square" rtlCol="0">
            <a:spAutoFit/>
          </a:bodyPr>
          <a:lstStyle/>
          <a:p>
            <a:pPr algn="just">
              <a:lnSpc>
                <a:spcPct val="150000"/>
              </a:lnSpc>
            </a:pPr>
            <a:r>
              <a:rPr lang="hi-IN" sz="2400" b="1" dirty="0">
                <a:cs typeface="Kalimati" panose="00000400000000000000" pitchFamily="2"/>
              </a:rPr>
              <a:t>आमासँग मात्र (कोड </a:t>
            </a:r>
            <a:r>
              <a:rPr lang="en-US" sz="2800" b="1" dirty="0">
                <a:cs typeface="Kalimati" panose="00000400000000000000" pitchFamily="2"/>
              </a:rPr>
              <a:t>2</a:t>
            </a:r>
            <a:r>
              <a:rPr lang="hi-IN" sz="2400" b="1" dirty="0">
                <a:cs typeface="Kalimati" panose="00000400000000000000" pitchFamily="2"/>
              </a:rPr>
              <a:t>) </a:t>
            </a:r>
            <a:endParaRPr lang="ne-NP" sz="2400" b="1"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a:t>
            </a:r>
            <a:r>
              <a:rPr lang="ne-NP" sz="2400" dirty="0">
                <a:cs typeface="Kalimati" panose="00000400000000000000" pitchFamily="2"/>
              </a:rPr>
              <a:t>मेर</a:t>
            </a:r>
            <a:r>
              <a:rPr lang="hi-IN" sz="2400" dirty="0">
                <a:cs typeface="Kalimati" panose="00000400000000000000" pitchFamily="2"/>
              </a:rPr>
              <a:t> न</a:t>
            </a:r>
            <a:r>
              <a:rPr lang="ne-NP" sz="2400" dirty="0">
                <a:cs typeface="Kalimati" panose="00000400000000000000" pitchFamily="2"/>
              </a:rPr>
              <a:t>पुगे</a:t>
            </a:r>
            <a:r>
              <a:rPr lang="hi-IN" sz="2400" dirty="0">
                <a:cs typeface="Kalimati" panose="00000400000000000000" pitchFamily="2"/>
              </a:rPr>
              <a:t>को बालबालिकाका परिवारमा जन्म दि</a:t>
            </a:r>
            <a:r>
              <a:rPr lang="ne-NP" sz="2400" dirty="0">
                <a:cs typeface="Kalimati" panose="00000400000000000000" pitchFamily="2"/>
              </a:rPr>
              <a:t>ने</a:t>
            </a:r>
            <a:r>
              <a:rPr lang="hi-IN" sz="2400" dirty="0">
                <a:cs typeface="Kalimati" panose="00000400000000000000" pitchFamily="2"/>
              </a:rPr>
              <a:t> आमा मात्र बसिरहको भएमा </a:t>
            </a:r>
            <a:r>
              <a:rPr lang="ne-NP" sz="2400" dirty="0">
                <a:cs typeface="Kalimati" panose="00000400000000000000" pitchFamily="2"/>
              </a:rPr>
              <a:t>कोड </a:t>
            </a:r>
            <a:r>
              <a:rPr lang="en-US" sz="2800" b="1" dirty="0">
                <a:solidFill>
                  <a:srgbClr val="0070C0"/>
                </a:solidFill>
                <a:cs typeface="Kalimati" panose="00000400000000000000" pitchFamily="2"/>
              </a:rPr>
              <a:t>2</a:t>
            </a:r>
            <a:r>
              <a:rPr lang="hi-IN" sz="2400" dirty="0">
                <a:cs typeface="Kalimati" panose="00000400000000000000" pitchFamily="2"/>
              </a:rPr>
              <a:t> लेख्नु पर्दछ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यदि बवुा र</a:t>
            </a:r>
            <a:r>
              <a:rPr lang="ne-NP" sz="2400" dirty="0">
                <a:cs typeface="Kalimati" panose="00000400000000000000" pitchFamily="2"/>
              </a:rPr>
              <a:t>ो</a:t>
            </a:r>
            <a:r>
              <a:rPr lang="hi-IN" sz="2400" dirty="0">
                <a:cs typeface="Kalimati" panose="00000400000000000000" pitchFamily="2"/>
              </a:rPr>
              <a:t>जगारीका लागि विदशे वा स्व</a:t>
            </a:r>
            <a:r>
              <a:rPr lang="ne-NP" sz="2400" dirty="0">
                <a:cs typeface="Kalimati" panose="00000400000000000000" pitchFamily="2"/>
              </a:rPr>
              <a:t>देश</a:t>
            </a:r>
            <a:r>
              <a:rPr lang="hi-IN" sz="2400" dirty="0">
                <a:cs typeface="Kalimati" panose="00000400000000000000" pitchFamily="2"/>
              </a:rPr>
              <a:t>का अन्य </a:t>
            </a:r>
            <a:r>
              <a:rPr lang="ne-NP" sz="2400" dirty="0">
                <a:cs typeface="Kalimati" panose="00000400000000000000" pitchFamily="2"/>
              </a:rPr>
              <a:t>कुनै</a:t>
            </a:r>
            <a:r>
              <a:rPr lang="hi-IN" sz="2400" dirty="0">
                <a:cs typeface="Kalimati" panose="00000400000000000000" pitchFamily="2"/>
              </a:rPr>
              <a:t> ठाउ</a:t>
            </a:r>
            <a:r>
              <a:rPr lang="ne-NP" sz="2400" dirty="0">
                <a:cs typeface="Kalimati" panose="00000400000000000000" pitchFamily="2"/>
              </a:rPr>
              <a:t>ँ</a:t>
            </a:r>
            <a:r>
              <a:rPr lang="hi-IN" sz="2400" dirty="0">
                <a:cs typeface="Kalimati" panose="00000400000000000000" pitchFamily="2"/>
              </a:rPr>
              <a:t>मा अक्सर बसाबोस गर्न ग</a:t>
            </a:r>
            <a:r>
              <a:rPr lang="ne-NP" sz="2400" dirty="0">
                <a:cs typeface="Kalimati" panose="00000400000000000000" pitchFamily="2"/>
              </a:rPr>
              <a:t>ए</a:t>
            </a:r>
            <a:r>
              <a:rPr lang="hi-IN" sz="2400" dirty="0">
                <a:cs typeface="Kalimati" panose="00000400000000000000" pitchFamily="2"/>
              </a:rPr>
              <a:t>को र </a:t>
            </a:r>
            <a:r>
              <a:rPr lang="ne-NP" sz="2400" dirty="0">
                <a:cs typeface="Kalimati" panose="00000400000000000000" pitchFamily="2"/>
              </a:rPr>
              <a:t>छोराछोरी</a:t>
            </a:r>
            <a:r>
              <a:rPr lang="hi-IN" sz="2400" dirty="0">
                <a:cs typeface="Kalimati" panose="00000400000000000000" pitchFamily="2"/>
              </a:rPr>
              <a:t> आमास</a:t>
            </a:r>
            <a:r>
              <a:rPr lang="ne-NP" sz="2400" dirty="0">
                <a:cs typeface="Kalimati" panose="00000400000000000000" pitchFamily="2"/>
              </a:rPr>
              <a:t>ँ</a:t>
            </a:r>
            <a:r>
              <a:rPr lang="hi-IN" sz="2400" dirty="0">
                <a:cs typeface="Kalimati" panose="00000400000000000000" pitchFamily="2"/>
              </a:rPr>
              <a:t>ग ब</a:t>
            </a:r>
            <a:r>
              <a:rPr lang="ne-NP" sz="2400" dirty="0">
                <a:cs typeface="Kalimati" panose="00000400000000000000" pitchFamily="2"/>
              </a:rPr>
              <a:t>सोबास</a:t>
            </a:r>
            <a:r>
              <a:rPr lang="hi-IN" sz="2400" dirty="0">
                <a:cs typeface="Kalimati" panose="00000400000000000000" pitchFamily="2"/>
              </a:rPr>
              <a:t> गरको अवस्थामा आमास</a:t>
            </a:r>
            <a:r>
              <a:rPr lang="ne-NP" sz="2400" dirty="0">
                <a:cs typeface="Kalimati" panose="00000400000000000000" pitchFamily="2"/>
              </a:rPr>
              <a:t>ँ</a:t>
            </a:r>
            <a:r>
              <a:rPr lang="hi-IN" sz="2400" dirty="0">
                <a:cs typeface="Kalimati" panose="00000400000000000000" pitchFamily="2"/>
              </a:rPr>
              <a:t>ग मात्र </a:t>
            </a:r>
            <a:r>
              <a:rPr lang="ne-NP" sz="2400" dirty="0">
                <a:cs typeface="Kalimati" panose="00000400000000000000" pitchFamily="2"/>
              </a:rPr>
              <a:t>बसेको</a:t>
            </a:r>
            <a:r>
              <a:rPr lang="hi-IN" sz="2400" dirty="0">
                <a:cs typeface="Kalimati" panose="00000400000000000000" pitchFamily="2"/>
              </a:rPr>
              <a:t> </a:t>
            </a:r>
            <a:r>
              <a:rPr lang="ne-NP" sz="2400" dirty="0">
                <a:cs typeface="Kalimati" panose="00000400000000000000" pitchFamily="2"/>
              </a:rPr>
              <a:t>भन्ने </a:t>
            </a:r>
            <a:r>
              <a:rPr lang="hi-IN" sz="2400" dirty="0">
                <a:cs typeface="Kalimati" panose="00000400000000000000" pitchFamily="2"/>
              </a:rPr>
              <a:t>मान्नपुदर्छ</a:t>
            </a:r>
            <a:r>
              <a:rPr lang="en-US" sz="2400" dirty="0">
                <a:cs typeface="Kalimati" panose="00000400000000000000" pitchFamily="2"/>
              </a:rPr>
              <a:t>, </a:t>
            </a:r>
            <a:r>
              <a:rPr lang="hi-IN" sz="2400" dirty="0">
                <a:cs typeface="Kalimati" panose="00000400000000000000" pitchFamily="2"/>
              </a:rPr>
              <a:t>आमाबा</a:t>
            </a:r>
            <a:r>
              <a:rPr lang="ne-NP" sz="2400" dirty="0">
                <a:cs typeface="Kalimati" panose="00000400000000000000" pitchFamily="2"/>
              </a:rPr>
              <a:t>बु</a:t>
            </a:r>
            <a:r>
              <a:rPr lang="hi-IN" sz="2400" dirty="0">
                <a:cs typeface="Kalimati" panose="00000400000000000000" pitchFamily="2"/>
              </a:rPr>
              <a:t> </a:t>
            </a:r>
            <a:r>
              <a:rPr lang="ne-NP" sz="2400" dirty="0">
                <a:cs typeface="Kalimati" panose="00000400000000000000" pitchFamily="2"/>
              </a:rPr>
              <a:t>दुबैसँ</a:t>
            </a:r>
            <a:r>
              <a:rPr lang="hi-IN" sz="2400" dirty="0">
                <a:cs typeface="Kalimati" panose="00000400000000000000" pitchFamily="2"/>
              </a:rPr>
              <a:t>ग ब</a:t>
            </a:r>
            <a:r>
              <a:rPr lang="ne-NP" sz="2400" dirty="0">
                <a:cs typeface="Kalimati" panose="00000400000000000000" pitchFamily="2"/>
              </a:rPr>
              <a:t>से</a:t>
            </a:r>
            <a:r>
              <a:rPr lang="hi-IN" sz="2400" dirty="0">
                <a:cs typeface="Kalimati" panose="00000400000000000000" pitchFamily="2"/>
              </a:rPr>
              <a:t>को मान्</a:t>
            </a:r>
            <a:r>
              <a:rPr lang="ne-NP" sz="2400" dirty="0">
                <a:cs typeface="Kalimati" panose="00000400000000000000" pitchFamily="2"/>
              </a:rPr>
              <a:t>न्नुहुदैन</a:t>
            </a:r>
            <a:r>
              <a:rPr lang="hi-IN" sz="2400" dirty="0">
                <a:cs typeface="Kalimati" panose="00000400000000000000" pitchFamily="2"/>
              </a:rPr>
              <a:t>।</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यदि</a:t>
            </a:r>
            <a:r>
              <a:rPr lang="ne-NP" sz="2400" dirty="0">
                <a:cs typeface="Kalimati" panose="00000400000000000000" pitchFamily="2"/>
              </a:rPr>
              <a:t> </a:t>
            </a:r>
            <a:r>
              <a:rPr lang="hi-IN" sz="2400" dirty="0">
                <a:cs typeface="Kalimati" panose="00000400000000000000" pitchFamily="2"/>
              </a:rPr>
              <a:t>बा</a:t>
            </a:r>
            <a:r>
              <a:rPr lang="ne-NP" sz="2400" dirty="0">
                <a:cs typeface="Kalimati" panose="00000400000000000000" pitchFamily="2"/>
              </a:rPr>
              <a:t>बु</a:t>
            </a:r>
            <a:r>
              <a:rPr lang="hi-IN" sz="2400" dirty="0">
                <a:cs typeface="Kalimati" panose="00000400000000000000" pitchFamily="2"/>
              </a:rPr>
              <a:t> अन्यत्र ब</a:t>
            </a:r>
            <a:r>
              <a:rPr lang="ne-NP" sz="2400" dirty="0">
                <a:cs typeface="Kalimati" panose="00000400000000000000" pitchFamily="2"/>
              </a:rPr>
              <a:t>से</a:t>
            </a:r>
            <a:r>
              <a:rPr lang="hi-IN" sz="2400" dirty="0">
                <a:cs typeface="Kalimati" panose="00000400000000000000" pitchFamily="2"/>
              </a:rPr>
              <a:t>को र आमाको साथमा ह</a:t>
            </a:r>
            <a:r>
              <a:rPr lang="ne-NP" sz="2400" dirty="0">
                <a:cs typeface="Kalimati" panose="00000400000000000000" pitchFamily="2"/>
              </a:rPr>
              <a:t>जु</a:t>
            </a:r>
            <a:r>
              <a:rPr lang="hi-IN" sz="2400" dirty="0">
                <a:cs typeface="Kalimati" panose="00000400000000000000" pitchFamily="2"/>
              </a:rPr>
              <a:t>रुबा ह</a:t>
            </a:r>
            <a:r>
              <a:rPr lang="ne-NP" sz="2400" dirty="0">
                <a:cs typeface="Kalimati" panose="00000400000000000000" pitchFamily="2"/>
              </a:rPr>
              <a:t>जु</a:t>
            </a:r>
            <a:r>
              <a:rPr lang="hi-IN" sz="2400" dirty="0">
                <a:cs typeface="Kalimati" panose="00000400000000000000" pitchFamily="2"/>
              </a:rPr>
              <a:t>रुआमास</a:t>
            </a:r>
            <a:r>
              <a:rPr lang="ne-NP" sz="2400" dirty="0">
                <a:cs typeface="Kalimati" panose="00000400000000000000" pitchFamily="2"/>
              </a:rPr>
              <a:t>ँ</a:t>
            </a:r>
            <a:r>
              <a:rPr lang="hi-IN" sz="2400" dirty="0">
                <a:cs typeface="Kalimati" panose="00000400000000000000" pitchFamily="2"/>
              </a:rPr>
              <a:t>ग ब</a:t>
            </a:r>
            <a:r>
              <a:rPr lang="ne-NP" sz="2400" dirty="0">
                <a:cs typeface="Kalimati" panose="00000400000000000000" pitchFamily="2"/>
              </a:rPr>
              <a:t>से</a:t>
            </a:r>
            <a:r>
              <a:rPr lang="hi-IN" sz="2400" dirty="0">
                <a:cs typeface="Kalimati" panose="00000400000000000000" pitchFamily="2"/>
              </a:rPr>
              <a:t>को भएता पनि आमास</a:t>
            </a:r>
            <a:r>
              <a:rPr lang="ne-NP" sz="2400" dirty="0">
                <a:cs typeface="Kalimati" panose="00000400000000000000" pitchFamily="2"/>
              </a:rPr>
              <a:t>ँ</a:t>
            </a:r>
            <a:r>
              <a:rPr lang="hi-IN" sz="2400" dirty="0">
                <a:cs typeface="Kalimati" panose="00000400000000000000" pitchFamily="2"/>
              </a:rPr>
              <a:t>ग मात्र ब</a:t>
            </a:r>
            <a:r>
              <a:rPr lang="ne-NP" sz="2400" dirty="0">
                <a:cs typeface="Kalimati" panose="00000400000000000000" pitchFamily="2"/>
              </a:rPr>
              <a:t>से</a:t>
            </a:r>
            <a:r>
              <a:rPr lang="hi-IN" sz="2400" dirty="0">
                <a:cs typeface="Kalimati" panose="00000400000000000000" pitchFamily="2"/>
              </a:rPr>
              <a:t>को उल्</a:t>
            </a:r>
            <a:r>
              <a:rPr lang="ne-NP" sz="2400" dirty="0">
                <a:cs typeface="Kalimati" panose="00000400000000000000" pitchFamily="2"/>
              </a:rPr>
              <a:t>ले</a:t>
            </a:r>
            <a:r>
              <a:rPr lang="hi-IN" sz="2400" dirty="0">
                <a:cs typeface="Kalimati" panose="00000400000000000000" pitchFamily="2"/>
              </a:rPr>
              <a:t>ख </a:t>
            </a:r>
            <a:r>
              <a:rPr lang="ne-NP" sz="2400" dirty="0">
                <a:cs typeface="Kalimati" panose="00000400000000000000" pitchFamily="2"/>
              </a:rPr>
              <a:t>गर्नुपर्दछ</a:t>
            </a:r>
            <a:r>
              <a:rPr lang="hi-IN" sz="2400" dirty="0">
                <a:cs typeface="Kalimati" panose="00000400000000000000" pitchFamily="2"/>
              </a:rPr>
              <a:t> ।</a:t>
            </a:r>
            <a:endParaRPr lang="ne-NP" sz="2400" dirty="0">
              <a:cs typeface="Kalimati" pitchFamily="2"/>
            </a:endParaRPr>
          </a:p>
        </p:txBody>
      </p:sp>
      <p:sp>
        <p:nvSpPr>
          <p:cNvPr id="6" name="TextBox 5">
            <a:extLst>
              <a:ext uri="{FF2B5EF4-FFF2-40B4-BE49-F238E27FC236}">
                <a16:creationId xmlns:a16="http://schemas.microsoft.com/office/drawing/2014/main" id="{68BD07AE-1B52-4581-85D9-139EFAE9966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986264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15020" y="6449214"/>
            <a:ext cx="570353" cy="400111"/>
          </a:xfrm>
        </p:spPr>
        <p:txBody>
          <a:bodyPr/>
          <a:lstStyle/>
          <a:p>
            <a:pPr algn="ctr"/>
            <a:fld id="{2840B2E4-A264-431E-ABDE-38E3BCDA5876}" type="slidenum">
              <a:rPr lang="en-US">
                <a:latin typeface="Fontasy Himali" panose="04020500000000000000" pitchFamily="82" charset="0"/>
              </a:rPr>
              <a:pPr algn="ctr"/>
              <a:t>55</a:t>
            </a:fld>
            <a:endParaRPr lang="en-US" dirty="0">
              <a:latin typeface="Fontasy Himali" panose="04020500000000000000" pitchFamily="82" charset="0"/>
            </a:endParaRPr>
          </a:p>
        </p:txBody>
      </p:sp>
      <p:sp>
        <p:nvSpPr>
          <p:cNvPr id="8" name="Text Placeholder 1"/>
          <p:cNvSpPr txBox="1">
            <a:spLocks/>
          </p:cNvSpPr>
          <p:nvPr/>
        </p:nvSpPr>
        <p:spPr>
          <a:xfrm>
            <a:off x="1135117" y="1232036"/>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526774" y="2705848"/>
            <a:ext cx="11230175" cy="3000821"/>
          </a:xfrm>
          <a:prstGeom prst="rect">
            <a:avLst/>
          </a:prstGeom>
          <a:noFill/>
        </p:spPr>
        <p:txBody>
          <a:bodyPr wrap="square" rtlCol="0">
            <a:spAutoFit/>
          </a:bodyPr>
          <a:lstStyle/>
          <a:p>
            <a:pPr algn="just">
              <a:lnSpc>
                <a:spcPct val="150000"/>
              </a:lnSpc>
            </a:pPr>
            <a:r>
              <a:rPr lang="hi-IN" sz="2400" b="1" dirty="0">
                <a:cs typeface="Kalimati" panose="00000400000000000000" pitchFamily="2"/>
              </a:rPr>
              <a:t>बाबुसँग मात्र (कोड </a:t>
            </a:r>
            <a:r>
              <a:rPr lang="en-US" sz="2800" b="1" dirty="0">
                <a:cs typeface="Kalimati" panose="00000400000000000000" pitchFamily="2"/>
              </a:rPr>
              <a:t>3</a:t>
            </a:r>
            <a:r>
              <a:rPr lang="hi-IN" sz="2400" b="1" dirty="0">
                <a:cs typeface="Kalimati" panose="00000400000000000000" pitchFamily="2"/>
              </a:rPr>
              <a:t>) </a:t>
            </a:r>
            <a:endParaRPr lang="ne-NP" sz="2400" b="1"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बालबालिकाको परिवारमा नीजको जन्म दिने बाबु मात्र बसिरहेको भए कोड </a:t>
            </a:r>
            <a:r>
              <a:rPr lang="en-US" sz="2800" b="1" dirty="0">
                <a:solidFill>
                  <a:srgbClr val="0070C0"/>
                </a:solidFill>
                <a:cs typeface="Kalimati" panose="00000400000000000000" pitchFamily="2"/>
              </a:rPr>
              <a:t>3</a:t>
            </a:r>
            <a:r>
              <a:rPr lang="hi-IN" sz="2400" dirty="0">
                <a:cs typeface="Kalimati" panose="00000400000000000000" pitchFamily="2"/>
              </a:rPr>
              <a:t> लेख्नुपर्दछ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यदि आमा अन्यत्र बसेको र बाबुको साथमा हजुरबा हजुरआमासँग बसेको भएता पनि बाबुसँग मात्र बसेको उल्लेख गर्नुपर्दछ ।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F3DF999A-E1D6-4ACD-97BE-3A86ED0A95ED}"/>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7955468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539948"/>
            <a:ext cx="656492" cy="309378"/>
          </a:xfrm>
        </p:spPr>
        <p:txBody>
          <a:bodyPr/>
          <a:lstStyle/>
          <a:p>
            <a:pPr algn="ctr"/>
            <a:fld id="{2840B2E4-A264-431E-ABDE-38E3BCDA5876}" type="slidenum">
              <a:rPr lang="en-US">
                <a:latin typeface="Fontasy Himali" panose="04020500000000000000" pitchFamily="82" charset="0"/>
              </a:rPr>
              <a:pPr algn="ctr"/>
              <a:t>56</a:t>
            </a:fld>
            <a:endParaRPr lang="en-US" dirty="0">
              <a:latin typeface="Fontasy Himali" panose="04020500000000000000" pitchFamily="82" charset="0"/>
            </a:endParaRPr>
          </a:p>
        </p:txBody>
      </p:sp>
      <p:sp>
        <p:nvSpPr>
          <p:cNvPr id="8" name="Text Placeholder 1"/>
          <p:cNvSpPr txBox="1">
            <a:spLocks/>
          </p:cNvSpPr>
          <p:nvPr/>
        </p:nvSpPr>
        <p:spPr>
          <a:xfrm>
            <a:off x="1135117" y="963681"/>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4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372380" y="2128003"/>
            <a:ext cx="11491374" cy="4274119"/>
          </a:xfrm>
          <a:prstGeom prst="rect">
            <a:avLst/>
          </a:prstGeom>
          <a:noFill/>
        </p:spPr>
        <p:txBody>
          <a:bodyPr wrap="square" rtlCol="0">
            <a:spAutoFit/>
          </a:bodyPr>
          <a:lstStyle/>
          <a:p>
            <a:pPr algn="just">
              <a:lnSpc>
                <a:spcPct val="150000"/>
              </a:lnSpc>
            </a:pPr>
            <a:r>
              <a:rPr lang="hi-IN" sz="2400" b="1" dirty="0">
                <a:cs typeface="Kalimati" panose="00000400000000000000" pitchFamily="2"/>
              </a:rPr>
              <a:t>बाबु र सौतेनी आमासँग (कोड </a:t>
            </a:r>
            <a:r>
              <a:rPr lang="en-US" sz="2800" b="1" dirty="0">
                <a:cs typeface="Kalimati" panose="00000400000000000000" pitchFamily="2"/>
              </a:rPr>
              <a:t>4</a:t>
            </a:r>
            <a:r>
              <a:rPr lang="hi-IN" sz="2400" b="1" dirty="0">
                <a:cs typeface="Kalimati" panose="00000400000000000000" pitchFamily="2"/>
              </a:rPr>
              <a:t>)</a:t>
            </a:r>
            <a:endParaRPr lang="ne-NP" sz="2400" b="1"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बालबालिकाको परिवारमा नीजको जन्म दिने बाबु र सौतेनी आमा बसिरहेको भए कोड </a:t>
            </a:r>
            <a:r>
              <a:rPr lang="en-US" sz="2800" b="1" dirty="0">
                <a:solidFill>
                  <a:srgbClr val="0070C0"/>
                </a:solidFill>
                <a:cs typeface="Kalimati" panose="00000400000000000000" pitchFamily="2"/>
              </a:rPr>
              <a:t>4</a:t>
            </a:r>
            <a:r>
              <a:rPr lang="hi-IN" sz="2400" dirty="0">
                <a:cs typeface="Kalimati" panose="00000400000000000000" pitchFamily="2"/>
              </a:rPr>
              <a:t> लेख्नुपर्दछ । </a:t>
            </a:r>
            <a:endParaRPr lang="ne-NP" sz="2400" dirty="0">
              <a:cs typeface="Kalimati" panose="00000400000000000000" pitchFamily="2"/>
            </a:endParaRPr>
          </a:p>
          <a:p>
            <a:pPr algn="just">
              <a:lnSpc>
                <a:spcPct val="150000"/>
              </a:lnSpc>
            </a:pPr>
            <a:endParaRPr lang="ne-NP" sz="2400" dirty="0">
              <a:cs typeface="Kalimati" panose="00000400000000000000" pitchFamily="2"/>
            </a:endParaRPr>
          </a:p>
          <a:p>
            <a:pPr algn="just">
              <a:lnSpc>
                <a:spcPct val="150000"/>
              </a:lnSpc>
            </a:pPr>
            <a:r>
              <a:rPr lang="hi-IN" sz="2400" b="1" dirty="0">
                <a:cs typeface="Kalimati" panose="00000400000000000000" pitchFamily="2"/>
              </a:rPr>
              <a:t>आमा र सौतेनी बाबुसँग (कोड </a:t>
            </a:r>
            <a:r>
              <a:rPr lang="en-US" sz="2800" b="1" dirty="0">
                <a:cs typeface="Kalimati" panose="00000400000000000000" pitchFamily="2"/>
              </a:rPr>
              <a:t>5</a:t>
            </a:r>
            <a:r>
              <a:rPr lang="hi-IN" sz="2400" b="1" dirty="0">
                <a:cs typeface="Kalimati" panose="00000400000000000000" pitchFamily="2"/>
              </a:rPr>
              <a:t>)</a:t>
            </a:r>
            <a:r>
              <a:rPr lang="hi-IN" sz="2400" dirty="0">
                <a:cs typeface="Kalimati" panose="00000400000000000000" pitchFamily="2"/>
              </a:rPr>
              <a:t>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बालबालिकाको परिवारमा नीजको जन्म दिने आमा र सौतेनी बाबु बसिरहेको भए कोड </a:t>
            </a:r>
            <a:r>
              <a:rPr lang="en-US" sz="2800" b="1" dirty="0">
                <a:solidFill>
                  <a:srgbClr val="0070C0"/>
                </a:solidFill>
                <a:cs typeface="Kalimati" panose="00000400000000000000" pitchFamily="2"/>
              </a:rPr>
              <a:t>5</a:t>
            </a:r>
            <a:r>
              <a:rPr lang="hi-IN" sz="2400" dirty="0">
                <a:cs typeface="Kalimati" panose="00000400000000000000" pitchFamily="2"/>
              </a:rPr>
              <a:t> लेख्नुपर्दछ । </a:t>
            </a:r>
            <a:endParaRPr lang="ne-NP" sz="2400" dirty="0">
              <a:cs typeface="Kalimati" panose="00000400000000000000" pitchFamily="2"/>
            </a:endParaRPr>
          </a:p>
        </p:txBody>
      </p:sp>
      <p:sp>
        <p:nvSpPr>
          <p:cNvPr id="6" name="TextBox 5">
            <a:extLst>
              <a:ext uri="{FF2B5EF4-FFF2-40B4-BE49-F238E27FC236}">
                <a16:creationId xmlns:a16="http://schemas.microsoft.com/office/drawing/2014/main" id="{04B8E60C-96ED-4D70-93B0-946967E2BC7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3243142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578423"/>
            <a:ext cx="656492" cy="295280"/>
          </a:xfrm>
        </p:spPr>
        <p:txBody>
          <a:bodyPr/>
          <a:lstStyle/>
          <a:p>
            <a:pPr algn="ctr"/>
            <a:fld id="{2840B2E4-A264-431E-ABDE-38E3BCDA5876}" type="slidenum">
              <a:rPr lang="en-US">
                <a:latin typeface="Fontasy Himali" panose="04020500000000000000" pitchFamily="82" charset="0"/>
              </a:rPr>
              <a:pPr algn="ctr"/>
              <a:t>57</a:t>
            </a:fld>
            <a:endParaRPr lang="en-US" dirty="0">
              <a:latin typeface="Fontasy Himali" panose="04020500000000000000" pitchFamily="82" charset="0"/>
            </a:endParaRPr>
          </a:p>
        </p:txBody>
      </p:sp>
      <p:sp>
        <p:nvSpPr>
          <p:cNvPr id="8" name="Text Placeholder 1"/>
          <p:cNvSpPr txBox="1">
            <a:spLocks/>
          </p:cNvSpPr>
          <p:nvPr/>
        </p:nvSpPr>
        <p:spPr>
          <a:xfrm>
            <a:off x="1135117" y="784781"/>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endParaRPr lang="en-US" sz="2800" b="1" dirty="0">
              <a:solidFill>
                <a:srgbClr val="002060"/>
              </a:solidFill>
              <a:latin typeface="Ganesh" pitchFamily="2" charset="0"/>
              <a:cs typeface="Kalimati" panose="00000400000000000000" pitchFamily="2"/>
            </a:endParaRP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536714" y="2185538"/>
            <a:ext cx="11441678" cy="4201150"/>
          </a:xfrm>
          <a:prstGeom prst="rect">
            <a:avLst/>
          </a:prstGeom>
          <a:noFill/>
        </p:spPr>
        <p:txBody>
          <a:bodyPr wrap="square" rtlCol="0">
            <a:spAutoFit/>
          </a:bodyPr>
          <a:lstStyle/>
          <a:p>
            <a:pPr>
              <a:lnSpc>
                <a:spcPct val="150000"/>
              </a:lnSpc>
            </a:pPr>
            <a:r>
              <a:rPr lang="hi-IN" sz="2400" b="1" dirty="0">
                <a:cs typeface="Kalimati" panose="00000400000000000000" pitchFamily="2"/>
              </a:rPr>
              <a:t>अन्य नातेदारसँग (कोड </a:t>
            </a:r>
            <a:r>
              <a:rPr lang="en-US" sz="2800" b="1" dirty="0">
                <a:cs typeface="Kalimati" panose="00000400000000000000" pitchFamily="2"/>
              </a:rPr>
              <a:t>6</a:t>
            </a:r>
            <a:r>
              <a:rPr lang="hi-IN" sz="2400" b="1" dirty="0">
                <a:cs typeface="Kalimati" panose="00000400000000000000" pitchFamily="2"/>
              </a:rPr>
              <a:t>)</a:t>
            </a:r>
            <a:r>
              <a:rPr lang="hi-IN" sz="2400" dirty="0">
                <a:cs typeface="Kalimati" panose="00000400000000000000" pitchFamily="2"/>
              </a:rPr>
              <a:t>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 माथि कोड </a:t>
            </a:r>
            <a:r>
              <a:rPr lang="en-US" sz="2800" dirty="0">
                <a:solidFill>
                  <a:srgbClr val="0070C0"/>
                </a:solidFill>
                <a:cs typeface="Kalimati" panose="00000400000000000000" pitchFamily="2"/>
              </a:rPr>
              <a:t>1</a:t>
            </a:r>
            <a:r>
              <a:rPr lang="hi-IN" sz="2400" dirty="0">
                <a:cs typeface="Kalimati" panose="00000400000000000000" pitchFamily="2"/>
              </a:rPr>
              <a:t> देखि </a:t>
            </a:r>
            <a:r>
              <a:rPr lang="en-US" sz="2800" dirty="0">
                <a:solidFill>
                  <a:srgbClr val="0070C0"/>
                </a:solidFill>
                <a:cs typeface="Kalimati" panose="00000400000000000000" pitchFamily="2"/>
              </a:rPr>
              <a:t>5</a:t>
            </a:r>
            <a:r>
              <a:rPr lang="hi-IN" sz="2400" dirty="0">
                <a:cs typeface="Kalimati" panose="00000400000000000000" pitchFamily="2"/>
              </a:rPr>
              <a:t> सम्म उल्लेख भएका नातेदारबाहेक अरू कुनै नातेदारसँग</a:t>
            </a:r>
            <a:r>
              <a:rPr lang="en-US" sz="2400" dirty="0">
                <a:cs typeface="Kalimati" panose="00000400000000000000" pitchFamily="2"/>
              </a:rPr>
              <a:t>, </a:t>
            </a:r>
            <a:r>
              <a:rPr lang="hi-IN" sz="2400" dirty="0">
                <a:cs typeface="Kalimati" panose="00000400000000000000" pitchFamily="2"/>
              </a:rPr>
              <a:t>जस्तैः दाजु</a:t>
            </a:r>
            <a:r>
              <a:rPr lang="en-US" sz="2400" dirty="0">
                <a:cs typeface="Kalimati" panose="00000400000000000000" pitchFamily="2"/>
              </a:rPr>
              <a:t>÷</a:t>
            </a:r>
            <a:r>
              <a:rPr lang="hi-IN" sz="2400" dirty="0">
                <a:cs typeface="Kalimati" panose="00000400000000000000" pitchFamily="2"/>
              </a:rPr>
              <a:t>भाइ</a:t>
            </a:r>
            <a:r>
              <a:rPr lang="en-US" sz="2400" dirty="0">
                <a:cs typeface="Kalimati" panose="00000400000000000000" pitchFamily="2"/>
              </a:rPr>
              <a:t>, </a:t>
            </a:r>
            <a:r>
              <a:rPr lang="hi-IN" sz="2400" dirty="0">
                <a:cs typeface="Kalimati" panose="00000400000000000000" pitchFamily="2"/>
              </a:rPr>
              <a:t>दिदी</a:t>
            </a:r>
            <a:r>
              <a:rPr lang="en-US" sz="2400" dirty="0">
                <a:cs typeface="Kalimati" panose="00000400000000000000" pitchFamily="2"/>
              </a:rPr>
              <a:t>÷</a:t>
            </a:r>
            <a:r>
              <a:rPr lang="hi-IN" sz="2400" dirty="0">
                <a:cs typeface="Kalimati" panose="00000400000000000000" pitchFamily="2"/>
              </a:rPr>
              <a:t>बहिनी</a:t>
            </a:r>
            <a:r>
              <a:rPr lang="en-US" sz="2400" dirty="0">
                <a:cs typeface="Kalimati" panose="00000400000000000000" pitchFamily="2"/>
              </a:rPr>
              <a:t>, </a:t>
            </a:r>
            <a:r>
              <a:rPr lang="hi-IN" sz="2400" dirty="0">
                <a:cs typeface="Kalimati" panose="00000400000000000000" pitchFamily="2"/>
              </a:rPr>
              <a:t>हजुरबुबा</a:t>
            </a:r>
            <a:r>
              <a:rPr lang="en-US" sz="2400" dirty="0">
                <a:cs typeface="Kalimati" panose="00000400000000000000" pitchFamily="2"/>
              </a:rPr>
              <a:t>÷</a:t>
            </a:r>
            <a:r>
              <a:rPr lang="hi-IN" sz="2400" dirty="0">
                <a:cs typeface="Kalimati" panose="00000400000000000000" pitchFamily="2"/>
              </a:rPr>
              <a:t>हजुरआमा</a:t>
            </a:r>
            <a:r>
              <a:rPr lang="en-US" sz="2400" dirty="0">
                <a:cs typeface="Kalimati" panose="00000400000000000000" pitchFamily="2"/>
              </a:rPr>
              <a:t>, </a:t>
            </a:r>
            <a:r>
              <a:rPr lang="hi-IN" sz="2400" dirty="0">
                <a:cs typeface="Kalimati" panose="00000400000000000000" pitchFamily="2"/>
              </a:rPr>
              <a:t>काका</a:t>
            </a:r>
            <a:r>
              <a:rPr lang="en-US" sz="2400" dirty="0">
                <a:cs typeface="Kalimati" panose="00000400000000000000" pitchFamily="2"/>
              </a:rPr>
              <a:t>÷</a:t>
            </a:r>
            <a:r>
              <a:rPr lang="hi-IN" sz="2400" dirty="0">
                <a:cs typeface="Kalimati" panose="00000400000000000000" pitchFamily="2"/>
              </a:rPr>
              <a:t>काकी</a:t>
            </a:r>
            <a:r>
              <a:rPr lang="en-US" sz="2400" dirty="0">
                <a:cs typeface="Kalimati" panose="00000400000000000000" pitchFamily="2"/>
              </a:rPr>
              <a:t>, </a:t>
            </a:r>
            <a:r>
              <a:rPr lang="hi-IN" sz="2400" dirty="0">
                <a:cs typeface="Kalimati" panose="00000400000000000000" pitchFamily="2"/>
              </a:rPr>
              <a:t>मामा</a:t>
            </a:r>
            <a:r>
              <a:rPr lang="en-US" sz="2400" dirty="0">
                <a:cs typeface="Kalimati" panose="00000400000000000000" pitchFamily="2"/>
              </a:rPr>
              <a:t>÷</a:t>
            </a:r>
            <a:r>
              <a:rPr lang="hi-IN" sz="2400" dirty="0">
                <a:cs typeface="Kalimati" panose="00000400000000000000" pitchFamily="2"/>
              </a:rPr>
              <a:t>माइजू</a:t>
            </a:r>
            <a:r>
              <a:rPr lang="en-US" sz="2400" dirty="0">
                <a:cs typeface="Kalimati" panose="00000400000000000000" pitchFamily="2"/>
              </a:rPr>
              <a:t>, </a:t>
            </a:r>
            <a:r>
              <a:rPr lang="hi-IN" sz="2400" dirty="0">
                <a:cs typeface="Kalimati" panose="00000400000000000000" pitchFamily="2"/>
              </a:rPr>
              <a:t>फुपूसँग वा अरू कुनै नाताको व्यक्तिको संरक्षणमा बसिरहेको भए कोड </a:t>
            </a:r>
            <a:r>
              <a:rPr lang="en-US" sz="2800" dirty="0">
                <a:solidFill>
                  <a:srgbClr val="0070C0"/>
                </a:solidFill>
                <a:cs typeface="Kalimati" panose="00000400000000000000" pitchFamily="2"/>
              </a:rPr>
              <a:t>6</a:t>
            </a:r>
            <a:r>
              <a:rPr lang="hi-IN" sz="2400" dirty="0">
                <a:cs typeface="Kalimati" panose="00000400000000000000" pitchFamily="2"/>
              </a:rPr>
              <a:t> लेख्नुपर्दछ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१८ वर्ष भन्दा कम उमेरका व्यक्ति श्रीमान</a:t>
            </a:r>
            <a:r>
              <a:rPr lang="ne-NP" sz="2400" dirty="0">
                <a:cs typeface="Kalimati" panose="00000400000000000000" pitchFamily="2"/>
              </a:rPr>
              <a:t>संग </a:t>
            </a:r>
            <a:r>
              <a:rPr lang="hi-IN" sz="2400" dirty="0">
                <a:cs typeface="Kalimati" panose="00000400000000000000" pitchFamily="2"/>
              </a:rPr>
              <a:t>वा सासु ससुरासँग बस्दै आएको समेत यसै अन्तर्गत पर्दछ ।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CC086F09-D7F2-46CA-83DD-A7E70A8B7743}"/>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6982522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449216"/>
            <a:ext cx="656492" cy="400110"/>
          </a:xfrm>
        </p:spPr>
        <p:txBody>
          <a:bodyPr/>
          <a:lstStyle/>
          <a:p>
            <a:pPr algn="ctr"/>
            <a:fld id="{2840B2E4-A264-431E-ABDE-38E3BCDA5876}" type="slidenum">
              <a:rPr lang="en-US">
                <a:latin typeface="Fontasy Himali" panose="04020500000000000000" pitchFamily="82" charset="0"/>
              </a:rPr>
              <a:pPr algn="ctr"/>
              <a:t>58</a:t>
            </a:fld>
            <a:endParaRPr lang="en-US" dirty="0">
              <a:latin typeface="Fontasy Himali" panose="04020500000000000000" pitchFamily="82" charset="0"/>
            </a:endParaRPr>
          </a:p>
        </p:txBody>
      </p:sp>
      <p:sp>
        <p:nvSpPr>
          <p:cNvPr id="8" name="Text Placeholder 1"/>
          <p:cNvSpPr txBox="1">
            <a:spLocks/>
          </p:cNvSpPr>
          <p:nvPr/>
        </p:nvSpPr>
        <p:spPr>
          <a:xfrm>
            <a:off x="1135117" y="884168"/>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endParaRPr lang="en-US" sz="2400" b="1" dirty="0">
              <a:latin typeface="Preeti"/>
              <a:ea typeface="Calibri"/>
              <a:cs typeface="Kalimati" pitchFamily="2"/>
            </a:endParaRP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626165" y="1966876"/>
            <a:ext cx="10889133" cy="4108817"/>
          </a:xfrm>
          <a:prstGeom prst="rect">
            <a:avLst/>
          </a:prstGeom>
          <a:noFill/>
        </p:spPr>
        <p:txBody>
          <a:bodyPr wrap="square" rtlCol="0">
            <a:spAutoFit/>
          </a:bodyPr>
          <a:lstStyle/>
          <a:p>
            <a:pPr>
              <a:lnSpc>
                <a:spcPct val="150000"/>
              </a:lnSpc>
            </a:pPr>
            <a:r>
              <a:rPr lang="hi-IN" sz="2400" b="1" dirty="0">
                <a:cs typeface="Kalimati" panose="00000400000000000000" pitchFamily="2"/>
              </a:rPr>
              <a:t>काम लगाउने व्यक्तिसँग (कोड </a:t>
            </a:r>
            <a:r>
              <a:rPr lang="en-US" sz="2800" b="1" dirty="0">
                <a:cs typeface="Kalimati" panose="00000400000000000000" pitchFamily="2"/>
              </a:rPr>
              <a:t>7</a:t>
            </a:r>
            <a:r>
              <a:rPr lang="hi-IN" sz="2400" b="1" dirty="0">
                <a:cs typeface="Kalimati" panose="00000400000000000000" pitchFamily="2"/>
              </a:rPr>
              <a:t>) </a:t>
            </a:r>
            <a:endParaRPr lang="ne-NP" sz="2400" b="1"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 कामदारको रुपमा काम लगाउने व्यक्तिको घरमा बसेको भए कोड </a:t>
            </a:r>
            <a:r>
              <a:rPr lang="en-US" sz="2800" b="1" dirty="0">
                <a:solidFill>
                  <a:srgbClr val="0070C0"/>
                </a:solidFill>
                <a:cs typeface="Kalimati" panose="00000400000000000000" pitchFamily="2"/>
              </a:rPr>
              <a:t>7</a:t>
            </a:r>
            <a:r>
              <a:rPr lang="hi-IN" sz="2400" dirty="0">
                <a:cs typeface="Kalimati" panose="00000400000000000000" pitchFamily="2"/>
              </a:rPr>
              <a:t> लेख्नुपर्दछ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कामदार भन्नाले तलब</a:t>
            </a:r>
            <a:r>
              <a:rPr lang="en-US" sz="2400" dirty="0">
                <a:cs typeface="Kalimati" panose="00000400000000000000" pitchFamily="2"/>
              </a:rPr>
              <a:t>/</a:t>
            </a:r>
            <a:r>
              <a:rPr lang="hi-IN" sz="2400" dirty="0">
                <a:cs typeface="Kalimati" panose="00000400000000000000" pitchFamily="2"/>
              </a:rPr>
              <a:t>ज्याला (नगद वा जिन्सी वा दुवै) वा अरू कुनै किसिमको पारिश्रमिक</a:t>
            </a:r>
            <a:r>
              <a:rPr lang="en-US" sz="2400" dirty="0">
                <a:cs typeface="Kalimati" panose="00000400000000000000" pitchFamily="2"/>
              </a:rPr>
              <a:t>÷</a:t>
            </a:r>
            <a:r>
              <a:rPr lang="hi-IN" sz="2400" dirty="0">
                <a:cs typeface="Kalimati" panose="00000400000000000000" pitchFamily="2"/>
              </a:rPr>
              <a:t>सुविधा दिई घरको काम गर्न राखेको व्यक्तिलाई जनाउँछ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बसोबासको स्थितिमा कोड </a:t>
            </a:r>
            <a:r>
              <a:rPr lang="en-US" sz="2400" b="1" dirty="0">
                <a:solidFill>
                  <a:srgbClr val="0070C0"/>
                </a:solidFill>
                <a:cs typeface="Kalimati" panose="00000400000000000000" pitchFamily="2"/>
              </a:rPr>
              <a:t>7</a:t>
            </a:r>
            <a:r>
              <a:rPr lang="en-US" sz="2400" dirty="0">
                <a:cs typeface="Kalimati" panose="00000400000000000000" pitchFamily="2"/>
              </a:rPr>
              <a:t> </a:t>
            </a:r>
            <a:r>
              <a:rPr lang="ne-NP" sz="2400" dirty="0">
                <a:cs typeface="Kalimati" panose="00000400000000000000" pitchFamily="2"/>
              </a:rPr>
              <a:t>हुने बालबालिकाको हकमा महल ३ (परिवारमूलीको नाता) मा कोड </a:t>
            </a:r>
            <a:r>
              <a:rPr lang="en-US" sz="2400" b="1" dirty="0">
                <a:solidFill>
                  <a:srgbClr val="0070C0"/>
                </a:solidFill>
                <a:cs typeface="Kalimati" panose="00000400000000000000" pitchFamily="2"/>
              </a:rPr>
              <a:t>10 </a:t>
            </a:r>
            <a:r>
              <a:rPr lang="en-US" sz="2400" dirty="0">
                <a:cs typeface="Kalimati" panose="00000400000000000000" pitchFamily="2"/>
              </a:rPr>
              <a:t> </a:t>
            </a:r>
            <a:r>
              <a:rPr lang="ne-NP" sz="2400" dirty="0">
                <a:cs typeface="Kalimati" panose="00000400000000000000" pitchFamily="2"/>
              </a:rPr>
              <a:t>हुनुपर्दछ ।</a:t>
            </a:r>
          </a:p>
        </p:txBody>
      </p:sp>
      <p:sp>
        <p:nvSpPr>
          <p:cNvPr id="6" name="TextBox 5">
            <a:extLst>
              <a:ext uri="{FF2B5EF4-FFF2-40B4-BE49-F238E27FC236}">
                <a16:creationId xmlns:a16="http://schemas.microsoft.com/office/drawing/2014/main" id="{36A7121D-08A1-43BC-BD3F-AE46347AB3C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4582644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532688"/>
            <a:ext cx="656492" cy="255738"/>
          </a:xfrm>
        </p:spPr>
        <p:txBody>
          <a:bodyPr/>
          <a:lstStyle/>
          <a:p>
            <a:pPr algn="ctr"/>
            <a:fld id="{2840B2E4-A264-431E-ABDE-38E3BCDA5876}" type="slidenum">
              <a:rPr lang="en-US">
                <a:latin typeface="Fontasy Himali" panose="04020500000000000000" pitchFamily="82" charset="0"/>
              </a:rPr>
              <a:pPr algn="ctr"/>
              <a:t>59</a:t>
            </a:fld>
            <a:endParaRPr lang="en-US" dirty="0">
              <a:latin typeface="Fontasy Himali" panose="04020500000000000000" pitchFamily="82" charset="0"/>
            </a:endParaRPr>
          </a:p>
        </p:txBody>
      </p:sp>
      <p:sp>
        <p:nvSpPr>
          <p:cNvPr id="8" name="Text Placeholder 1"/>
          <p:cNvSpPr txBox="1">
            <a:spLocks/>
          </p:cNvSpPr>
          <p:nvPr/>
        </p:nvSpPr>
        <p:spPr>
          <a:xfrm>
            <a:off x="1194752" y="852168"/>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endParaRPr lang="en-US" sz="2800" b="1" dirty="0">
              <a:latin typeface="Preeti"/>
              <a:ea typeface="Calibri"/>
              <a:cs typeface="Kalimati" pitchFamily="2"/>
            </a:endParaRP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626165" y="2543346"/>
            <a:ext cx="11352226" cy="3462486"/>
          </a:xfrm>
          <a:prstGeom prst="rect">
            <a:avLst/>
          </a:prstGeom>
          <a:noFill/>
        </p:spPr>
        <p:txBody>
          <a:bodyPr wrap="square" rtlCol="0">
            <a:spAutoFit/>
          </a:bodyPr>
          <a:lstStyle/>
          <a:p>
            <a:pPr>
              <a:lnSpc>
                <a:spcPct val="150000"/>
              </a:lnSpc>
            </a:pPr>
            <a:r>
              <a:rPr lang="hi-IN" sz="2400" b="1" dirty="0">
                <a:cs typeface="Kalimati" panose="00000400000000000000" pitchFamily="2"/>
              </a:rPr>
              <a:t>अन्य व्यक्तिसँग (कोड </a:t>
            </a:r>
            <a:r>
              <a:rPr lang="en-US" sz="2800" b="1" dirty="0">
                <a:cs typeface="Kalimati" panose="00000400000000000000" pitchFamily="2"/>
              </a:rPr>
              <a:t>8</a:t>
            </a:r>
            <a:r>
              <a:rPr lang="hi-IN" sz="2400" b="1" dirty="0">
                <a:cs typeface="Kalimati" panose="00000400000000000000" pitchFamily="2"/>
              </a:rPr>
              <a:t>) </a:t>
            </a:r>
            <a:endParaRPr lang="ne-NP" sz="2400" b="1"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 माथि कोड </a:t>
            </a:r>
            <a:r>
              <a:rPr lang="en-US" sz="2400" b="1" dirty="0">
                <a:solidFill>
                  <a:srgbClr val="0070C0"/>
                </a:solidFill>
                <a:cs typeface="Kalimati" panose="00000400000000000000" pitchFamily="2"/>
              </a:rPr>
              <a:t>1</a:t>
            </a:r>
            <a:r>
              <a:rPr lang="hi-IN" sz="2400" dirty="0">
                <a:cs typeface="Kalimati" panose="00000400000000000000" pitchFamily="2"/>
              </a:rPr>
              <a:t> देखि </a:t>
            </a:r>
            <a:r>
              <a:rPr lang="en-US" sz="2400" b="1" dirty="0">
                <a:solidFill>
                  <a:srgbClr val="0070C0"/>
                </a:solidFill>
                <a:cs typeface="Kalimati" panose="00000400000000000000" pitchFamily="2"/>
              </a:rPr>
              <a:t>7</a:t>
            </a:r>
            <a:r>
              <a:rPr lang="hi-IN" sz="2400" dirty="0">
                <a:cs typeface="Kalimati" panose="00000400000000000000" pitchFamily="2"/>
              </a:rPr>
              <a:t> उल्लेख भएका बाहेक अन्य व्यक्तिसँग बसेको भए अन्य व्यक्तिसँगको कोड </a:t>
            </a:r>
            <a:r>
              <a:rPr lang="en-US" sz="2400" b="1" dirty="0">
                <a:solidFill>
                  <a:srgbClr val="0070C0"/>
                </a:solidFill>
                <a:cs typeface="Kalimati" panose="00000400000000000000" pitchFamily="2"/>
              </a:rPr>
              <a:t>8</a:t>
            </a:r>
            <a:r>
              <a:rPr lang="hi-IN" sz="2400" dirty="0">
                <a:cs typeface="Kalimati" panose="00000400000000000000" pitchFamily="2"/>
              </a:rPr>
              <a:t> लेख्नुपर्दछ ।जस्तैः छिमेकीको नाताले बसिरहेको</a:t>
            </a:r>
            <a:r>
              <a:rPr lang="en-US" sz="2400" dirty="0">
                <a:cs typeface="Kalimati" panose="00000400000000000000" pitchFamily="2"/>
              </a:rPr>
              <a:t>, </a:t>
            </a:r>
            <a:r>
              <a:rPr lang="hi-IN" sz="2400" dirty="0">
                <a:cs typeface="Kalimati" panose="00000400000000000000" pitchFamily="2"/>
              </a:rPr>
              <a:t>साथीभाईको नाताले बसेको आदि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परिवारमा १८ वर्ष कम उमेरका व्यक्ति आफैं परिवारमूली रहेको भए समेत यस अन्तर्गत नै राख्नुपर्दछ ।</a:t>
            </a:r>
            <a:endParaRPr lang="en-US" sz="2400" dirty="0">
              <a:cs typeface="Kalimati" panose="00000400000000000000" pitchFamily="2"/>
            </a:endParaRPr>
          </a:p>
        </p:txBody>
      </p:sp>
    </p:spTree>
    <p:extLst>
      <p:ext uri="{BB962C8B-B14F-4D97-AF65-F5344CB8AC3E}">
        <p14:creationId xmlns:p14="http://schemas.microsoft.com/office/powerpoint/2010/main" val="6889619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9330" y="1316589"/>
            <a:ext cx="12301330" cy="1231106"/>
          </a:xfrm>
          <a:prstGeom prst="rect">
            <a:avLst/>
          </a:prstGeom>
        </p:spPr>
        <p:txBody>
          <a:bodyPr wrap="square">
            <a:spAutoFit/>
          </a:bodyPr>
          <a:lstStyle/>
          <a:p>
            <a:pPr marL="342900" lvl="0"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सहभागीहरूले आफ्नो परिवारको विवरण महल १९ देखि २९  सम्म नमुना प्रश्नावलीमा भर्नुहोस् ।</a:t>
            </a:r>
          </a:p>
          <a:p>
            <a:pPr marL="342900" lvl="0"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सामना गरेका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19452" y="6559826"/>
            <a:ext cx="647148" cy="298174"/>
          </a:xfrm>
        </p:spPr>
        <p:txBody>
          <a:bodyPr/>
          <a:lstStyle/>
          <a:p>
            <a:pPr algn="ctr"/>
            <a:fld id="{2840B2E4-A264-431E-ABDE-38E3BCDA5876}" type="slidenum">
              <a:rPr lang="en-US">
                <a:latin typeface="Fontasy Himali" panose="04020500000000000000" pitchFamily="82" charset="0"/>
              </a:rPr>
              <a:pPr algn="ctr"/>
              <a:t>60</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11024"/>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कार्य तथा छलफल</a:t>
            </a:r>
            <a:endParaRPr lang="hi-IN" sz="2800" b="1" dirty="0">
              <a:solidFill>
                <a:srgbClr val="002060"/>
              </a:solidFill>
              <a:cs typeface="Kalimati" pitchFamily="2"/>
            </a:endParaRPr>
          </a:p>
        </p:txBody>
      </p:sp>
      <p:pic>
        <p:nvPicPr>
          <p:cNvPr id="9" name="Picture 8">
            <a:extLst>
              <a:ext uri="{FF2B5EF4-FFF2-40B4-BE49-F238E27FC236}">
                <a16:creationId xmlns:a16="http://schemas.microsoft.com/office/drawing/2014/main" id="{30EC9F26-445F-4AF4-9460-E2ADA7811A26}"/>
              </a:ext>
            </a:extLst>
          </p:cNvPr>
          <p:cNvPicPr>
            <a:picLocks noChangeAspect="1"/>
          </p:cNvPicPr>
          <p:nvPr/>
        </p:nvPicPr>
        <p:blipFill>
          <a:blip r:embed="rId2"/>
          <a:stretch>
            <a:fillRect/>
          </a:stretch>
        </p:blipFill>
        <p:spPr>
          <a:xfrm>
            <a:off x="256921" y="2630040"/>
            <a:ext cx="11678158" cy="2203925"/>
          </a:xfrm>
          <a:prstGeom prst="rect">
            <a:avLst/>
          </a:prstGeom>
        </p:spPr>
      </p:pic>
      <p:pic>
        <p:nvPicPr>
          <p:cNvPr id="10" name="Picture 9">
            <a:extLst>
              <a:ext uri="{FF2B5EF4-FFF2-40B4-BE49-F238E27FC236}">
                <a16:creationId xmlns:a16="http://schemas.microsoft.com/office/drawing/2014/main" id="{4CBEBE12-1E8D-4F93-8AD2-BAE15B1281EC}"/>
              </a:ext>
            </a:extLst>
          </p:cNvPr>
          <p:cNvPicPr>
            <a:picLocks noChangeAspect="1"/>
          </p:cNvPicPr>
          <p:nvPr/>
        </p:nvPicPr>
        <p:blipFill>
          <a:blip r:embed="rId3"/>
          <a:stretch>
            <a:fillRect/>
          </a:stretch>
        </p:blipFill>
        <p:spPr>
          <a:xfrm>
            <a:off x="2643810" y="4833965"/>
            <a:ext cx="5486400" cy="1997765"/>
          </a:xfrm>
          <a:prstGeom prst="rect">
            <a:avLst/>
          </a:prstGeom>
        </p:spPr>
      </p:pic>
    </p:spTree>
    <p:extLst>
      <p:ext uri="{BB962C8B-B14F-4D97-AF65-F5344CB8AC3E}">
        <p14:creationId xmlns:p14="http://schemas.microsoft.com/office/powerpoint/2010/main" val="6853887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68965" y="1278083"/>
            <a:ext cx="11917018" cy="5493812"/>
          </a:xfrm>
          <a:prstGeom prst="rect">
            <a:avLst/>
          </a:prstGeom>
        </p:spPr>
        <p:txBody>
          <a:bodyPr wrap="square" lIns="0" tIns="0" rIns="0" bIns="0" rtlCol="0" anchor="t">
            <a:spAutoFit/>
          </a:bodyPr>
          <a:lstStyle/>
          <a:p>
            <a:pPr marL="172754" lvl="1">
              <a:lnSpc>
                <a:spcPct val="150000"/>
              </a:lnSpc>
            </a:pPr>
            <a:r>
              <a:rPr lang="ne-NP" sz="2400" b="1" dirty="0">
                <a:cs typeface="Kalimati" pitchFamily="2"/>
              </a:rPr>
              <a:t>प्रश्नहरूः</a:t>
            </a:r>
          </a:p>
          <a:p>
            <a:pPr marL="457200" indent="-457200" algn="just">
              <a:lnSpc>
                <a:spcPct val="150000"/>
              </a:lnSpc>
              <a:buAutoNum type="hindiNumParenR"/>
            </a:pPr>
            <a:r>
              <a:rPr lang="ne-NP" sz="2400" dirty="0">
                <a:cs typeface="Kalimati" pitchFamily="2"/>
              </a:rPr>
              <a:t>यदि कुनै व्यक्ति पटकपटक बसाइँसरेको रहेछ भने कुन पटक बसाईसरेको कारण उल्लेख गर्नुपर्दछ ?</a:t>
            </a:r>
          </a:p>
          <a:p>
            <a:pPr marL="457200" indent="-457200" algn="just">
              <a:lnSpc>
                <a:spcPct val="150000"/>
              </a:lnSpc>
              <a:buFontTx/>
              <a:buAutoNum type="hindiNumParenR"/>
            </a:pPr>
            <a:r>
              <a:rPr lang="hi-IN" sz="2400" dirty="0">
                <a:cs typeface="Kalimati" panose="00000400000000000000" pitchFamily="2"/>
              </a:rPr>
              <a:t>महिलाले हालसम्म जन्माएका ज</a:t>
            </a:r>
            <a:r>
              <a:rPr lang="ne-NP" sz="2400" dirty="0">
                <a:cs typeface="Kalimati" panose="00000400000000000000" pitchFamily="2"/>
              </a:rPr>
              <a:t>ी</a:t>
            </a:r>
            <a:r>
              <a:rPr lang="hi-IN" sz="2400" dirty="0">
                <a:cs typeface="Kalimati" panose="00000400000000000000" pitchFamily="2"/>
              </a:rPr>
              <a:t>वित बच्चाहरु</a:t>
            </a:r>
            <a:r>
              <a:rPr lang="ne-NP" sz="2400" dirty="0">
                <a:cs typeface="Kalimati" panose="00000400000000000000" pitchFamily="2"/>
              </a:rPr>
              <a:t>को जम्मा संख्या कसरी गणना गर्ने </a:t>
            </a:r>
            <a:r>
              <a:rPr lang="en-US" sz="2400" dirty="0">
                <a:cs typeface="Kalimati" pitchFamily="2"/>
              </a:rPr>
              <a:t>?</a:t>
            </a:r>
            <a:endParaRPr lang="ne-NP" sz="2400" dirty="0">
              <a:cs typeface="Kalimati" pitchFamily="2"/>
            </a:endParaRPr>
          </a:p>
          <a:p>
            <a:pPr marL="457200" indent="-457200" algn="just">
              <a:lnSpc>
                <a:spcPct val="150000"/>
              </a:lnSpc>
              <a:buFontTx/>
              <a:buAutoNum type="hindiNumParenR"/>
            </a:pPr>
            <a:r>
              <a:rPr lang="hi-IN" sz="2400" dirty="0">
                <a:cs typeface="Kalimati" panose="00000400000000000000" pitchFamily="2"/>
              </a:rPr>
              <a:t>कुनै महिलाले एक भन्दा बढि पुरुषस</a:t>
            </a:r>
            <a:r>
              <a:rPr lang="ne-NP" sz="2400" dirty="0">
                <a:cs typeface="Kalimati" panose="00000400000000000000" pitchFamily="2"/>
              </a:rPr>
              <a:t>ँ</a:t>
            </a:r>
            <a:r>
              <a:rPr lang="hi-IN" sz="2400" dirty="0">
                <a:cs typeface="Kalimati" panose="00000400000000000000" pitchFamily="2"/>
              </a:rPr>
              <a:t>ग विवाह गरेको अवस्थामा पहिलेका श्रीमानस</a:t>
            </a:r>
            <a:r>
              <a:rPr lang="ne-NP" sz="2400" dirty="0">
                <a:cs typeface="Kalimati" panose="00000400000000000000" pitchFamily="2"/>
              </a:rPr>
              <a:t>ँ</a:t>
            </a:r>
            <a:r>
              <a:rPr lang="hi-IN" sz="2400" dirty="0">
                <a:cs typeface="Kalimati" panose="00000400000000000000" pitchFamily="2"/>
              </a:rPr>
              <a:t>ग रह</a:t>
            </a:r>
            <a:r>
              <a:rPr lang="ne-NP" sz="2400" dirty="0">
                <a:cs typeface="Kalimati" panose="00000400000000000000" pitchFamily="2"/>
              </a:rPr>
              <a:t>ँ</a:t>
            </a:r>
            <a:r>
              <a:rPr lang="hi-IN" sz="2400" dirty="0">
                <a:cs typeface="Kalimati" panose="00000400000000000000" pitchFamily="2"/>
              </a:rPr>
              <a:t>दा जन्मेका बच्चालाई महिलाको हालसम्म जन्मेका जम्मा छोरा छोरीको संख्यामा लिने कि नलिने </a:t>
            </a:r>
            <a:r>
              <a:rPr lang="en-US" sz="2400" dirty="0">
                <a:cs typeface="Kalimati" pitchFamily="2"/>
              </a:rPr>
              <a:t>?</a:t>
            </a:r>
            <a:endParaRPr lang="ne-NP" sz="2400" dirty="0">
              <a:cs typeface="Kalimati" pitchFamily="2"/>
            </a:endParaRPr>
          </a:p>
          <a:p>
            <a:pPr marL="457200" indent="-457200" algn="just">
              <a:lnSpc>
                <a:spcPct val="150000"/>
              </a:lnSpc>
              <a:buFontTx/>
              <a:buAutoNum type="hindiNumParenR"/>
            </a:pPr>
            <a:r>
              <a:rPr lang="ne-NP" sz="2400" dirty="0">
                <a:cs typeface="Kalimati" pitchFamily="2"/>
              </a:rPr>
              <a:t>मृत </a:t>
            </a:r>
            <a:r>
              <a:rPr lang="hi-IN" sz="2400" dirty="0">
                <a:cs typeface="Kalimati" panose="00000400000000000000" pitchFamily="2"/>
              </a:rPr>
              <a:t>बच्चा जन्म</a:t>
            </a:r>
            <a:r>
              <a:rPr lang="ne-NP" sz="2400" dirty="0">
                <a:cs typeface="Kalimati" panose="00000400000000000000" pitchFamily="2"/>
              </a:rPr>
              <a:t>ेको</a:t>
            </a:r>
            <a:r>
              <a:rPr lang="hi-IN" sz="2400" dirty="0">
                <a:cs typeface="Kalimati" panose="00000400000000000000" pitchFamily="2"/>
              </a:rPr>
              <a:t> भए गणनामा समावेश गर्नु पर्दछ कि पर्दैन </a:t>
            </a:r>
            <a:r>
              <a:rPr lang="en-US" sz="2400" dirty="0">
                <a:cs typeface="Kalimati" pitchFamily="2"/>
              </a:rPr>
              <a:t>?</a:t>
            </a:r>
            <a:endParaRPr lang="ne-NP" sz="2400" dirty="0">
              <a:cs typeface="Kalimati" pitchFamily="2"/>
            </a:endParaRPr>
          </a:p>
          <a:p>
            <a:pPr marL="457200" indent="-457200" algn="just">
              <a:lnSpc>
                <a:spcPct val="150000"/>
              </a:lnSpc>
              <a:buFontTx/>
              <a:buAutoNum type="hindiNumParenR"/>
            </a:pPr>
            <a:r>
              <a:rPr lang="hi-IN" sz="2400" dirty="0">
                <a:cs typeface="Kalimati" panose="00000400000000000000" pitchFamily="2"/>
              </a:rPr>
              <a:t>आमा बुवा दुवै भएको तर बुवा रोजगारीको लागि विदेश वा स्वदेशको अन्य कुनै ठाउँमा अक्सर बसोबास गर्ने गरेका छन् र उनका छोराछोरी आमासँग बस्दछन् भने त्यस्तो अवस्थामा</a:t>
            </a:r>
            <a:r>
              <a:rPr lang="ne-NP" sz="2400" dirty="0">
                <a:cs typeface="Kalimati" panose="00000400000000000000" pitchFamily="2"/>
              </a:rPr>
              <a:t> छोराछोरीलार्इ </a:t>
            </a:r>
            <a:r>
              <a:rPr lang="hi-IN" sz="2400" dirty="0">
                <a:cs typeface="Kalimati" panose="00000400000000000000" pitchFamily="2"/>
              </a:rPr>
              <a:t>कोस</a:t>
            </a:r>
            <a:r>
              <a:rPr lang="ne-NP" sz="2400" dirty="0">
                <a:cs typeface="Kalimati" panose="00000400000000000000" pitchFamily="2"/>
              </a:rPr>
              <a:t>ँ</a:t>
            </a:r>
            <a:r>
              <a:rPr lang="hi-IN" sz="2400" dirty="0">
                <a:cs typeface="Kalimati" panose="00000400000000000000" pitchFamily="2"/>
              </a:rPr>
              <a:t>ग बसेको लेख्नुपर्दछ </a:t>
            </a:r>
            <a:r>
              <a:rPr lang="en-US" sz="2400" dirty="0">
                <a:cs typeface="Kalimati" panose="00000400000000000000" pitchFamily="2"/>
              </a:rPr>
              <a:t>?</a:t>
            </a:r>
            <a:endParaRPr lang="ne-NP" sz="2400" dirty="0">
              <a:cs typeface="Kalimati" pitchFamily="2"/>
            </a:endParaRPr>
          </a:p>
        </p:txBody>
      </p:sp>
      <p:sp>
        <p:nvSpPr>
          <p:cNvPr id="4" name="TextBox 4"/>
          <p:cNvSpPr txBox="1"/>
          <p:nvPr/>
        </p:nvSpPr>
        <p:spPr>
          <a:xfrm>
            <a:off x="2136700" y="757921"/>
            <a:ext cx="7730313" cy="430887"/>
          </a:xfrm>
          <a:prstGeom prst="rect">
            <a:avLst/>
          </a:prstGeom>
        </p:spPr>
        <p:txBody>
          <a:bodyPr wrap="square" lIns="0" tIns="0" rIns="0" bIns="0" rtlCol="0" anchor="t">
            <a:spAutoFit/>
          </a:bodyPr>
          <a:lstStyle/>
          <a:p>
            <a:pPr algn="ctr">
              <a:spcBef>
                <a:spcPct val="0"/>
              </a:spcBef>
            </a:pP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p>
        </p:txBody>
      </p:sp>
      <p:sp>
        <p:nvSpPr>
          <p:cNvPr id="6" name="Slide Number Placeholder 19"/>
          <p:cNvSpPr txBox="1">
            <a:spLocks/>
          </p:cNvSpPr>
          <p:nvPr/>
        </p:nvSpPr>
        <p:spPr>
          <a:xfrm>
            <a:off x="11738350" y="6554272"/>
            <a:ext cx="446522"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61</a:t>
            </a:fld>
            <a:endParaRPr lang="en-US" dirty="0"/>
          </a:p>
        </p:txBody>
      </p:sp>
      <p:sp>
        <p:nvSpPr>
          <p:cNvPr id="7" name="TextBox 6">
            <a:extLst>
              <a:ext uri="{FF2B5EF4-FFF2-40B4-BE49-F238E27FC236}">
                <a16:creationId xmlns:a16="http://schemas.microsoft.com/office/drawing/2014/main" id="{A1EB4185-3333-4209-AFC2-D57D5344FFB5}"/>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5418245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6DD1A-81EE-449C-83C0-999748CFD527}"/>
              </a:ext>
            </a:extLst>
          </p:cNvPr>
          <p:cNvSpPr>
            <a:spLocks noGrp="1"/>
          </p:cNvSpPr>
          <p:nvPr>
            <p:ph type="title"/>
          </p:nvPr>
        </p:nvSpPr>
        <p:spPr>
          <a:xfrm>
            <a:off x="0" y="785575"/>
            <a:ext cx="12192000" cy="541676"/>
          </a:xfrm>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br>
              <a:rPr lang="ne-NP" b="1" dirty="0">
                <a:latin typeface="Calibri" panose="020F0502020204030204" pitchFamily="34" charset="0"/>
                <a:ea typeface="Calibri" panose="020F0502020204030204" pitchFamily="34" charset="0"/>
                <a:cs typeface="Kalimati" panose="00000400000000000000" pitchFamily="2"/>
              </a:rPr>
            </a:br>
            <a:endParaRPr lang="en-US" dirty="0"/>
          </a:p>
        </p:txBody>
      </p:sp>
      <p:sp>
        <p:nvSpPr>
          <p:cNvPr id="3" name="Content Placeholder 2">
            <a:extLst>
              <a:ext uri="{FF2B5EF4-FFF2-40B4-BE49-F238E27FC236}">
                <a16:creationId xmlns:a16="http://schemas.microsoft.com/office/drawing/2014/main" id="{51210EBF-A6E3-4054-8D94-44CFDBD23009}"/>
              </a:ext>
            </a:extLst>
          </p:cNvPr>
          <p:cNvSpPr>
            <a:spLocks noGrp="1"/>
          </p:cNvSpPr>
          <p:nvPr>
            <p:ph idx="1"/>
          </p:nvPr>
        </p:nvSpPr>
        <p:spPr>
          <a:xfrm>
            <a:off x="337929" y="1456433"/>
            <a:ext cx="11728174" cy="4746331"/>
          </a:xfrm>
        </p:spPr>
        <p:txBody>
          <a:bodyPr/>
          <a:lstStyle/>
          <a:p>
            <a:pPr marL="457200" indent="-457200">
              <a:lnSpc>
                <a:spcPct val="150000"/>
              </a:lnSpc>
              <a:buNone/>
            </a:pPr>
            <a:r>
              <a:rPr lang="ne-NP" sz="2400" b="1" dirty="0">
                <a:solidFill>
                  <a:srgbClr val="002060"/>
                </a:solidFill>
                <a:cs typeface="Kalimati" pitchFamily="2"/>
              </a:rPr>
              <a:t>१) यदि कुनै व्यक्ति पटकपटक बसाइँसरेको रहेछ भने कुन पटक बसाईसरेको कारण उल्लेख गर्नुपर्दछ ?</a:t>
            </a:r>
          </a:p>
          <a:p>
            <a:pPr marL="457200" indent="-457200">
              <a:buNone/>
            </a:pPr>
            <a:r>
              <a:rPr lang="ne-NP" sz="2400" b="1" dirty="0">
                <a:solidFill>
                  <a:srgbClr val="002060"/>
                </a:solidFill>
                <a:cs typeface="Kalimati" pitchFamily="2"/>
              </a:rPr>
              <a:t>उत्तर:</a:t>
            </a:r>
            <a:r>
              <a:rPr lang="ne-NP" sz="2400" dirty="0">
                <a:solidFill>
                  <a:srgbClr val="0070C0"/>
                </a:solidFill>
                <a:cs typeface="Kalimati" pitchFamily="2"/>
              </a:rPr>
              <a:t> </a:t>
            </a:r>
            <a:r>
              <a:rPr lang="ne-NP" sz="2400" dirty="0">
                <a:cs typeface="Kalimati" pitchFamily="2"/>
              </a:rPr>
              <a:t>पछिल्लोपटक बसाईसर्नुको के कारण थियो सोधी लेख्नुपर्दछ ।</a:t>
            </a:r>
          </a:p>
          <a:p>
            <a:pPr marL="0" indent="0" algn="just">
              <a:lnSpc>
                <a:spcPct val="150000"/>
              </a:lnSpc>
              <a:buNone/>
            </a:pPr>
            <a:r>
              <a:rPr lang="ne-NP" sz="2400" b="1" dirty="0">
                <a:solidFill>
                  <a:srgbClr val="002060"/>
                </a:solidFill>
                <a:cs typeface="Kalimati" panose="00000400000000000000" pitchFamily="2"/>
              </a:rPr>
              <a:t>२) </a:t>
            </a:r>
            <a:r>
              <a:rPr lang="hi-IN" sz="2400" b="1" dirty="0">
                <a:solidFill>
                  <a:srgbClr val="002060"/>
                </a:solidFill>
                <a:cs typeface="Kalimati" panose="00000400000000000000" pitchFamily="2"/>
              </a:rPr>
              <a:t>महिलाले हालसम्म जन्माएका ज</a:t>
            </a:r>
            <a:r>
              <a:rPr lang="ne-NP" sz="2400" b="1" dirty="0">
                <a:solidFill>
                  <a:srgbClr val="002060"/>
                </a:solidFill>
                <a:cs typeface="Kalimati" panose="00000400000000000000" pitchFamily="2"/>
              </a:rPr>
              <a:t>ी</a:t>
            </a:r>
            <a:r>
              <a:rPr lang="hi-IN" sz="2400" b="1" dirty="0">
                <a:solidFill>
                  <a:srgbClr val="002060"/>
                </a:solidFill>
                <a:cs typeface="Kalimati" panose="00000400000000000000" pitchFamily="2"/>
              </a:rPr>
              <a:t>वित बच्चाहरु</a:t>
            </a:r>
            <a:r>
              <a:rPr lang="ne-NP" sz="2400" b="1" dirty="0">
                <a:solidFill>
                  <a:srgbClr val="002060"/>
                </a:solidFill>
                <a:cs typeface="Kalimati" panose="00000400000000000000" pitchFamily="2"/>
              </a:rPr>
              <a:t>को जम्मा संख्या कसरी गणना गर्ने </a:t>
            </a:r>
            <a:r>
              <a:rPr lang="en-US" sz="2400" b="1" dirty="0">
                <a:solidFill>
                  <a:srgbClr val="002060"/>
                </a:solidFill>
                <a:cs typeface="Kalimati" panose="00000400000000000000" pitchFamily="2"/>
              </a:rPr>
              <a:t>?</a:t>
            </a:r>
          </a:p>
          <a:p>
            <a:pPr marL="804863" indent="-804863" algn="just">
              <a:lnSpc>
                <a:spcPct val="150000"/>
              </a:lnSpc>
              <a:buNone/>
            </a:pPr>
            <a:r>
              <a:rPr lang="hi-IN" sz="2400" b="1" dirty="0">
                <a:solidFill>
                  <a:srgbClr val="002060"/>
                </a:solidFill>
                <a:cs typeface="Kalimati" panose="00000400000000000000" pitchFamily="2"/>
              </a:rPr>
              <a:t>उत्तरः</a:t>
            </a:r>
            <a:r>
              <a:rPr lang="ne-NP" sz="2400" b="1" dirty="0">
                <a:solidFill>
                  <a:srgbClr val="002060"/>
                </a:solidFill>
                <a:cs typeface="Kalimati" panose="00000400000000000000" pitchFamily="2"/>
              </a:rPr>
              <a:t> </a:t>
            </a:r>
            <a:r>
              <a:rPr lang="hi-IN" sz="2400" dirty="0">
                <a:cs typeface="Kalimati" panose="00000400000000000000" pitchFamily="2"/>
              </a:rPr>
              <a:t>कुनै महिलाले जन्माएका जिवित बच्चाहरु भन्नाले बच्चा जन्मि सकेपछि रोएको</a:t>
            </a:r>
            <a:r>
              <a:rPr lang="en-US" sz="2400" dirty="0">
                <a:cs typeface="Kalimati" panose="00000400000000000000" pitchFamily="2"/>
              </a:rPr>
              <a:t>, </a:t>
            </a:r>
            <a:r>
              <a:rPr lang="hi-IN" sz="2400" dirty="0">
                <a:cs typeface="Kalimati" panose="00000400000000000000" pitchFamily="2"/>
              </a:rPr>
              <a:t>आवाज निकालेको</a:t>
            </a:r>
            <a:r>
              <a:rPr lang="en-US" sz="2400" dirty="0">
                <a:cs typeface="Kalimati" panose="00000400000000000000" pitchFamily="2"/>
              </a:rPr>
              <a:t>, </a:t>
            </a:r>
            <a:r>
              <a:rPr lang="hi-IN" sz="2400" dirty="0">
                <a:cs typeface="Kalimati" panose="00000400000000000000" pitchFamily="2"/>
              </a:rPr>
              <a:t>हलचल गरेको</a:t>
            </a:r>
            <a:r>
              <a:rPr lang="en-US" sz="2400" dirty="0">
                <a:cs typeface="Kalimati" panose="00000400000000000000" pitchFamily="2"/>
              </a:rPr>
              <a:t>, </a:t>
            </a:r>
            <a:r>
              <a:rPr lang="hi-IN" sz="2400" dirty="0">
                <a:cs typeface="Kalimati" panose="00000400000000000000" pitchFamily="2"/>
              </a:rPr>
              <a:t>श्वास प्रश्वास क्रिया चालुरहेको</a:t>
            </a:r>
            <a:r>
              <a:rPr lang="en-US" sz="2400" dirty="0">
                <a:cs typeface="Kalimati" panose="00000400000000000000" pitchFamily="2"/>
              </a:rPr>
              <a:t>, </a:t>
            </a:r>
            <a:r>
              <a:rPr lang="hi-IN" sz="2400" dirty="0">
                <a:cs typeface="Kalimati" panose="00000400000000000000" pitchFamily="2"/>
              </a:rPr>
              <a:t>जन्मिएको केहि समय पछि मरेको र जन्मिने वित्तिकै मरेको समेत पर्दछन् । गर्भ बिग्रेको वा खेर गएको</a:t>
            </a:r>
            <a:r>
              <a:rPr lang="en-US" sz="2400" dirty="0">
                <a:cs typeface="Kalimati" panose="00000400000000000000" pitchFamily="2"/>
              </a:rPr>
              <a:t>, </a:t>
            </a:r>
            <a:r>
              <a:rPr lang="hi-IN" sz="2400" dirty="0">
                <a:cs typeface="Kalimati" panose="00000400000000000000" pitchFamily="2"/>
              </a:rPr>
              <a:t>गर्भमै मरेको बच्चा जन्मेको </a:t>
            </a:r>
            <a:r>
              <a:rPr lang="en-US" sz="2400" dirty="0"/>
              <a:t>(Still Birth) </a:t>
            </a:r>
            <a:r>
              <a:rPr lang="hi-IN" sz="2400" dirty="0">
                <a:cs typeface="Kalimati" panose="00000400000000000000" pitchFamily="2"/>
              </a:rPr>
              <a:t>लाई जीवित जन्म भन्न मिल्दैन । बच्चा जन्मँदै मरेको भए गणनामा समावेस गर्नुपर्दैन भने जिउँदै जन्मेको बच्चाको गणना गर्न छुटाउनुहुँदैन</a:t>
            </a:r>
            <a:r>
              <a:rPr lang="ne-NP" sz="2400" dirty="0">
                <a:cs typeface="Kalimati" panose="00000400000000000000" pitchFamily="2"/>
              </a:rPr>
              <a:t> । </a:t>
            </a:r>
            <a:endParaRPr lang="en-US" dirty="0"/>
          </a:p>
        </p:txBody>
      </p:sp>
      <p:sp>
        <p:nvSpPr>
          <p:cNvPr id="4" name="Slide Number Placeholder 3">
            <a:extLst>
              <a:ext uri="{FF2B5EF4-FFF2-40B4-BE49-F238E27FC236}">
                <a16:creationId xmlns:a16="http://schemas.microsoft.com/office/drawing/2014/main" id="{D783A88F-CCCE-4FE3-BDE7-9542C9B32092}"/>
              </a:ext>
            </a:extLst>
          </p:cNvPr>
          <p:cNvSpPr>
            <a:spLocks noGrp="1"/>
          </p:cNvSpPr>
          <p:nvPr>
            <p:ph type="sldNum" sz="quarter" idx="12"/>
          </p:nvPr>
        </p:nvSpPr>
        <p:spPr>
          <a:xfrm>
            <a:off x="10496984" y="6461178"/>
            <a:ext cx="1695016" cy="400110"/>
          </a:xfrm>
        </p:spPr>
        <p:txBody>
          <a:bodyPr/>
          <a:lstStyle/>
          <a:p>
            <a:pPr algn="r"/>
            <a:fld id="{26402401-4522-4C0F-A737-197EB07E49FF}" type="slidenum">
              <a:rPr lang="en-US" sz="1800">
                <a:latin typeface="Fontasy Himali" panose="04020500000000000000" pitchFamily="82" charset="0"/>
                <a:cs typeface="+mn-cs"/>
              </a:rPr>
              <a:pPr algn="r"/>
              <a:t>62</a:t>
            </a:fld>
            <a:endParaRPr lang="en-US" sz="1800" dirty="0">
              <a:latin typeface="Fontasy Himali" panose="04020500000000000000" pitchFamily="82" charset="0"/>
              <a:cs typeface="+mn-cs"/>
            </a:endParaRPr>
          </a:p>
        </p:txBody>
      </p:sp>
      <p:sp>
        <p:nvSpPr>
          <p:cNvPr id="5" name="TextBox 4">
            <a:extLst>
              <a:ext uri="{FF2B5EF4-FFF2-40B4-BE49-F238E27FC236}">
                <a16:creationId xmlns:a16="http://schemas.microsoft.com/office/drawing/2014/main" id="{9BF6A4EE-FD1B-4B0C-85B5-2E3C70D0A720}"/>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3778508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29265" y="1686198"/>
            <a:ext cx="11415251" cy="4385816"/>
          </a:xfrm>
          <a:prstGeom prst="rect">
            <a:avLst/>
          </a:prstGeom>
        </p:spPr>
        <p:txBody>
          <a:bodyPr wrap="square" lIns="0" tIns="0" rIns="0" bIns="0" rtlCol="0" anchor="t">
            <a:spAutoFit/>
          </a:bodyPr>
          <a:lstStyle/>
          <a:p>
            <a:pPr marL="914400" indent="-914400" algn="just">
              <a:lnSpc>
                <a:spcPct val="150000"/>
              </a:lnSpc>
            </a:pPr>
            <a:r>
              <a:rPr lang="ne-NP" sz="2400" b="1" dirty="0">
                <a:cs typeface="Kalimati" panose="00000400000000000000" pitchFamily="2"/>
              </a:rPr>
              <a:t>३</a:t>
            </a:r>
            <a:r>
              <a:rPr lang="ne-NP" sz="2400" b="1" dirty="0">
                <a:solidFill>
                  <a:srgbClr val="002060"/>
                </a:solidFill>
                <a:cs typeface="Kalimati" panose="00000400000000000000" pitchFamily="2"/>
              </a:rPr>
              <a:t>) </a:t>
            </a:r>
            <a:r>
              <a:rPr lang="hi-IN" sz="2400" b="1" dirty="0">
                <a:solidFill>
                  <a:srgbClr val="002060"/>
                </a:solidFill>
                <a:cs typeface="Kalimati" panose="00000400000000000000" pitchFamily="2"/>
              </a:rPr>
              <a:t>कुनै महिलाले एक भन्दा बढि पुरुषस</a:t>
            </a:r>
            <a:r>
              <a:rPr lang="ne-NP" sz="2400" b="1" dirty="0">
                <a:solidFill>
                  <a:srgbClr val="002060"/>
                </a:solidFill>
                <a:cs typeface="Kalimati" panose="00000400000000000000" pitchFamily="2"/>
              </a:rPr>
              <a:t>ँ</a:t>
            </a:r>
            <a:r>
              <a:rPr lang="hi-IN" sz="2400" b="1" dirty="0">
                <a:solidFill>
                  <a:srgbClr val="002060"/>
                </a:solidFill>
                <a:cs typeface="Kalimati" panose="00000400000000000000" pitchFamily="2"/>
              </a:rPr>
              <a:t>ग विवाह गरेको अवस्थामा पहिलेका श्रीमानस</a:t>
            </a:r>
            <a:r>
              <a:rPr lang="ne-NP" sz="2400" b="1" dirty="0">
                <a:solidFill>
                  <a:srgbClr val="002060"/>
                </a:solidFill>
                <a:cs typeface="Kalimati" panose="00000400000000000000" pitchFamily="2"/>
              </a:rPr>
              <a:t>ँ</a:t>
            </a:r>
            <a:r>
              <a:rPr lang="hi-IN" sz="2400" b="1" dirty="0">
                <a:solidFill>
                  <a:srgbClr val="002060"/>
                </a:solidFill>
                <a:cs typeface="Kalimati" panose="00000400000000000000" pitchFamily="2"/>
              </a:rPr>
              <a:t>ग रह</a:t>
            </a:r>
            <a:r>
              <a:rPr lang="ne-NP" sz="2400" b="1" dirty="0">
                <a:solidFill>
                  <a:srgbClr val="002060"/>
                </a:solidFill>
                <a:cs typeface="Kalimati" panose="00000400000000000000" pitchFamily="2"/>
              </a:rPr>
              <a:t>ँ</a:t>
            </a:r>
            <a:r>
              <a:rPr lang="hi-IN" sz="2400" b="1" dirty="0">
                <a:solidFill>
                  <a:srgbClr val="002060"/>
                </a:solidFill>
                <a:cs typeface="Kalimati" panose="00000400000000000000" pitchFamily="2"/>
              </a:rPr>
              <a:t>दा जन्मेका बच्चालाई महिलाको हालसम्म जन्मेका जम्मा छोरा छोरीको संख्यामा लिने कि नलिने </a:t>
            </a:r>
            <a:r>
              <a:rPr lang="en-US" sz="2400" b="1" dirty="0">
                <a:solidFill>
                  <a:srgbClr val="002060"/>
                </a:solidFill>
                <a:cs typeface="Kalimati" panose="00000400000000000000" pitchFamily="2"/>
              </a:rPr>
              <a:t>?</a:t>
            </a:r>
          </a:p>
          <a:p>
            <a:pPr marL="914400" indent="-914400" algn="just">
              <a:lnSpc>
                <a:spcPct val="150000"/>
              </a:lnSpc>
            </a:pPr>
            <a:r>
              <a:rPr lang="hi-IN" sz="2400" b="1" dirty="0">
                <a:solidFill>
                  <a:srgbClr val="002060"/>
                </a:solidFill>
                <a:cs typeface="Kalimati" panose="00000400000000000000" pitchFamily="2"/>
              </a:rPr>
              <a:t>उत्तरः</a:t>
            </a:r>
            <a:r>
              <a:rPr lang="hi-IN" sz="2400" dirty="0">
                <a:cs typeface="Kalimati" panose="00000400000000000000" pitchFamily="2"/>
              </a:rPr>
              <a:t> कुनै महिलाले एक भन्दा बढि पुरुषसंग विवाह गरेको अवस्थामा पहिलेका श्रीमानस</a:t>
            </a:r>
            <a:r>
              <a:rPr lang="ne-NP" sz="2400" dirty="0">
                <a:cs typeface="Kalimati" panose="00000400000000000000" pitchFamily="2"/>
              </a:rPr>
              <a:t>ँ</a:t>
            </a:r>
            <a:r>
              <a:rPr lang="hi-IN" sz="2400" dirty="0">
                <a:cs typeface="Kalimati" panose="00000400000000000000" pitchFamily="2"/>
              </a:rPr>
              <a:t>ग स</a:t>
            </a:r>
            <a:r>
              <a:rPr lang="ne-NP" sz="2400" dirty="0">
                <a:cs typeface="Kalimati" panose="00000400000000000000" pitchFamily="2"/>
              </a:rPr>
              <a:t>ँ</a:t>
            </a:r>
            <a:r>
              <a:rPr lang="hi-IN" sz="2400" dirty="0">
                <a:cs typeface="Kalimati" panose="00000400000000000000" pitchFamily="2"/>
              </a:rPr>
              <a:t>गैबस्दा जन्मेका बच्चालाई समेत महिलाको हालसम्म जन्मेका जम्मा छोराछोरीको संख्यामा लिनु पर्दछ ।</a:t>
            </a:r>
            <a:r>
              <a:rPr lang="en-US" sz="2400" dirty="0">
                <a:cs typeface="Kalimati" panose="00000400000000000000" pitchFamily="2"/>
              </a:rPr>
              <a:t> </a:t>
            </a:r>
            <a:endParaRPr lang="ne-NP" sz="2400" dirty="0">
              <a:cs typeface="Kalimati" panose="00000400000000000000" pitchFamily="2"/>
            </a:endParaRPr>
          </a:p>
          <a:p>
            <a:pPr algn="just">
              <a:lnSpc>
                <a:spcPct val="150000"/>
              </a:lnSpc>
            </a:pPr>
            <a:r>
              <a:rPr lang="ne-NP" sz="2400" b="1" dirty="0">
                <a:solidFill>
                  <a:srgbClr val="002060"/>
                </a:solidFill>
                <a:cs typeface="Kalimati" panose="00000400000000000000" pitchFamily="2"/>
              </a:rPr>
              <a:t>४) मृत </a:t>
            </a:r>
            <a:r>
              <a:rPr lang="hi-IN" sz="2400" b="1" dirty="0">
                <a:solidFill>
                  <a:srgbClr val="002060"/>
                </a:solidFill>
                <a:cs typeface="Kalimati" panose="00000400000000000000" pitchFamily="2"/>
              </a:rPr>
              <a:t>बच्चा जन्म</a:t>
            </a:r>
            <a:r>
              <a:rPr lang="ne-NP" sz="2400" b="1" dirty="0">
                <a:solidFill>
                  <a:srgbClr val="002060"/>
                </a:solidFill>
                <a:cs typeface="Kalimati" panose="00000400000000000000" pitchFamily="2"/>
              </a:rPr>
              <a:t>ेको</a:t>
            </a:r>
            <a:r>
              <a:rPr lang="hi-IN" sz="2400" b="1" dirty="0">
                <a:solidFill>
                  <a:srgbClr val="002060"/>
                </a:solidFill>
                <a:cs typeface="Kalimati" panose="00000400000000000000" pitchFamily="2"/>
              </a:rPr>
              <a:t> भए गणनामा समावेश गर्नु पर्दछ कि पर्दैन </a:t>
            </a:r>
            <a:r>
              <a:rPr lang="en-US" sz="2400" b="1" dirty="0">
                <a:solidFill>
                  <a:srgbClr val="002060"/>
                </a:solidFill>
                <a:cs typeface="Kalimati" pitchFamily="2"/>
              </a:rPr>
              <a:t>?</a:t>
            </a:r>
            <a:endParaRPr lang="ne-NP" sz="2400" b="1" dirty="0">
              <a:solidFill>
                <a:srgbClr val="002060"/>
              </a:solidFill>
              <a:cs typeface="Kalimati" pitchFamily="2"/>
            </a:endParaRPr>
          </a:p>
          <a:p>
            <a:pPr marL="914400" indent="-914400" algn="just">
              <a:lnSpc>
                <a:spcPct val="150000"/>
              </a:lnSpc>
            </a:pPr>
            <a:r>
              <a:rPr lang="hi-IN" sz="2400" dirty="0">
                <a:solidFill>
                  <a:srgbClr val="0070C0"/>
                </a:solidFill>
                <a:cs typeface="Kalimati" panose="00000400000000000000" pitchFamily="2"/>
              </a:rPr>
              <a:t>उत्तरः</a:t>
            </a:r>
            <a:r>
              <a:rPr lang="hi-IN" sz="2400" dirty="0">
                <a:cs typeface="Kalimati" panose="00000400000000000000" pitchFamily="2"/>
              </a:rPr>
              <a:t> यदि कुनै महिलाले मरेको बच्चा जन्माएको भए गणनामा समावेश गर्नु पर्दैन ।</a:t>
            </a:r>
            <a:endParaRPr lang="en-US" sz="2400" dirty="0">
              <a:cs typeface="Kalimati" panose="00000400000000000000" pitchFamily="2"/>
            </a:endParaRPr>
          </a:p>
        </p:txBody>
      </p:sp>
      <p:sp>
        <p:nvSpPr>
          <p:cNvPr id="4" name="TextBox 4"/>
          <p:cNvSpPr txBox="1"/>
          <p:nvPr/>
        </p:nvSpPr>
        <p:spPr>
          <a:xfrm>
            <a:off x="2136700" y="1026274"/>
            <a:ext cx="7730313" cy="430887"/>
          </a:xfrm>
          <a:prstGeom prst="rect">
            <a:avLst/>
          </a:prstGeom>
        </p:spPr>
        <p:txBody>
          <a:bodyPr wrap="square" lIns="0" tIns="0" rIns="0" bIns="0" rtlCol="0" anchor="t">
            <a:spAutoFit/>
          </a:bodyPr>
          <a:lstStyle/>
          <a:p>
            <a:pPr algn="ctr">
              <a:spcBef>
                <a:spcPct val="0"/>
              </a:spcBef>
            </a:pP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r>
              <a:rPr lang="ne-NP" sz="2400" b="1" dirty="0">
                <a:solidFill>
                  <a:srgbClr val="002060"/>
                </a:solidFill>
                <a:latin typeface="Ganesh" pitchFamily="2" charset="0"/>
                <a:cs typeface="Kalimati" panose="00000400000000000000" pitchFamily="2"/>
              </a:rPr>
              <a:t> </a:t>
            </a:r>
            <a:endParaRPr lang="ne-NP" sz="2400" b="1" dirty="0">
              <a:latin typeface="Calibri" panose="020F0502020204030204" pitchFamily="34" charset="0"/>
              <a:ea typeface="Calibri" panose="020F0502020204030204" pitchFamily="34" charset="0"/>
              <a:cs typeface="Kalimati" panose="00000400000000000000" pitchFamily="2"/>
            </a:endParaRPr>
          </a:p>
        </p:txBody>
      </p:sp>
      <p:sp>
        <p:nvSpPr>
          <p:cNvPr id="6" name="Slide Number Placeholder 19"/>
          <p:cNvSpPr txBox="1">
            <a:spLocks/>
          </p:cNvSpPr>
          <p:nvPr/>
        </p:nvSpPr>
        <p:spPr>
          <a:xfrm>
            <a:off x="11738350" y="6415126"/>
            <a:ext cx="446522"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63</a:t>
            </a:fld>
            <a:endParaRPr lang="en-US" dirty="0"/>
          </a:p>
        </p:txBody>
      </p:sp>
    </p:spTree>
    <p:extLst>
      <p:ext uri="{BB962C8B-B14F-4D97-AF65-F5344CB8AC3E}">
        <p14:creationId xmlns:p14="http://schemas.microsoft.com/office/powerpoint/2010/main" val="36541752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16836" y="1686198"/>
            <a:ext cx="11370364" cy="3554819"/>
          </a:xfrm>
          <a:prstGeom prst="rect">
            <a:avLst/>
          </a:prstGeom>
        </p:spPr>
        <p:txBody>
          <a:bodyPr wrap="square" lIns="0" tIns="0" rIns="0" bIns="0" rtlCol="0" anchor="t">
            <a:spAutoFit/>
          </a:bodyPr>
          <a:lstStyle/>
          <a:p>
            <a:r>
              <a:rPr lang="en-US" dirty="0"/>
              <a:t> </a:t>
            </a:r>
            <a:endParaRPr lang="en-US" sz="1100" dirty="0"/>
          </a:p>
          <a:p>
            <a:pPr algn="just">
              <a:lnSpc>
                <a:spcPct val="150000"/>
              </a:lnSpc>
            </a:pPr>
            <a:r>
              <a:rPr lang="ne-NP" sz="2400" b="1" dirty="0">
                <a:solidFill>
                  <a:srgbClr val="002060"/>
                </a:solidFill>
                <a:cs typeface="Kalimati" pitchFamily="2"/>
              </a:rPr>
              <a:t>५) </a:t>
            </a:r>
            <a:r>
              <a:rPr lang="hi-IN" sz="2400" b="1" dirty="0">
                <a:solidFill>
                  <a:srgbClr val="002060"/>
                </a:solidFill>
                <a:cs typeface="Kalimati" panose="00000400000000000000" pitchFamily="2"/>
              </a:rPr>
              <a:t>आमा बुवा दुवै भएको तर बुवा रोजगारीको लागि विदेश वा स्वदेशको अन्य कुनै ठाउँमा अक्सर बसोबास गर्ने गरेका छन् र उनका छोराछोरी आमासँग बस्दछन् भने त्यस्तो अवस्थामा </a:t>
            </a:r>
            <a:r>
              <a:rPr lang="ne-NP" sz="2400" b="1" dirty="0">
                <a:solidFill>
                  <a:srgbClr val="002060"/>
                </a:solidFill>
                <a:cs typeface="Kalimati" panose="00000400000000000000" pitchFamily="2"/>
              </a:rPr>
              <a:t>छोराछोरीलार्इ </a:t>
            </a:r>
            <a:r>
              <a:rPr lang="hi-IN" sz="2400" b="1" dirty="0">
                <a:solidFill>
                  <a:srgbClr val="002060"/>
                </a:solidFill>
                <a:cs typeface="Kalimati" panose="00000400000000000000" pitchFamily="2"/>
              </a:rPr>
              <a:t>कोस</a:t>
            </a:r>
            <a:r>
              <a:rPr lang="ne-NP" sz="2400" b="1" dirty="0">
                <a:solidFill>
                  <a:srgbClr val="002060"/>
                </a:solidFill>
                <a:cs typeface="Kalimati" panose="00000400000000000000" pitchFamily="2"/>
              </a:rPr>
              <a:t>ँ</a:t>
            </a:r>
            <a:r>
              <a:rPr lang="hi-IN" sz="2400" b="1" dirty="0">
                <a:solidFill>
                  <a:srgbClr val="002060"/>
                </a:solidFill>
                <a:cs typeface="Kalimati" panose="00000400000000000000" pitchFamily="2"/>
              </a:rPr>
              <a:t>ग बसेको लेख्नुपर्दछ </a:t>
            </a:r>
            <a:r>
              <a:rPr lang="en-US" sz="2400" b="1" dirty="0">
                <a:solidFill>
                  <a:srgbClr val="002060"/>
                </a:solidFill>
                <a:cs typeface="Kalimati" panose="00000400000000000000" pitchFamily="2"/>
              </a:rPr>
              <a:t>?</a:t>
            </a:r>
          </a:p>
          <a:p>
            <a:pPr algn="just">
              <a:lnSpc>
                <a:spcPct val="150000"/>
              </a:lnSpc>
            </a:pPr>
            <a:r>
              <a:rPr lang="hi-IN" sz="2400" b="1" dirty="0">
                <a:solidFill>
                  <a:srgbClr val="002060"/>
                </a:solidFill>
                <a:cs typeface="Kalimati" panose="00000400000000000000" pitchFamily="2"/>
              </a:rPr>
              <a:t>उत्तरः</a:t>
            </a:r>
            <a:r>
              <a:rPr lang="hi-IN" sz="2400" dirty="0">
                <a:cs typeface="Kalimati" panose="00000400000000000000" pitchFamily="2"/>
              </a:rPr>
              <a:t>  बुवा दुवै भएको तर बुवा रोजगारीको लागि विदेश वा स्वदेशको अन्य कुनै ठाउँमा अक्सर बसोबास गर्ने गरेका छन् र उनका छोराछोरी आमासँग बस्दछन् भने त्यस्तो अवस्थामा आमासंग बसेको मान्नुपर्दछ</a:t>
            </a:r>
            <a:r>
              <a:rPr lang="en-US" sz="2400" dirty="0">
                <a:cs typeface="Kalimati" panose="00000400000000000000" pitchFamily="2"/>
              </a:rPr>
              <a:t>, </a:t>
            </a:r>
            <a:r>
              <a:rPr lang="hi-IN" sz="2400" dirty="0">
                <a:cs typeface="Kalimati" panose="00000400000000000000" pitchFamily="2"/>
              </a:rPr>
              <a:t>आमाबावु दुबैसँग बसेको मान्नुहुँदैन ।</a:t>
            </a:r>
            <a:endParaRPr lang="ne-NP" sz="2400" dirty="0">
              <a:cs typeface="Kalimati" pitchFamily="2"/>
            </a:endParaRPr>
          </a:p>
        </p:txBody>
      </p:sp>
      <p:sp>
        <p:nvSpPr>
          <p:cNvPr id="4" name="TextBox 4"/>
          <p:cNvSpPr txBox="1"/>
          <p:nvPr/>
        </p:nvSpPr>
        <p:spPr>
          <a:xfrm>
            <a:off x="2136700" y="1026274"/>
            <a:ext cx="7730313" cy="430887"/>
          </a:xfrm>
          <a:prstGeom prst="rect">
            <a:avLst/>
          </a:prstGeom>
        </p:spPr>
        <p:txBody>
          <a:bodyPr wrap="square" lIns="0" tIns="0" rIns="0" bIns="0" rtlCol="0" anchor="t">
            <a:spAutoFit/>
          </a:bodyPr>
          <a:lstStyle/>
          <a:p>
            <a:pPr algn="ctr">
              <a:spcBef>
                <a:spcPct val="0"/>
              </a:spcBef>
            </a:pP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endParaRPr lang="ne-NP" sz="2400" b="1" dirty="0">
              <a:latin typeface="Calibri" panose="020F0502020204030204" pitchFamily="34" charset="0"/>
              <a:ea typeface="Calibri" panose="020F0502020204030204" pitchFamily="34" charset="0"/>
              <a:cs typeface="Kalimati" panose="00000400000000000000" pitchFamily="2"/>
            </a:endParaRPr>
          </a:p>
        </p:txBody>
      </p:sp>
      <p:sp>
        <p:nvSpPr>
          <p:cNvPr id="6" name="Slide Number Placeholder 19"/>
          <p:cNvSpPr txBox="1">
            <a:spLocks/>
          </p:cNvSpPr>
          <p:nvPr/>
        </p:nvSpPr>
        <p:spPr>
          <a:xfrm>
            <a:off x="11546957" y="6510130"/>
            <a:ext cx="637915" cy="343535"/>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64</a:t>
            </a:fld>
            <a:endParaRPr lang="en-US" dirty="0"/>
          </a:p>
        </p:txBody>
      </p:sp>
    </p:spTree>
    <p:extLst>
      <p:ext uri="{BB962C8B-B14F-4D97-AF65-F5344CB8AC3E}">
        <p14:creationId xmlns:p14="http://schemas.microsoft.com/office/powerpoint/2010/main" val="3467256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564" y="1216766"/>
            <a:ext cx="12149036" cy="5636158"/>
          </a:xfrm>
          <a:prstGeom prst="rect">
            <a:avLst/>
          </a:prstGeom>
        </p:spPr>
        <p:txBody>
          <a:bodyPr wrap="square">
            <a:spAutoFit/>
          </a:bodyPr>
          <a:lstStyle/>
          <a:p>
            <a:pPr marL="342900" indent="-342900">
              <a:lnSpc>
                <a:spcPct val="150000"/>
              </a:lnSpc>
              <a:buFont typeface="Arial" panose="020B0604020202020204" pitchFamily="34" charset="0"/>
              <a:buChar char="•"/>
            </a:pPr>
            <a:r>
              <a:rPr lang="ne-NP" sz="2200" dirty="0">
                <a:cs typeface="Kalimati" pitchFamily="2"/>
              </a:rPr>
              <a:t>महल १९ </a:t>
            </a:r>
            <a:r>
              <a:rPr lang="hi-IN" sz="2200" dirty="0">
                <a:latin typeface="Preeti"/>
                <a:ea typeface="Calibri"/>
                <a:cs typeface="Kalimati" pitchFamily="2"/>
              </a:rPr>
              <a:t>जन्मस्थान कहाँ हो ?</a:t>
            </a:r>
            <a:r>
              <a:rPr lang="ne-NP" sz="2200" b="1" dirty="0">
                <a:solidFill>
                  <a:srgbClr val="002060"/>
                </a:solidFill>
                <a:latin typeface="Ganesh" pitchFamily="2" charset="0"/>
                <a:cs typeface="Kalimati" panose="00000400000000000000" pitchFamily="2"/>
              </a:rPr>
              <a:t> </a:t>
            </a:r>
            <a:endParaRPr lang="ne-NP" sz="2200" dirty="0">
              <a:cs typeface="Kalimati" pitchFamily="2"/>
            </a:endParaRPr>
          </a:p>
          <a:p>
            <a:pPr marL="342900" indent="-342900">
              <a:lnSpc>
                <a:spcPct val="150000"/>
              </a:lnSpc>
              <a:buFont typeface="Arial" panose="020B0604020202020204" pitchFamily="34" charset="0"/>
              <a:buChar char="•"/>
            </a:pPr>
            <a:r>
              <a:rPr lang="ne-NP" sz="2200" dirty="0">
                <a:cs typeface="Kalimati" pitchFamily="2"/>
              </a:rPr>
              <a:t>महल २० </a:t>
            </a:r>
            <a:r>
              <a:rPr lang="ne-NP" sz="2200" dirty="0">
                <a:latin typeface="Preeti"/>
                <a:ea typeface="Calibri"/>
                <a:cs typeface="Kalimati" pitchFamily="2"/>
              </a:rPr>
              <a:t>जन्म कुन जिल्ला</a:t>
            </a:r>
            <a:r>
              <a:rPr lang="en-US" sz="2200" dirty="0">
                <a:ea typeface="Calibri"/>
                <a:cs typeface="Kalimati" pitchFamily="2"/>
              </a:rPr>
              <a:t>/</a:t>
            </a:r>
            <a:r>
              <a:rPr lang="ne-NP" sz="2200" dirty="0">
                <a:latin typeface="Preeti"/>
                <a:ea typeface="Calibri"/>
                <a:cs typeface="Kalimati" pitchFamily="2"/>
              </a:rPr>
              <a:t>देशमा भएको हो ?</a:t>
            </a:r>
            <a:endParaRPr lang="ko-KR" altLang="en-US" sz="2200" dirty="0">
              <a:latin typeface="Ganesh" pitchFamily="2" charset="0"/>
              <a:cs typeface="Kalimati" pitchFamily="2"/>
            </a:endParaRPr>
          </a:p>
          <a:p>
            <a:pPr marL="342900" indent="-342900">
              <a:lnSpc>
                <a:spcPct val="150000"/>
              </a:lnSpc>
              <a:buFont typeface="Arial" panose="020B0604020202020204" pitchFamily="34" charset="0"/>
              <a:buChar char="•"/>
            </a:pPr>
            <a:r>
              <a:rPr lang="ne-NP" sz="2200" dirty="0">
                <a:cs typeface="Kalimati" pitchFamily="2"/>
              </a:rPr>
              <a:t>महल २१ यहाँ बस्नुलगत्तै अघिको अक्सर बसोबास कुन स्थानमा थियो </a:t>
            </a:r>
          </a:p>
          <a:p>
            <a:pPr marL="342900" indent="-342900">
              <a:lnSpc>
                <a:spcPct val="150000"/>
              </a:lnSpc>
              <a:buFont typeface="Arial" panose="020B0604020202020204" pitchFamily="34" charset="0"/>
              <a:buChar char="•"/>
            </a:pPr>
            <a:r>
              <a:rPr lang="ne-NP" sz="2200" dirty="0">
                <a:cs typeface="Kalimati" pitchFamily="2"/>
              </a:rPr>
              <a:t>महल २२ यहाँ बस्नुलगत्तै अघिको अक्सर बसोबास कुन जिल्ला/देशमा थियो </a:t>
            </a:r>
          </a:p>
          <a:p>
            <a:pPr marL="342900" indent="-342900">
              <a:lnSpc>
                <a:spcPct val="150000"/>
              </a:lnSpc>
              <a:buFont typeface="Arial" panose="020B0604020202020204" pitchFamily="34" charset="0"/>
              <a:buChar char="•"/>
            </a:pPr>
            <a:r>
              <a:rPr lang="ne-NP" sz="2200" dirty="0">
                <a:cs typeface="Kalimati" pitchFamily="2"/>
              </a:rPr>
              <a:t>महल २३ </a:t>
            </a:r>
            <a:r>
              <a:rPr lang="ne-NP" sz="2200" dirty="0">
                <a:latin typeface="Preeti"/>
                <a:ea typeface="Calibri"/>
                <a:cs typeface="Kalimati" pitchFamily="2"/>
              </a:rPr>
              <a:t>यस अघि बसोवास गरेको स्थान छोड्दाको समयमा उक्त स्थान गाउँ वा नगर के थियो ?</a:t>
            </a:r>
            <a:endParaRPr lang="en-US" sz="2200" dirty="0">
              <a:latin typeface="Preeti"/>
              <a:ea typeface="Calibri"/>
              <a:cs typeface="Kalimati" pitchFamily="2"/>
            </a:endParaRPr>
          </a:p>
          <a:p>
            <a:pPr marL="342900" indent="-342900">
              <a:lnSpc>
                <a:spcPct val="150000"/>
              </a:lnSpc>
              <a:buFont typeface="Arial" panose="020B0604020202020204" pitchFamily="34" charset="0"/>
              <a:buChar char="•"/>
            </a:pPr>
            <a:r>
              <a:rPr lang="ne-NP" sz="2200" dirty="0">
                <a:cs typeface="Kalimati" panose="00000400000000000000" pitchFamily="2"/>
              </a:rPr>
              <a:t>महल २४ </a:t>
            </a:r>
            <a:r>
              <a:rPr lang="ne-NP" sz="2200" dirty="0">
                <a:latin typeface="Preeti"/>
                <a:ea typeface="Calibri"/>
                <a:cs typeface="Kalimati" pitchFamily="2"/>
              </a:rPr>
              <a:t>यस स्थानमा बसोवास गरेको कति</a:t>
            </a:r>
            <a:r>
              <a:rPr lang="en-US" sz="2200" dirty="0">
                <a:latin typeface="Preeti"/>
                <a:ea typeface="Calibri"/>
                <a:cs typeface="Kalimati" pitchFamily="2"/>
              </a:rPr>
              <a:t> </a:t>
            </a:r>
            <a:r>
              <a:rPr lang="ne-NP" sz="2200" dirty="0">
                <a:latin typeface="Preeti"/>
                <a:ea typeface="Calibri"/>
                <a:cs typeface="Kalimati" pitchFamily="2"/>
              </a:rPr>
              <a:t>वर्ष भयो ?</a:t>
            </a:r>
            <a:endParaRPr lang="ko-KR" altLang="en-US" sz="2200" dirty="0">
              <a:latin typeface="Ganesh" pitchFamily="2" charset="0"/>
              <a:cs typeface="Kalimati" pitchFamily="2"/>
            </a:endParaRPr>
          </a:p>
          <a:p>
            <a:pPr marL="342900" indent="-342900">
              <a:lnSpc>
                <a:spcPct val="150000"/>
              </a:lnSpc>
              <a:buFont typeface="Arial" panose="020B0604020202020204" pitchFamily="34" charset="0"/>
              <a:buChar char="•"/>
            </a:pPr>
            <a:r>
              <a:rPr lang="ne-NP" sz="2200" dirty="0">
                <a:cs typeface="Kalimati" panose="00000400000000000000" pitchFamily="2"/>
              </a:rPr>
              <a:t>महल २५ </a:t>
            </a:r>
            <a:r>
              <a:rPr lang="ne-NP" sz="2200" dirty="0">
                <a:latin typeface="Preeti"/>
                <a:ea typeface="Calibri"/>
                <a:cs typeface="Kalimati" pitchFamily="2"/>
              </a:rPr>
              <a:t>यस स्थानमा बसोवास गर्नु वा आउनुको मुख्य कारण के हो ?</a:t>
            </a:r>
            <a:r>
              <a:rPr lang="ne-NP" sz="2200" dirty="0">
                <a:cs typeface="Kalimati" panose="00000400000000000000" pitchFamily="2"/>
              </a:rPr>
              <a:t> </a:t>
            </a:r>
          </a:p>
          <a:p>
            <a:pPr marL="342900" indent="-342900">
              <a:lnSpc>
                <a:spcPct val="150000"/>
              </a:lnSpc>
              <a:buFont typeface="Arial" panose="020B0604020202020204" pitchFamily="34" charset="0"/>
              <a:buChar char="•"/>
            </a:pPr>
            <a:r>
              <a:rPr lang="ne-NP" sz="2200" dirty="0">
                <a:cs typeface="Kalimati" panose="00000400000000000000" pitchFamily="2"/>
              </a:rPr>
              <a:t>महल २६ हालसम्म जीवित बच्चा जन्माएको विवरण</a:t>
            </a:r>
          </a:p>
          <a:p>
            <a:pPr marL="342900" indent="-342900">
              <a:lnSpc>
                <a:spcPct val="150000"/>
              </a:lnSpc>
              <a:buFont typeface="Arial" panose="020B0604020202020204" pitchFamily="34" charset="0"/>
              <a:buChar char="•"/>
            </a:pPr>
            <a:r>
              <a:rPr lang="ne-NP" sz="2200" dirty="0">
                <a:cs typeface="Kalimati" panose="00000400000000000000" pitchFamily="2"/>
              </a:rPr>
              <a:t>महल २७ जीवित जन्माएको बच्चामध्ये मृत्यु भएको विवरण</a:t>
            </a:r>
          </a:p>
          <a:p>
            <a:pPr marL="342900" indent="-342900">
              <a:lnSpc>
                <a:spcPct val="150000"/>
              </a:lnSpc>
              <a:buFont typeface="Arial" panose="020B0604020202020204" pitchFamily="34" charset="0"/>
              <a:buChar char="•"/>
            </a:pPr>
            <a:r>
              <a:rPr lang="ne-NP" sz="2200" dirty="0">
                <a:cs typeface="Kalimati" panose="00000400000000000000" pitchFamily="2"/>
              </a:rPr>
              <a:t>महल २८ गत १२ महिनामा जीवित बच्चा जन्माएको विवरण </a:t>
            </a:r>
          </a:p>
          <a:p>
            <a:pPr marL="342900" indent="-342900">
              <a:lnSpc>
                <a:spcPct val="150000"/>
              </a:lnSpc>
              <a:buFont typeface="Arial" panose="020B0604020202020204" pitchFamily="34" charset="0"/>
              <a:buChar char="•"/>
            </a:pPr>
            <a:r>
              <a:rPr lang="ne-NP" sz="2200" dirty="0">
                <a:cs typeface="Kalimati" panose="00000400000000000000" pitchFamily="2"/>
              </a:rPr>
              <a:t>महल २९ १८ बर्षभन्दा कम उमेरका बच्चाहरूको बसोबास सम्बन्धी </a:t>
            </a:r>
          </a:p>
        </p:txBody>
      </p: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65</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Tree>
    <p:extLst>
      <p:ext uri="{BB962C8B-B14F-4D97-AF65-F5344CB8AC3E}">
        <p14:creationId xmlns:p14="http://schemas.microsoft.com/office/powerpoint/2010/main" val="21039598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9087" y="1559869"/>
            <a:ext cx="11708295" cy="1077218"/>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alimati" panose="00000400000000000000" pitchFamily="2"/>
              </a:rPr>
              <a:t>विस्तृत जानकारीको लागि गणना पुस्तिकाको अनुच्छेद ९.१ देखि १०.१७ सम्म अध्ययन गर्नुहोस् ।</a:t>
            </a:r>
            <a:endParaRPr lang="en-US" sz="3200" b="1" dirty="0">
              <a:solidFill>
                <a:srgbClr val="142DAC"/>
              </a:solidFill>
              <a:latin typeface="Kokila" panose="020B0604020202020204" pitchFamily="34" charset="0"/>
              <a:cs typeface="Kalimati" panose="00000400000000000000" pitchFamily="2"/>
            </a:endParaRPr>
          </a:p>
        </p:txBody>
      </p:sp>
      <p:sp>
        <p:nvSpPr>
          <p:cNvPr id="5" name="TextBox 4"/>
          <p:cNvSpPr txBox="1"/>
          <p:nvPr/>
        </p:nvSpPr>
        <p:spPr>
          <a:xfrm>
            <a:off x="3430206" y="3644444"/>
            <a:ext cx="3937296"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alimati" panose="00000400000000000000" pitchFamily="2"/>
              </a:rPr>
              <a:t>धन्यवाद</a:t>
            </a:r>
            <a:r>
              <a:rPr lang="en-US" sz="8800" b="1" dirty="0">
                <a:solidFill>
                  <a:srgbClr val="142DAC"/>
                </a:solidFill>
                <a:latin typeface="Kokila" panose="020B0604020202020204" pitchFamily="34" charset="0"/>
                <a:cs typeface="Kalimati" panose="00000400000000000000" pitchFamily="2"/>
              </a:rPr>
              <a:t>!</a:t>
            </a:r>
          </a:p>
        </p:txBody>
      </p:sp>
      <p:sp>
        <p:nvSpPr>
          <p:cNvPr id="6" name="TextBox 5">
            <a:extLst>
              <a:ext uri="{FF2B5EF4-FFF2-40B4-BE49-F238E27FC236}">
                <a16:creationId xmlns:a16="http://schemas.microsoft.com/office/drawing/2014/main" id="{26197DA5-3CE5-4F46-8BCC-34350E1A282C}"/>
              </a:ext>
            </a:extLst>
          </p:cNvPr>
          <p:cNvSpPr txBox="1"/>
          <p:nvPr/>
        </p:nvSpPr>
        <p:spPr>
          <a:xfrm>
            <a:off x="11652740" y="6465780"/>
            <a:ext cx="464233" cy="369332"/>
          </a:xfrm>
          <a:prstGeom prst="rect">
            <a:avLst/>
          </a:prstGeom>
        </p:spPr>
        <p:txBody>
          <a:bodyPr/>
          <a:lstStyle>
            <a:defPPr>
              <a:defRPr lang="en-US"/>
            </a:defPPr>
            <a:lvl1pPr algn="ctr">
              <a:defRPr>
                <a:latin typeface="Fontasy Himali" panose="04020500000000000000" pitchFamily="82" charset="0"/>
              </a:defRPr>
            </a:lvl1pPr>
          </a:lstStyle>
          <a:p>
            <a:fld id="{2840B2E4-A264-431E-ABDE-38E3BCDA5876}" type="slidenum">
              <a:rPr lang="en-US"/>
              <a:pPr/>
              <a:t>66</a:t>
            </a:fld>
            <a:endParaRPr lang="en-US" dirty="0"/>
          </a:p>
        </p:txBody>
      </p:sp>
    </p:spTree>
    <p:extLst>
      <p:ext uri="{BB962C8B-B14F-4D97-AF65-F5344CB8AC3E}">
        <p14:creationId xmlns:p14="http://schemas.microsoft.com/office/powerpoint/2010/main" val="60761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2677</TotalTime>
  <Words>5402</Words>
  <Application>Microsoft Office PowerPoint</Application>
  <PresentationFormat>Widescreen</PresentationFormat>
  <Paragraphs>407</Paragraphs>
  <Slides>66</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66</vt:i4>
      </vt:variant>
    </vt:vector>
  </HeadingPairs>
  <TitlesOfParts>
    <vt:vector size="78" baseType="lpstr">
      <vt:lpstr>KaiTi</vt:lpstr>
      <vt:lpstr>Arial</vt:lpstr>
      <vt:lpstr>Calibri</vt:lpstr>
      <vt:lpstr>Calibri Light</vt:lpstr>
      <vt:lpstr>Fontasy Himali</vt:lpstr>
      <vt:lpstr>Ganesh</vt:lpstr>
      <vt:lpstr>Kokila</vt:lpstr>
      <vt:lpstr>Preeti</vt:lpstr>
      <vt:lpstr>Times New Roman</vt:lpstr>
      <vt:lpstr>Wingdings</vt:lpstr>
      <vt:lpstr>Office Theme</vt:lpstr>
      <vt:lpstr>1_Office Theme</vt:lpstr>
      <vt:lpstr>PowerPoint Presentation</vt:lpstr>
      <vt:lpstr>PowerPoint Presentation</vt:lpstr>
      <vt:lpstr>सन्दर्भ सामग्री   पुस्तिकाको अनुच्छेद ९.१ देखि १०.१७ सम्म  </vt:lpstr>
      <vt:lpstr>PowerPoint Presentation</vt:lpstr>
      <vt:lpstr>PowerPoint Presentation</vt:lpstr>
      <vt:lpstr>बसाइँसराई </vt:lpstr>
      <vt:lpstr>बसाइँसराई  सम्बन्धी प्रश्नको उद्देश्य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कक्षा मूल्याङ्कन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360</cp:revision>
  <dcterms:created xsi:type="dcterms:W3CDTF">2020-10-11T07:30:23Z</dcterms:created>
  <dcterms:modified xsi:type="dcterms:W3CDTF">2021-03-15T07:21:25Z</dcterms:modified>
</cp:coreProperties>
</file>