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drawings/drawing1.xml" ContentType="application/vnd.openxmlformats-officedocument.drawingml.chartshape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23"/>
  </p:notesMasterIdLst>
  <p:sldIdLst>
    <p:sldId id="278" r:id="rId2"/>
    <p:sldId id="279" r:id="rId3"/>
    <p:sldId id="524" r:id="rId4"/>
    <p:sldId id="525" r:id="rId5"/>
    <p:sldId id="526" r:id="rId6"/>
    <p:sldId id="507" r:id="rId7"/>
    <p:sldId id="508" r:id="rId8"/>
    <p:sldId id="527" r:id="rId9"/>
    <p:sldId id="528" r:id="rId10"/>
    <p:sldId id="504" r:id="rId11"/>
    <p:sldId id="536" r:id="rId12"/>
    <p:sldId id="535" r:id="rId13"/>
    <p:sldId id="273" r:id="rId14"/>
    <p:sldId id="275" r:id="rId15"/>
    <p:sldId id="276" r:id="rId16"/>
    <p:sldId id="277" r:id="rId17"/>
    <p:sldId id="529" r:id="rId18"/>
    <p:sldId id="533" r:id="rId19"/>
    <p:sldId id="530" r:id="rId20"/>
    <p:sldId id="531" r:id="rId21"/>
    <p:sldId id="532" r:id="rId22"/>
  </p:sldIdLst>
  <p:sldSz cx="12192000" cy="6858000"/>
  <p:notesSz cx="6858000" cy="9144000"/>
  <p:defaultTextStyle>
    <a:defPPr lvl="0">
      <a:defRPr lang="en-US"/>
    </a:defPPr>
    <a:lvl1pPr marL="0" lvl="0" algn="l" defTabSz="914400" rtl="0" eaLnBrk="1" latinLnBrk="0" hangingPunct="1">
      <a:defRPr sz="1800" kern="1200">
        <a:solidFill>
          <a:schemeClr val="tx1"/>
        </a:solidFill>
        <a:latin typeface="+mn-lt"/>
        <a:ea typeface="+mn-ea"/>
        <a:cs typeface="+mn-cs"/>
      </a:defRPr>
    </a:lvl1pPr>
    <a:lvl2pPr marL="457200" lvl="1" algn="l" defTabSz="914400" rtl="0" eaLnBrk="1" latinLnBrk="0" hangingPunct="1">
      <a:defRPr sz="1800" kern="1200">
        <a:solidFill>
          <a:schemeClr val="tx1"/>
        </a:solidFill>
        <a:latin typeface="+mn-lt"/>
        <a:ea typeface="+mn-ea"/>
        <a:cs typeface="+mn-cs"/>
      </a:defRPr>
    </a:lvl2pPr>
    <a:lvl3pPr marL="914400" lvl="2" algn="l" defTabSz="914400" rtl="0" eaLnBrk="1" latinLnBrk="0" hangingPunct="1">
      <a:defRPr sz="1800" kern="1200">
        <a:solidFill>
          <a:schemeClr val="tx1"/>
        </a:solidFill>
        <a:latin typeface="+mn-lt"/>
        <a:ea typeface="+mn-ea"/>
        <a:cs typeface="+mn-cs"/>
      </a:defRPr>
    </a:lvl3pPr>
    <a:lvl4pPr marL="1371600" lvl="3" algn="l" defTabSz="914400" rtl="0" eaLnBrk="1" latinLnBrk="0" hangingPunct="1">
      <a:defRPr sz="1800" kern="1200">
        <a:solidFill>
          <a:schemeClr val="tx1"/>
        </a:solidFill>
        <a:latin typeface="+mn-lt"/>
        <a:ea typeface="+mn-ea"/>
        <a:cs typeface="+mn-cs"/>
      </a:defRPr>
    </a:lvl4pPr>
    <a:lvl5pPr marL="1828800" lvl="4" algn="l" defTabSz="914400" rtl="0" eaLnBrk="1" latinLnBrk="0" hangingPunct="1">
      <a:defRPr sz="1800" kern="1200">
        <a:solidFill>
          <a:schemeClr val="tx1"/>
        </a:solidFill>
        <a:latin typeface="+mn-lt"/>
        <a:ea typeface="+mn-ea"/>
        <a:cs typeface="+mn-cs"/>
      </a:defRPr>
    </a:lvl5pPr>
    <a:lvl6pPr marL="2286000" lvl="5" algn="l" defTabSz="914400" rtl="0" eaLnBrk="1" latinLnBrk="0" hangingPunct="1">
      <a:defRPr sz="1800" kern="1200">
        <a:solidFill>
          <a:schemeClr val="tx1"/>
        </a:solidFill>
        <a:latin typeface="+mn-lt"/>
        <a:ea typeface="+mn-ea"/>
        <a:cs typeface="+mn-cs"/>
      </a:defRPr>
    </a:lvl6pPr>
    <a:lvl7pPr marL="2743200" lvl="6" algn="l" defTabSz="914400" rtl="0" eaLnBrk="1" latinLnBrk="0" hangingPunct="1">
      <a:defRPr sz="1800" kern="1200">
        <a:solidFill>
          <a:schemeClr val="tx1"/>
        </a:solidFill>
        <a:latin typeface="+mn-lt"/>
        <a:ea typeface="+mn-ea"/>
        <a:cs typeface="+mn-cs"/>
      </a:defRPr>
    </a:lvl7pPr>
    <a:lvl8pPr marL="3200400" lvl="7" algn="l" defTabSz="914400" rtl="0" eaLnBrk="1" latinLnBrk="0" hangingPunct="1">
      <a:defRPr sz="1800" kern="1200">
        <a:solidFill>
          <a:schemeClr val="tx1"/>
        </a:solidFill>
        <a:latin typeface="+mn-lt"/>
        <a:ea typeface="+mn-ea"/>
        <a:cs typeface="+mn-cs"/>
      </a:defRPr>
    </a:lvl8pPr>
    <a:lvl9pPr marL="3657600" lvl="8"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ishi Ram Sigdel" initials="RRS" lastIdx="3" clrIdx="0">
    <p:extLst>
      <p:ext uri="{19B8F6BF-5375-455C-9EA6-DF929625EA0E}">
        <p15:presenceInfo xmlns:p15="http://schemas.microsoft.com/office/powerpoint/2012/main" userId="Rishi Ram Sigdel"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AAB869E-E774-4E67-8CA3-51927FBA78C3}" v="95" dt="2021-03-09T02:56:51.27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8727" autoAdjust="0"/>
  </p:normalViewPr>
  <p:slideViewPr>
    <p:cSldViewPr snapToGrid="0">
      <p:cViewPr varScale="1">
        <p:scale>
          <a:sx n="56" d="100"/>
          <a:sy n="56" d="100"/>
        </p:scale>
        <p:origin x="976" y="5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vert="horz"/>
          <a:lstStyle/>
          <a:p>
            <a:pPr algn="ctr" rtl="0">
              <a:defRPr sz="1200"/>
            </a:pPr>
            <a:r>
              <a:rPr lang="en-US" sz="1200" dirty="0"/>
              <a:t>MMR 1996-2016, and Targets 2030</a:t>
            </a:r>
          </a:p>
        </c:rich>
      </c:tx>
      <c:overlay val="0"/>
      <c:spPr>
        <a:noFill/>
        <a:ln>
          <a:noFill/>
        </a:ln>
        <a:effectLst/>
      </c:spPr>
    </c:title>
    <c:autoTitleDeleted val="0"/>
    <c:plotArea>
      <c:layout>
        <c:manualLayout>
          <c:layoutTarget val="inner"/>
          <c:xMode val="edge"/>
          <c:yMode val="edge"/>
          <c:x val="5.8991246058052997E-2"/>
          <c:y val="0.13451551486948099"/>
          <c:w val="0.9387759604582252"/>
          <c:h val="0.69512223798282902"/>
        </c:manualLayout>
      </c:layout>
      <c:lineChart>
        <c:grouping val="standard"/>
        <c:varyColors val="0"/>
        <c:ser>
          <c:idx val="0"/>
          <c:order val="0"/>
          <c:tx>
            <c:strRef>
              <c:f>Sheet1!$B$1</c:f>
              <c:strCache>
                <c:ptCount val="1"/>
                <c:pt idx="0">
                  <c:v>Series 1</c:v>
                </c:pt>
              </c:strCache>
            </c:strRef>
          </c:tx>
          <c:spPr>
            <a:ln w="28575" cap="rnd">
              <a:solidFill>
                <a:schemeClr val="accent1"/>
              </a:solidFill>
              <a:round/>
            </a:ln>
            <a:effectLst/>
          </c:spPr>
          <c:marker>
            <c:symbol val="none"/>
          </c:marker>
          <c:dPt>
            <c:idx val="3"/>
            <c:bubble3D val="0"/>
            <c:spPr>
              <a:ln w="28575" cap="rnd">
                <a:solidFill>
                  <a:srgbClr val="7030A0"/>
                </a:solidFill>
                <a:prstDash val="dash"/>
                <a:round/>
              </a:ln>
              <a:effectLst/>
            </c:spPr>
            <c:extLst>
              <c:ext xmlns:c16="http://schemas.microsoft.com/office/drawing/2014/chart" uri="{C3380CC4-5D6E-409C-BE32-E72D297353CC}">
                <c16:uniqueId val="{00000001-CDBE-403D-AC29-17498BBA9FBB}"/>
              </c:ext>
            </c:extLst>
          </c:dPt>
          <c:dPt>
            <c:idx val="4"/>
            <c:bubble3D val="0"/>
            <c:spPr>
              <a:ln w="28575" cap="rnd">
                <a:solidFill>
                  <a:srgbClr val="7030A0"/>
                </a:solidFill>
                <a:prstDash val="dash"/>
                <a:round/>
              </a:ln>
              <a:effectLst/>
            </c:spPr>
            <c:extLst>
              <c:ext xmlns:c16="http://schemas.microsoft.com/office/drawing/2014/chart" uri="{C3380CC4-5D6E-409C-BE32-E72D297353CC}">
                <c16:uniqueId val="{00000003-CDBE-403D-AC29-17498BBA9FBB}"/>
              </c:ext>
            </c:extLst>
          </c:dPt>
          <c:dPt>
            <c:idx val="5"/>
            <c:bubble3D val="0"/>
            <c:spPr>
              <a:ln w="28575" cap="rnd">
                <a:solidFill>
                  <a:srgbClr val="7030A0"/>
                </a:solidFill>
                <a:prstDash val="dash"/>
                <a:round/>
              </a:ln>
              <a:effectLst/>
            </c:spPr>
            <c:extLst>
              <c:ext xmlns:c16="http://schemas.microsoft.com/office/drawing/2014/chart" uri="{C3380CC4-5D6E-409C-BE32-E72D297353CC}">
                <c16:uniqueId val="{00000005-CDBE-403D-AC29-17498BBA9FBB}"/>
              </c:ext>
            </c:extLst>
          </c:dPt>
          <c:dPt>
            <c:idx val="6"/>
            <c:bubble3D val="0"/>
            <c:spPr>
              <a:ln w="28575" cap="rnd">
                <a:solidFill>
                  <a:srgbClr val="7030A0"/>
                </a:solidFill>
                <a:prstDash val="dash"/>
                <a:round/>
              </a:ln>
              <a:effectLst/>
            </c:spPr>
            <c:extLst>
              <c:ext xmlns:c16="http://schemas.microsoft.com/office/drawing/2014/chart" uri="{C3380CC4-5D6E-409C-BE32-E72D297353CC}">
                <c16:uniqueId val="{00000007-CDBE-403D-AC29-17498BBA9FBB}"/>
              </c:ext>
            </c:extLst>
          </c:dPt>
          <c:dPt>
            <c:idx val="7"/>
            <c:bubble3D val="0"/>
            <c:spPr>
              <a:ln w="28575" cap="rnd">
                <a:solidFill>
                  <a:srgbClr val="00B050"/>
                </a:solidFill>
                <a:prstDash val="sysDash"/>
                <a:round/>
              </a:ln>
              <a:effectLst/>
            </c:spPr>
            <c:extLst>
              <c:ext xmlns:c16="http://schemas.microsoft.com/office/drawing/2014/chart" uri="{C3380CC4-5D6E-409C-BE32-E72D297353CC}">
                <c16:uniqueId val="{00000008-E11C-4909-9941-508BB08DC7AB}"/>
              </c:ext>
            </c:extLst>
          </c:dPt>
          <c:dPt>
            <c:idx val="8"/>
            <c:bubble3D val="0"/>
            <c:spPr>
              <a:ln w="28575" cap="rnd">
                <a:solidFill>
                  <a:srgbClr val="00B050"/>
                </a:solidFill>
                <a:prstDash val="sysDash"/>
                <a:round/>
              </a:ln>
              <a:effectLst/>
            </c:spPr>
            <c:extLst>
              <c:ext xmlns:c16="http://schemas.microsoft.com/office/drawing/2014/chart" uri="{C3380CC4-5D6E-409C-BE32-E72D297353CC}">
                <c16:uniqueId val="{00000009-E11C-4909-9941-508BB08DC7AB}"/>
              </c:ext>
            </c:extLst>
          </c:dPt>
          <c:dPt>
            <c:idx val="9"/>
            <c:bubble3D val="0"/>
            <c:spPr>
              <a:ln w="28575" cap="rnd">
                <a:solidFill>
                  <a:srgbClr val="00B050"/>
                </a:solidFill>
                <a:prstDash val="sysDash"/>
                <a:round/>
              </a:ln>
              <a:effectLst/>
            </c:spPr>
            <c:extLst>
              <c:ext xmlns:c16="http://schemas.microsoft.com/office/drawing/2014/chart" uri="{C3380CC4-5D6E-409C-BE32-E72D297353CC}">
                <c16:uniqueId val="{0000000A-E11C-4909-9941-508BB08DC7AB}"/>
              </c:ext>
            </c:extLst>
          </c:dPt>
          <c:dPt>
            <c:idx val="10"/>
            <c:bubble3D val="0"/>
            <c:spPr>
              <a:ln w="28575" cap="rnd">
                <a:solidFill>
                  <a:srgbClr val="00B050"/>
                </a:solidFill>
                <a:prstDash val="sysDash"/>
                <a:round/>
              </a:ln>
              <a:effectLst/>
            </c:spPr>
            <c:extLst>
              <c:ext xmlns:c16="http://schemas.microsoft.com/office/drawing/2014/chart" uri="{C3380CC4-5D6E-409C-BE32-E72D297353CC}">
                <c16:uniqueId val="{0000000B-E11C-4909-9941-508BB08DC7AB}"/>
              </c:ext>
            </c:extLst>
          </c:dPt>
          <c:dLbls>
            <c:dLbl>
              <c:idx val="7"/>
              <c:spPr>
                <a:noFill/>
                <a:ln>
                  <a:noFill/>
                </a:ln>
                <a:effectLst/>
              </c:spPr>
              <c:txPr>
                <a:bodyPr rot="0" vert="horz"/>
                <a:lstStyle/>
                <a:p>
                  <a:pPr>
                    <a:defRPr sz="1600">
                      <a:solidFill>
                        <a:srgbClr val="00B050"/>
                      </a:solidFill>
                    </a:defRPr>
                  </a:pPr>
                  <a:endParaRPr lang="en-US"/>
                </a:p>
              </c:txPr>
              <c:dLblPos val="t"/>
              <c:showLegendKey val="0"/>
              <c:showVal val="1"/>
              <c:showCatName val="0"/>
              <c:showSerName val="0"/>
              <c:showPercent val="0"/>
              <c:showBubbleSize val="0"/>
              <c:extLst>
                <c:ext xmlns:c16="http://schemas.microsoft.com/office/drawing/2014/chart" uri="{C3380CC4-5D6E-409C-BE32-E72D297353CC}">
                  <c16:uniqueId val="{00000008-E11C-4909-9941-508BB08DC7AB}"/>
                </c:ext>
              </c:extLst>
            </c:dLbl>
            <c:dLbl>
              <c:idx val="8"/>
              <c:spPr>
                <a:noFill/>
                <a:ln>
                  <a:noFill/>
                </a:ln>
                <a:effectLst/>
              </c:spPr>
              <c:txPr>
                <a:bodyPr rot="0" vert="horz"/>
                <a:lstStyle/>
                <a:p>
                  <a:pPr>
                    <a:defRPr sz="1600">
                      <a:solidFill>
                        <a:srgbClr val="00B050"/>
                      </a:solidFill>
                    </a:defRPr>
                  </a:pPr>
                  <a:endParaRPr lang="en-US"/>
                </a:p>
              </c:txPr>
              <c:dLblPos val="t"/>
              <c:showLegendKey val="0"/>
              <c:showVal val="1"/>
              <c:showCatName val="0"/>
              <c:showSerName val="0"/>
              <c:showPercent val="0"/>
              <c:showBubbleSize val="0"/>
              <c:extLst>
                <c:ext xmlns:c16="http://schemas.microsoft.com/office/drawing/2014/chart" uri="{C3380CC4-5D6E-409C-BE32-E72D297353CC}">
                  <c16:uniqueId val="{00000009-E11C-4909-9941-508BB08DC7AB}"/>
                </c:ext>
              </c:extLst>
            </c:dLbl>
            <c:dLbl>
              <c:idx val="9"/>
              <c:spPr>
                <a:noFill/>
                <a:ln>
                  <a:noFill/>
                </a:ln>
                <a:effectLst/>
              </c:spPr>
              <c:txPr>
                <a:bodyPr rot="0" vert="horz"/>
                <a:lstStyle/>
                <a:p>
                  <a:pPr>
                    <a:defRPr sz="1600">
                      <a:solidFill>
                        <a:srgbClr val="00B050"/>
                      </a:solidFill>
                    </a:defRPr>
                  </a:pPr>
                  <a:endParaRPr lang="en-US"/>
                </a:p>
              </c:txPr>
              <c:dLblPos val="t"/>
              <c:showLegendKey val="0"/>
              <c:showVal val="1"/>
              <c:showCatName val="0"/>
              <c:showSerName val="0"/>
              <c:showPercent val="0"/>
              <c:showBubbleSize val="0"/>
              <c:extLst>
                <c:ext xmlns:c16="http://schemas.microsoft.com/office/drawing/2014/chart" uri="{C3380CC4-5D6E-409C-BE32-E72D297353CC}">
                  <c16:uniqueId val="{0000000A-E11C-4909-9941-508BB08DC7AB}"/>
                </c:ext>
              </c:extLst>
            </c:dLbl>
            <c:dLbl>
              <c:idx val="10"/>
              <c:spPr>
                <a:noFill/>
                <a:ln>
                  <a:noFill/>
                </a:ln>
                <a:effectLst/>
              </c:spPr>
              <c:txPr>
                <a:bodyPr rot="0" vert="horz"/>
                <a:lstStyle/>
                <a:p>
                  <a:pPr>
                    <a:defRPr sz="1600">
                      <a:solidFill>
                        <a:srgbClr val="00B050"/>
                      </a:solidFill>
                    </a:defRPr>
                  </a:pPr>
                  <a:endParaRPr lang="en-US"/>
                </a:p>
              </c:txPr>
              <c:dLblPos val="t"/>
              <c:showLegendKey val="0"/>
              <c:showVal val="1"/>
              <c:showCatName val="0"/>
              <c:showSerName val="0"/>
              <c:showPercent val="0"/>
              <c:showBubbleSize val="0"/>
              <c:extLst>
                <c:ext xmlns:c16="http://schemas.microsoft.com/office/drawing/2014/chart" uri="{C3380CC4-5D6E-409C-BE32-E72D297353CC}">
                  <c16:uniqueId val="{0000000B-E11C-4909-9941-508BB08DC7AB}"/>
                </c:ext>
              </c:extLst>
            </c:dLbl>
            <c:spPr>
              <a:noFill/>
              <a:ln>
                <a:noFill/>
              </a:ln>
              <a:effectLst/>
            </c:spPr>
            <c:txPr>
              <a:bodyPr rot="0" vert="horz"/>
              <a:lstStyle/>
              <a:p>
                <a:pPr>
                  <a:defRPr sz="1600"/>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Sheet1!$A$2:$A$12</c:f>
              <c:strCache>
                <c:ptCount val="11"/>
                <c:pt idx="0">
                  <c:v>NFHS 1996</c:v>
                </c:pt>
                <c:pt idx="3">
                  <c:v>NDHS 2006</c:v>
                </c:pt>
                <c:pt idx="6">
                  <c:v>NDHS 2016</c:v>
                </c:pt>
                <c:pt idx="7">
                  <c:v>SDG 2020</c:v>
                </c:pt>
                <c:pt idx="8">
                  <c:v>SDG 2022</c:v>
                </c:pt>
                <c:pt idx="9">
                  <c:v>SDG 2025 </c:v>
                </c:pt>
                <c:pt idx="10">
                  <c:v>SDG 2030</c:v>
                </c:pt>
              </c:strCache>
            </c:strRef>
          </c:cat>
          <c:val>
            <c:numRef>
              <c:f>Sheet1!$B$2:$B$12</c:f>
              <c:numCache>
                <c:formatCode>General</c:formatCode>
                <c:ptCount val="11"/>
                <c:pt idx="0">
                  <c:v>539</c:v>
                </c:pt>
                <c:pt idx="3">
                  <c:v>281</c:v>
                </c:pt>
                <c:pt idx="6">
                  <c:v>239</c:v>
                </c:pt>
                <c:pt idx="7">
                  <c:v>125</c:v>
                </c:pt>
                <c:pt idx="8">
                  <c:v>116</c:v>
                </c:pt>
                <c:pt idx="9">
                  <c:v>99</c:v>
                </c:pt>
                <c:pt idx="10">
                  <c:v>70</c:v>
                </c:pt>
              </c:numCache>
            </c:numRef>
          </c:val>
          <c:smooth val="0"/>
          <c:extLst>
            <c:ext xmlns:c16="http://schemas.microsoft.com/office/drawing/2014/chart" uri="{C3380CC4-5D6E-409C-BE32-E72D297353CC}">
              <c16:uniqueId val="{00000008-CDBE-403D-AC29-17498BBA9FBB}"/>
            </c:ext>
          </c:extLst>
        </c:ser>
        <c:dLbls>
          <c:showLegendKey val="0"/>
          <c:showVal val="1"/>
          <c:showCatName val="0"/>
          <c:showSerName val="0"/>
          <c:showPercent val="0"/>
          <c:showBubbleSize val="0"/>
        </c:dLbls>
        <c:smooth val="0"/>
        <c:axId val="626172640"/>
        <c:axId val="626172248"/>
      </c:lineChart>
      <c:catAx>
        <c:axId val="6261726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vert="horz"/>
          <a:lstStyle/>
          <a:p>
            <a:pPr>
              <a:defRPr sz="1600"/>
            </a:pPr>
            <a:endParaRPr lang="en-US"/>
          </a:p>
        </c:txPr>
        <c:crossAx val="626172248"/>
        <c:crosses val="autoZero"/>
        <c:auto val="1"/>
        <c:lblAlgn val="ctr"/>
        <c:lblOffset val="100"/>
        <c:noMultiLvlLbl val="0"/>
      </c:catAx>
      <c:valAx>
        <c:axId val="626172248"/>
        <c:scaling>
          <c:orientation val="minMax"/>
        </c:scaling>
        <c:delete val="0"/>
        <c:axPos val="l"/>
        <c:numFmt formatCode="General" sourceLinked="1"/>
        <c:majorTickMark val="none"/>
        <c:minorTickMark val="none"/>
        <c:tickLblPos val="nextTo"/>
        <c:spPr>
          <a:noFill/>
          <a:ln>
            <a:noFill/>
          </a:ln>
          <a:effectLst/>
        </c:spPr>
        <c:txPr>
          <a:bodyPr rot="-60000000" vert="horz"/>
          <a:lstStyle/>
          <a:p>
            <a:pPr>
              <a:defRPr sz="1600"/>
            </a:pPr>
            <a:endParaRPr lang="en-US"/>
          </a:p>
        </c:txPr>
        <c:crossAx val="626172640"/>
        <c:crosses val="autoZero"/>
        <c:crossBetween val="between"/>
      </c:valAx>
      <c:spPr>
        <a:noFill/>
        <a:ln>
          <a:noFill/>
        </a:ln>
        <a:effectLst/>
      </c:spPr>
    </c:plotArea>
    <c:plotVisOnly val="1"/>
    <c:dispBlanksAs val="gap"/>
    <c:showDLblsOverMax val="0"/>
  </c:chart>
  <c:spPr>
    <a:noFill/>
    <a:ln>
      <a:noFill/>
    </a:ln>
    <a:effectLst/>
  </c:spPr>
  <c:txPr>
    <a:bodyPr/>
    <a:lstStyle/>
    <a:p>
      <a:pPr>
        <a:defRPr sz="2000"/>
      </a:pPr>
      <a:endParaRPr lang="en-US"/>
    </a:p>
  </c:txPr>
  <c:externalData r:id="rId1">
    <c:autoUpdate val="0"/>
  </c:externalData>
  <c:userShapes r:id="rId2"/>
</c:chartSpace>
</file>

<file path=ppt/drawings/drawing1.xml><?xml version="1.0" encoding="utf-8"?>
<c:userShapes xmlns:c="http://schemas.openxmlformats.org/drawingml/2006/chart">
  <cdr:relSizeAnchor xmlns:cdr="http://schemas.openxmlformats.org/drawingml/2006/chartDrawing">
    <cdr:from>
      <cdr:x>0.10775</cdr:x>
      <cdr:y>0.18322</cdr:y>
    </cdr:from>
    <cdr:to>
      <cdr:x>0.35657</cdr:x>
      <cdr:y>0.51714</cdr:y>
    </cdr:to>
    <cdr:cxnSp macro="">
      <cdr:nvCxnSpPr>
        <cdr:cNvPr id="10" name="Straight Connector 9">
          <a:extLst xmlns:a="http://schemas.openxmlformats.org/drawingml/2006/main">
            <a:ext uri="{FF2B5EF4-FFF2-40B4-BE49-F238E27FC236}">
              <a16:creationId xmlns:a16="http://schemas.microsoft.com/office/drawing/2014/main" id="{B2D3CA10-A957-49DD-B2FC-A41EC181C258}"/>
            </a:ext>
          </a:extLst>
        </cdr:cNvPr>
        <cdr:cNvCxnSpPr/>
      </cdr:nvCxnSpPr>
      <cdr:spPr>
        <a:xfrm xmlns:a="http://schemas.openxmlformats.org/drawingml/2006/main">
          <a:off x="1187195" y="499867"/>
          <a:ext cx="2741442" cy="911003"/>
        </a:xfrm>
        <a:prstGeom xmlns:a="http://schemas.openxmlformats.org/drawingml/2006/main" prst="line">
          <a:avLst/>
        </a:prstGeom>
        <a:ln xmlns:a="http://schemas.openxmlformats.org/drawingml/2006/main" w="28575">
          <a:solidFill>
            <a:schemeClr val="tx1"/>
          </a:solidFill>
        </a:ln>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cxnSp>
  </cdr:relSizeAnchor>
  <cdr:relSizeAnchor xmlns:cdr="http://schemas.openxmlformats.org/drawingml/2006/chartDrawing">
    <cdr:from>
      <cdr:x>0.35697</cdr:x>
      <cdr:y>0.51728</cdr:y>
    </cdr:from>
    <cdr:to>
      <cdr:x>0.61088</cdr:x>
      <cdr:y>0.51728</cdr:y>
    </cdr:to>
    <cdr:cxnSp macro="">
      <cdr:nvCxnSpPr>
        <cdr:cNvPr id="12" name="Straight Connector 11">
          <a:extLst xmlns:a="http://schemas.openxmlformats.org/drawingml/2006/main">
            <a:ext uri="{FF2B5EF4-FFF2-40B4-BE49-F238E27FC236}">
              <a16:creationId xmlns:a16="http://schemas.microsoft.com/office/drawing/2014/main" id="{BCA48023-D268-479F-845F-5716E5552B21}"/>
            </a:ext>
          </a:extLst>
        </cdr:cNvPr>
        <cdr:cNvCxnSpPr/>
      </cdr:nvCxnSpPr>
      <cdr:spPr>
        <a:xfrm xmlns:a="http://schemas.openxmlformats.org/drawingml/2006/main">
          <a:off x="3933002" y="1411245"/>
          <a:ext cx="2797582" cy="0"/>
        </a:xfrm>
        <a:prstGeom xmlns:a="http://schemas.openxmlformats.org/drawingml/2006/main" prst="line">
          <a:avLst/>
        </a:prstGeom>
        <a:ln xmlns:a="http://schemas.openxmlformats.org/drawingml/2006/main" w="28575">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09423A2-582F-4D36-9529-531F24B7A8DD}" type="datetimeFigureOut">
              <a:rPr lang="en-US" smtClean="0"/>
              <a:t>3/15/2021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C0C036C-F7AF-41A9-8F7F-4ED97ECBAE45}" type="slidenum">
              <a:rPr lang="en-US" smtClean="0"/>
              <a:t>‹#›</a:t>
            </a:fld>
            <a:endParaRPr lang="en-US"/>
          </a:p>
        </p:txBody>
      </p:sp>
    </p:spTree>
    <p:extLst>
      <p:ext uri="{BB962C8B-B14F-4D97-AF65-F5344CB8AC3E}">
        <p14:creationId xmlns:p14="http://schemas.microsoft.com/office/powerpoint/2010/main" val="42154730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ne-NP" sz="1200" dirty="0">
                <a:latin typeface="kachhipati" panose="00000400000000000000" pitchFamily="2" charset="0"/>
                <a:cs typeface="Kalimati" panose="00000400000000000000" pitchFamily="2"/>
              </a:rPr>
              <a:t>जनगणनामा मातृ मृत्यु सूचित फारामको</a:t>
            </a:r>
            <a:r>
              <a:rPr lang="ne-NP" sz="1200" baseline="0" dirty="0">
                <a:latin typeface="kachhipati" panose="00000400000000000000" pitchFamily="2" charset="0"/>
                <a:cs typeface="Kalimati" panose="00000400000000000000" pitchFamily="2"/>
              </a:rPr>
              <a:t> आवश्यकता प्रस्तुत गर्दै यसको परिचय र प्रयोग वारे छलफल गर्नुहोस् ।</a:t>
            </a:r>
            <a:endParaRPr lang="ne-NP" sz="1200" dirty="0">
              <a:latin typeface="kachhipati" panose="00000400000000000000" pitchFamily="2" charset="0"/>
              <a:cs typeface="Kalimati" panose="00000400000000000000" pitchFamily="2"/>
            </a:endParaRPr>
          </a:p>
          <a:p>
            <a:pPr marL="171450" indent="-171450">
              <a:buFont typeface="Arial" panose="020B0604020202020204" pitchFamily="34" charset="0"/>
              <a:buChar char="•"/>
            </a:pPr>
            <a:r>
              <a:rPr lang="ne-NP" sz="1200" dirty="0">
                <a:latin typeface="kachhipati" panose="00000400000000000000" pitchFamily="2" charset="0"/>
                <a:cs typeface="Kalimati" panose="00000400000000000000" pitchFamily="2"/>
              </a:rPr>
              <a:t>मातृ मृत्यु सूचित फाराममा ३ खण्डहरू रहनेछन् भन्ने वारेमा सहभागिलार्इ</a:t>
            </a:r>
            <a:r>
              <a:rPr lang="ne-NP" sz="1200" baseline="0" dirty="0">
                <a:latin typeface="kachhipati" panose="00000400000000000000" pitchFamily="2" charset="0"/>
                <a:cs typeface="Kalimati" panose="00000400000000000000" pitchFamily="2"/>
              </a:rPr>
              <a:t> स्मरण गर्न लगाउनुहोस् ।</a:t>
            </a:r>
          </a:p>
        </p:txBody>
      </p:sp>
      <p:sp>
        <p:nvSpPr>
          <p:cNvPr id="4" name="Slide Number Placeholder 3"/>
          <p:cNvSpPr>
            <a:spLocks noGrp="1"/>
          </p:cNvSpPr>
          <p:nvPr>
            <p:ph type="sldNum" sz="quarter" idx="10"/>
          </p:nvPr>
        </p:nvSpPr>
        <p:spPr/>
        <p:txBody>
          <a:bodyPr/>
          <a:lstStyle/>
          <a:p>
            <a:fld id="{5C0C036C-F7AF-41A9-8F7F-4ED97ECBAE45}" type="slidenum">
              <a:rPr lang="en-US" smtClean="0"/>
              <a:t>11</a:t>
            </a:fld>
            <a:endParaRPr lang="en-US"/>
          </a:p>
        </p:txBody>
      </p:sp>
    </p:spTree>
    <p:extLst>
      <p:ext uri="{BB962C8B-B14F-4D97-AF65-F5344CB8AC3E}">
        <p14:creationId xmlns:p14="http://schemas.microsoft.com/office/powerpoint/2010/main" val="26651299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C0C036C-F7AF-41A9-8F7F-4ED97ECBAE45}" type="slidenum">
              <a:rPr lang="en-US" smtClean="0"/>
              <a:t>12</a:t>
            </a:fld>
            <a:endParaRPr lang="en-US"/>
          </a:p>
        </p:txBody>
      </p:sp>
    </p:spTree>
    <p:extLst>
      <p:ext uri="{BB962C8B-B14F-4D97-AF65-F5344CB8AC3E}">
        <p14:creationId xmlns:p14="http://schemas.microsoft.com/office/powerpoint/2010/main" val="1656245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14</a:t>
            </a:fld>
            <a:endParaRPr lang="en-US"/>
          </a:p>
        </p:txBody>
      </p:sp>
    </p:spTree>
    <p:extLst>
      <p:ext uri="{BB962C8B-B14F-4D97-AF65-F5344CB8AC3E}">
        <p14:creationId xmlns:p14="http://schemas.microsoft.com/office/powerpoint/2010/main" val="23384344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Text Placeholder 3"/>
          <p:cNvSpPr>
            <a:spLocks noGrp="1"/>
          </p:cNvSpPr>
          <p:nvPr>
            <p:ph type="body" sz="quarter" idx="17"/>
          </p:nvPr>
        </p:nvSpPr>
        <p:spPr>
          <a:xfrm>
            <a:off x="615811" y="2533504"/>
            <a:ext cx="4872038" cy="3097212"/>
          </a:xfrm>
          <a:prstGeom prst="rect">
            <a:avLst/>
          </a:prstGeom>
        </p:spPr>
        <p:txBody>
          <a:bodyPr/>
          <a:lstStyle>
            <a:lvl1pPr>
              <a:defRPr>
                <a:solidFill>
                  <a:schemeClr val="accent2"/>
                </a:solidFill>
              </a:defRPr>
            </a:lvl1pPr>
            <a:lvl2pPr>
              <a:defRPr>
                <a:solidFill>
                  <a:schemeClr val="accent2"/>
                </a:solidFill>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9"/>
          <p:cNvSpPr>
            <a:spLocks noGrp="1"/>
          </p:cNvSpPr>
          <p:nvPr>
            <p:ph sz="quarter" idx="19"/>
          </p:nvPr>
        </p:nvSpPr>
        <p:spPr>
          <a:xfrm>
            <a:off x="7042150" y="2347913"/>
            <a:ext cx="3289300" cy="2770187"/>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770518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838200" y="6356350"/>
            <a:ext cx="2743200" cy="365125"/>
          </a:xfrm>
          <a:prstGeom prst="rect">
            <a:avLst/>
          </a:prstGeom>
        </p:spPr>
        <p:txBody>
          <a:bodyPr/>
          <a:lstStyle/>
          <a:p>
            <a:fld id="{88C62E67-0987-4CFA-A37F-AEFD85975683}" type="datetimeFigureOut">
              <a:rPr lang="en-US" smtClean="0"/>
              <a:t>3/15/2021</a:t>
            </a:fld>
            <a:endParaRPr lang="en-US"/>
          </a:p>
        </p:txBody>
      </p:sp>
      <p:sp>
        <p:nvSpPr>
          <p:cNvPr id="4" name="Slide Number Placeholder 3"/>
          <p:cNvSpPr>
            <a:spLocks noGrp="1"/>
          </p:cNvSpPr>
          <p:nvPr>
            <p:ph type="sldNum" sz="quarter" idx="11"/>
          </p:nvPr>
        </p:nvSpPr>
        <p:spPr>
          <a:xfrm>
            <a:off x="8610600" y="6356350"/>
            <a:ext cx="2743200" cy="365125"/>
          </a:xfrm>
          <a:prstGeom prst="rect">
            <a:avLst/>
          </a:prstGeom>
        </p:spPr>
        <p:txBody>
          <a:bodyPr/>
          <a:lstStyle/>
          <a:p>
            <a:fld id="{2840B2E4-A264-431E-ABDE-38E3BCDA5876}" type="slidenum">
              <a:rPr lang="en-US" smtClean="0"/>
              <a:t>‹#›</a:t>
            </a:fld>
            <a:endParaRPr lang="en-US"/>
          </a:p>
        </p:txBody>
      </p:sp>
      <p:sp>
        <p:nvSpPr>
          <p:cNvPr id="5" name="Footer Placeholder 4"/>
          <p:cNvSpPr>
            <a:spLocks noGrp="1"/>
          </p:cNvSpPr>
          <p:nvPr>
            <p:ph type="ftr" sz="quarter" idx="12"/>
          </p:nvPr>
        </p:nvSpPr>
        <p:spPr>
          <a:xfrm>
            <a:off x="4038600" y="6356350"/>
            <a:ext cx="4114800" cy="365125"/>
          </a:xfrm>
          <a:prstGeom prst="rect">
            <a:avLst/>
          </a:prstGeom>
        </p:spPr>
        <p:txBody>
          <a:bodyPr/>
          <a:lstStyle/>
          <a:p>
            <a:r>
              <a:rPr lang="ne-NP"/>
              <a:t>गणक तालिम</a:t>
            </a:r>
            <a:r>
              <a:rPr lang="en-US"/>
              <a:t>-Day1/S1</a:t>
            </a:r>
          </a:p>
        </p:txBody>
      </p:sp>
    </p:spTree>
    <p:extLst>
      <p:ext uri="{BB962C8B-B14F-4D97-AF65-F5344CB8AC3E}">
        <p14:creationId xmlns:p14="http://schemas.microsoft.com/office/powerpoint/2010/main" val="1675075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9A4DC4-BB3E-4DEA-BD00-6F74A0D3CAA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ne-NP"/>
          </a:p>
        </p:txBody>
      </p:sp>
      <p:sp>
        <p:nvSpPr>
          <p:cNvPr id="3" name="Subtitle 2">
            <a:extLst>
              <a:ext uri="{FF2B5EF4-FFF2-40B4-BE49-F238E27FC236}">
                <a16:creationId xmlns:a16="http://schemas.microsoft.com/office/drawing/2014/main" id="{024F3D67-9BF4-4C8B-98E2-1D237E60BDB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ne-NP"/>
          </a:p>
        </p:txBody>
      </p:sp>
      <p:sp>
        <p:nvSpPr>
          <p:cNvPr id="4" name="Date Placeholder 3">
            <a:extLst>
              <a:ext uri="{FF2B5EF4-FFF2-40B4-BE49-F238E27FC236}">
                <a16:creationId xmlns:a16="http://schemas.microsoft.com/office/drawing/2014/main" id="{5B1B63EE-3626-4571-836E-09708BF7C307}"/>
              </a:ext>
            </a:extLst>
          </p:cNvPr>
          <p:cNvSpPr>
            <a:spLocks noGrp="1"/>
          </p:cNvSpPr>
          <p:nvPr>
            <p:ph type="dt" sz="half" idx="10"/>
          </p:nvPr>
        </p:nvSpPr>
        <p:spPr/>
        <p:txBody>
          <a:bodyPr/>
          <a:lstStyle/>
          <a:p>
            <a:fld id="{6A3CBB32-F6CD-428D-8C6C-E4FF2787D738}" type="datetimeFigureOut">
              <a:rPr lang="ne-NP" smtClean="0"/>
              <a:t>3/15/2021</a:t>
            </a:fld>
            <a:endParaRPr lang="ne-NP"/>
          </a:p>
        </p:txBody>
      </p:sp>
      <p:sp>
        <p:nvSpPr>
          <p:cNvPr id="5" name="Footer Placeholder 4">
            <a:extLst>
              <a:ext uri="{FF2B5EF4-FFF2-40B4-BE49-F238E27FC236}">
                <a16:creationId xmlns:a16="http://schemas.microsoft.com/office/drawing/2014/main" id="{4EB0B00C-BEE0-45F2-AC39-1E9106E0C015}"/>
              </a:ext>
            </a:extLst>
          </p:cNvPr>
          <p:cNvSpPr>
            <a:spLocks noGrp="1"/>
          </p:cNvSpPr>
          <p:nvPr>
            <p:ph type="ftr" sz="quarter" idx="11"/>
          </p:nvPr>
        </p:nvSpPr>
        <p:spPr/>
        <p:txBody>
          <a:bodyPr/>
          <a:lstStyle/>
          <a:p>
            <a:endParaRPr lang="ne-NP"/>
          </a:p>
        </p:txBody>
      </p:sp>
      <p:sp>
        <p:nvSpPr>
          <p:cNvPr id="6" name="Slide Number Placeholder 5">
            <a:extLst>
              <a:ext uri="{FF2B5EF4-FFF2-40B4-BE49-F238E27FC236}">
                <a16:creationId xmlns:a16="http://schemas.microsoft.com/office/drawing/2014/main" id="{C85A8A01-13AA-4118-AA70-D88DBA244108}"/>
              </a:ext>
            </a:extLst>
          </p:cNvPr>
          <p:cNvSpPr>
            <a:spLocks noGrp="1"/>
          </p:cNvSpPr>
          <p:nvPr>
            <p:ph type="sldNum" sz="quarter" idx="12"/>
          </p:nvPr>
        </p:nvSpPr>
        <p:spPr/>
        <p:txBody>
          <a:bodyPr/>
          <a:lstStyle/>
          <a:p>
            <a:fld id="{6B7AC993-C13C-442E-A034-416A627CF7F5}" type="slidenum">
              <a:rPr lang="ne-NP" smtClean="0"/>
              <a:t>‹#›</a:t>
            </a:fld>
            <a:endParaRPr lang="ne-NP"/>
          </a:p>
        </p:txBody>
      </p:sp>
      <p:sp>
        <p:nvSpPr>
          <p:cNvPr id="7" name="TextBox 6">
            <a:extLst>
              <a:ext uri="{FF2B5EF4-FFF2-40B4-BE49-F238E27FC236}">
                <a16:creationId xmlns:a16="http://schemas.microsoft.com/office/drawing/2014/main" id="{803F6CF5-4835-43B3-808F-4C8C9AE5E1F2}"/>
              </a:ext>
            </a:extLst>
          </p:cNvPr>
          <p:cNvSpPr txBox="1"/>
          <p:nvPr userDrawn="1"/>
        </p:nvSpPr>
        <p:spPr>
          <a:xfrm>
            <a:off x="0" y="26718"/>
            <a:ext cx="12192000" cy="584775"/>
          </a:xfrm>
          <a:prstGeom prst="rect">
            <a:avLst/>
          </a:prstGeom>
          <a:noFill/>
        </p:spPr>
        <p:txBody>
          <a:bodyPr wrap="square" rtlCol="0">
            <a:spAutoFit/>
          </a:bodyPr>
          <a:lstStyle/>
          <a:p>
            <a:pPr algn="ctr"/>
            <a:r>
              <a:rPr lang="ne-NP" sz="1400" b="0" dirty="0">
                <a:solidFill>
                  <a:srgbClr val="FF0000"/>
                </a:solidFill>
                <a:cs typeface="Kalimati" panose="00000400000000000000" pitchFamily="2"/>
              </a:rPr>
              <a:t>केन्द्रीय तथ्याङ्क विभाग</a:t>
            </a:r>
          </a:p>
          <a:p>
            <a:pPr algn="ctr"/>
            <a:r>
              <a:rPr lang="ne-NP" sz="1800" b="0" dirty="0">
                <a:solidFill>
                  <a:srgbClr val="FF0000"/>
                </a:solidFill>
                <a:cs typeface="Kalimati" panose="00000400000000000000" pitchFamily="2"/>
              </a:rPr>
              <a:t>राष्ट्रिय जनगणना २०७८</a:t>
            </a:r>
          </a:p>
        </p:txBody>
      </p:sp>
      <p:pic>
        <p:nvPicPr>
          <p:cNvPr id="8" name="Picture 7">
            <a:extLst>
              <a:ext uri="{FF2B5EF4-FFF2-40B4-BE49-F238E27FC236}">
                <a16:creationId xmlns:a16="http://schemas.microsoft.com/office/drawing/2014/main" id="{5DB8E5D5-2108-4C87-83A1-49D60482009E}"/>
              </a:ext>
            </a:extLst>
          </p:cNvPr>
          <p:cNvPicPr>
            <a:picLocks noChangeAspect="1"/>
          </p:cNvPicPr>
          <p:nvPr userDrawn="1"/>
        </p:nvPicPr>
        <p:blipFill>
          <a:blip r:embed="rId2"/>
          <a:stretch>
            <a:fillRect/>
          </a:stretch>
        </p:blipFill>
        <p:spPr>
          <a:xfrm>
            <a:off x="566052" y="28505"/>
            <a:ext cx="572003" cy="479697"/>
          </a:xfrm>
          <a:prstGeom prst="rect">
            <a:avLst/>
          </a:prstGeom>
        </p:spPr>
      </p:pic>
      <p:pic>
        <p:nvPicPr>
          <p:cNvPr id="9" name="Picture 8">
            <a:extLst>
              <a:ext uri="{FF2B5EF4-FFF2-40B4-BE49-F238E27FC236}">
                <a16:creationId xmlns:a16="http://schemas.microsoft.com/office/drawing/2014/main" id="{D5F1A329-C648-4A10-BE39-88B396860E69}"/>
              </a:ext>
            </a:extLst>
          </p:cNvPr>
          <p:cNvPicPr>
            <a:picLocks noChangeAspect="1"/>
          </p:cNvPicPr>
          <p:nvPr userDrawn="1"/>
        </p:nvPicPr>
        <p:blipFill>
          <a:blip r:embed="rId3"/>
          <a:stretch>
            <a:fillRect/>
          </a:stretch>
        </p:blipFill>
        <p:spPr>
          <a:xfrm>
            <a:off x="11599514" y="33086"/>
            <a:ext cx="564776" cy="638222"/>
          </a:xfrm>
          <a:prstGeom prst="rect">
            <a:avLst/>
          </a:prstGeom>
        </p:spPr>
      </p:pic>
      <p:sp>
        <p:nvSpPr>
          <p:cNvPr id="10" name="TextBox 9">
            <a:extLst>
              <a:ext uri="{FF2B5EF4-FFF2-40B4-BE49-F238E27FC236}">
                <a16:creationId xmlns:a16="http://schemas.microsoft.com/office/drawing/2014/main" id="{F843C703-1575-4C9D-AA76-F94ACD3644FF}"/>
              </a:ext>
            </a:extLst>
          </p:cNvPr>
          <p:cNvSpPr txBox="1"/>
          <p:nvPr userDrawn="1"/>
        </p:nvSpPr>
        <p:spPr>
          <a:xfrm>
            <a:off x="88966" y="473360"/>
            <a:ext cx="1587294" cy="338554"/>
          </a:xfrm>
          <a:prstGeom prst="rect">
            <a:avLst/>
          </a:prstGeom>
          <a:noFill/>
        </p:spPr>
        <p:txBody>
          <a:bodyPr wrap="none" rtlCol="0">
            <a:spAutoFit/>
          </a:bodyPr>
          <a:lstStyle/>
          <a:p>
            <a:pPr algn="ctr"/>
            <a:r>
              <a:rPr lang="ne-NP" sz="800" dirty="0">
                <a:solidFill>
                  <a:srgbClr val="FF0000"/>
                </a:solidFill>
              </a:rPr>
              <a:t>नेपाल सरकार</a:t>
            </a:r>
          </a:p>
          <a:p>
            <a:pPr algn="ctr"/>
            <a:r>
              <a:rPr lang="ne-NP" sz="800" dirty="0">
                <a:solidFill>
                  <a:srgbClr val="FF0000"/>
                </a:solidFill>
              </a:rPr>
              <a:t>स्वास्थ्य तथा जनसंख्या मन्त्रालय</a:t>
            </a:r>
          </a:p>
        </p:txBody>
      </p:sp>
      <p:cxnSp>
        <p:nvCxnSpPr>
          <p:cNvPr id="12" name="Straight Connector 11">
            <a:extLst>
              <a:ext uri="{FF2B5EF4-FFF2-40B4-BE49-F238E27FC236}">
                <a16:creationId xmlns:a16="http://schemas.microsoft.com/office/drawing/2014/main" id="{4FEE12E2-291D-4A61-B7F2-669BD4F81E34}"/>
              </a:ext>
            </a:extLst>
          </p:cNvPr>
          <p:cNvCxnSpPr/>
          <p:nvPr userDrawn="1"/>
        </p:nvCxnSpPr>
        <p:spPr>
          <a:xfrm>
            <a:off x="0" y="782418"/>
            <a:ext cx="121920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906830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C6B0DA-3BD5-4BC0-A382-8F9D6973C856}"/>
              </a:ext>
            </a:extLst>
          </p:cNvPr>
          <p:cNvSpPr>
            <a:spLocks noGrp="1"/>
          </p:cNvSpPr>
          <p:nvPr>
            <p:ph type="title"/>
          </p:nvPr>
        </p:nvSpPr>
        <p:spPr>
          <a:xfrm>
            <a:off x="221673" y="790880"/>
            <a:ext cx="11881361" cy="834324"/>
          </a:xfrm>
        </p:spPr>
        <p:txBody>
          <a:bodyPr/>
          <a:lstStyle>
            <a:lvl1pPr>
              <a:defRPr>
                <a:cs typeface="Kalimati" panose="00000400000000000000" pitchFamily="2"/>
              </a:defRPr>
            </a:lvl1pPr>
          </a:lstStyle>
          <a:p>
            <a:r>
              <a:rPr lang="en-US" dirty="0"/>
              <a:t>Click to edit Master title style</a:t>
            </a:r>
            <a:endParaRPr lang="ne-NP" dirty="0"/>
          </a:p>
        </p:txBody>
      </p:sp>
      <p:sp>
        <p:nvSpPr>
          <p:cNvPr id="3" name="Content Placeholder 2">
            <a:extLst>
              <a:ext uri="{FF2B5EF4-FFF2-40B4-BE49-F238E27FC236}">
                <a16:creationId xmlns:a16="http://schemas.microsoft.com/office/drawing/2014/main" id="{6E163BD8-73B6-471F-9143-D88B8175B018}"/>
              </a:ext>
            </a:extLst>
          </p:cNvPr>
          <p:cNvSpPr>
            <a:spLocks noGrp="1"/>
          </p:cNvSpPr>
          <p:nvPr>
            <p:ph idx="1"/>
          </p:nvPr>
        </p:nvSpPr>
        <p:spPr>
          <a:xfrm>
            <a:off x="221673" y="1825625"/>
            <a:ext cx="11881361"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e-NP"/>
          </a:p>
        </p:txBody>
      </p:sp>
      <p:sp>
        <p:nvSpPr>
          <p:cNvPr id="4" name="Date Placeholder 3">
            <a:extLst>
              <a:ext uri="{FF2B5EF4-FFF2-40B4-BE49-F238E27FC236}">
                <a16:creationId xmlns:a16="http://schemas.microsoft.com/office/drawing/2014/main" id="{913889D2-FC75-4262-89E2-33BAB276B7D0}"/>
              </a:ext>
            </a:extLst>
          </p:cNvPr>
          <p:cNvSpPr>
            <a:spLocks noGrp="1"/>
          </p:cNvSpPr>
          <p:nvPr>
            <p:ph type="dt" sz="half" idx="10"/>
          </p:nvPr>
        </p:nvSpPr>
        <p:spPr/>
        <p:txBody>
          <a:bodyPr/>
          <a:lstStyle/>
          <a:p>
            <a:fld id="{6A3CBB32-F6CD-428D-8C6C-E4FF2787D738}" type="datetimeFigureOut">
              <a:rPr lang="ne-NP" smtClean="0"/>
              <a:t>3/15/2021</a:t>
            </a:fld>
            <a:endParaRPr lang="ne-NP" dirty="0"/>
          </a:p>
        </p:txBody>
      </p:sp>
      <p:sp>
        <p:nvSpPr>
          <p:cNvPr id="5" name="Footer Placeholder 4">
            <a:extLst>
              <a:ext uri="{FF2B5EF4-FFF2-40B4-BE49-F238E27FC236}">
                <a16:creationId xmlns:a16="http://schemas.microsoft.com/office/drawing/2014/main" id="{2437FE11-3F47-4E04-896A-966AF2831938}"/>
              </a:ext>
            </a:extLst>
          </p:cNvPr>
          <p:cNvSpPr>
            <a:spLocks noGrp="1"/>
          </p:cNvSpPr>
          <p:nvPr>
            <p:ph type="ftr" sz="quarter" idx="11"/>
          </p:nvPr>
        </p:nvSpPr>
        <p:spPr/>
        <p:txBody>
          <a:bodyPr/>
          <a:lstStyle/>
          <a:p>
            <a:endParaRPr lang="ne-NP" dirty="0"/>
          </a:p>
        </p:txBody>
      </p:sp>
      <p:sp>
        <p:nvSpPr>
          <p:cNvPr id="6" name="Slide Number Placeholder 5">
            <a:extLst>
              <a:ext uri="{FF2B5EF4-FFF2-40B4-BE49-F238E27FC236}">
                <a16:creationId xmlns:a16="http://schemas.microsoft.com/office/drawing/2014/main" id="{26916F85-69BE-48CA-B8C1-585B3E7A54B5}"/>
              </a:ext>
            </a:extLst>
          </p:cNvPr>
          <p:cNvSpPr>
            <a:spLocks noGrp="1"/>
          </p:cNvSpPr>
          <p:nvPr>
            <p:ph type="sldNum" sz="quarter" idx="12"/>
          </p:nvPr>
        </p:nvSpPr>
        <p:spPr/>
        <p:txBody>
          <a:bodyPr/>
          <a:lstStyle/>
          <a:p>
            <a:fld id="{6B7AC993-C13C-442E-A034-416A627CF7F5}" type="slidenum">
              <a:rPr lang="ne-NP" smtClean="0"/>
              <a:t>‹#›</a:t>
            </a:fld>
            <a:endParaRPr lang="ne-NP" dirty="0"/>
          </a:p>
        </p:txBody>
      </p:sp>
      <p:sp>
        <p:nvSpPr>
          <p:cNvPr id="7" name="TextBox 6">
            <a:extLst>
              <a:ext uri="{FF2B5EF4-FFF2-40B4-BE49-F238E27FC236}">
                <a16:creationId xmlns:a16="http://schemas.microsoft.com/office/drawing/2014/main" id="{93449B85-BD88-4732-939C-B4902718118B}"/>
              </a:ext>
            </a:extLst>
          </p:cNvPr>
          <p:cNvSpPr txBox="1"/>
          <p:nvPr userDrawn="1"/>
        </p:nvSpPr>
        <p:spPr>
          <a:xfrm>
            <a:off x="0" y="26718"/>
            <a:ext cx="12192000" cy="584775"/>
          </a:xfrm>
          <a:prstGeom prst="rect">
            <a:avLst/>
          </a:prstGeom>
          <a:noFill/>
        </p:spPr>
        <p:txBody>
          <a:bodyPr wrap="square" rtlCol="0">
            <a:spAutoFit/>
          </a:bodyPr>
          <a:lstStyle/>
          <a:p>
            <a:pPr algn="ctr"/>
            <a:r>
              <a:rPr lang="ne-NP" sz="1400" b="0" dirty="0">
                <a:solidFill>
                  <a:srgbClr val="FF0000"/>
                </a:solidFill>
                <a:cs typeface="Kalimati" panose="00000400000000000000" pitchFamily="2"/>
              </a:rPr>
              <a:t>केन्द्रीय तथ्याङ्क विभाग</a:t>
            </a:r>
          </a:p>
          <a:p>
            <a:pPr algn="ctr"/>
            <a:r>
              <a:rPr lang="ne-NP" sz="1800" b="0" dirty="0">
                <a:solidFill>
                  <a:srgbClr val="FF0000"/>
                </a:solidFill>
                <a:cs typeface="Kalimati" panose="00000400000000000000" pitchFamily="2"/>
              </a:rPr>
              <a:t>राष्ट्रिय जनगणना २०७८</a:t>
            </a:r>
          </a:p>
        </p:txBody>
      </p:sp>
      <p:sp>
        <p:nvSpPr>
          <p:cNvPr id="9" name="TextBox 8">
            <a:extLst>
              <a:ext uri="{FF2B5EF4-FFF2-40B4-BE49-F238E27FC236}">
                <a16:creationId xmlns:a16="http://schemas.microsoft.com/office/drawing/2014/main" id="{2C8C1EE4-5239-4C32-B995-E8571277C5C7}"/>
              </a:ext>
            </a:extLst>
          </p:cNvPr>
          <p:cNvSpPr txBox="1"/>
          <p:nvPr userDrawn="1"/>
        </p:nvSpPr>
        <p:spPr>
          <a:xfrm>
            <a:off x="-38854" y="473360"/>
            <a:ext cx="1587294" cy="338554"/>
          </a:xfrm>
          <a:prstGeom prst="rect">
            <a:avLst/>
          </a:prstGeom>
          <a:noFill/>
        </p:spPr>
        <p:txBody>
          <a:bodyPr wrap="none" rtlCol="0">
            <a:spAutoFit/>
          </a:bodyPr>
          <a:lstStyle/>
          <a:p>
            <a:pPr algn="ctr"/>
            <a:r>
              <a:rPr lang="ne-NP" sz="800" dirty="0">
                <a:solidFill>
                  <a:srgbClr val="FF0000"/>
                </a:solidFill>
              </a:rPr>
              <a:t>नेपाल सरकार</a:t>
            </a:r>
          </a:p>
          <a:p>
            <a:pPr algn="ctr"/>
            <a:r>
              <a:rPr lang="ne-NP" sz="800" dirty="0">
                <a:solidFill>
                  <a:srgbClr val="FF0000"/>
                </a:solidFill>
              </a:rPr>
              <a:t>स्वास्थ्य तथा जनसंख्या मन्त्रालय</a:t>
            </a:r>
          </a:p>
        </p:txBody>
      </p:sp>
      <p:pic>
        <p:nvPicPr>
          <p:cNvPr id="10" name="Picture 9">
            <a:extLst>
              <a:ext uri="{FF2B5EF4-FFF2-40B4-BE49-F238E27FC236}">
                <a16:creationId xmlns:a16="http://schemas.microsoft.com/office/drawing/2014/main" id="{1B831DCF-04B5-48B7-B99C-ACC72DC5A332}"/>
              </a:ext>
            </a:extLst>
          </p:cNvPr>
          <p:cNvPicPr>
            <a:picLocks noChangeAspect="1"/>
          </p:cNvPicPr>
          <p:nvPr userDrawn="1"/>
        </p:nvPicPr>
        <p:blipFill>
          <a:blip r:embed="rId2"/>
          <a:stretch>
            <a:fillRect/>
          </a:stretch>
        </p:blipFill>
        <p:spPr>
          <a:xfrm>
            <a:off x="11599514" y="33086"/>
            <a:ext cx="564776" cy="638222"/>
          </a:xfrm>
          <a:prstGeom prst="rect">
            <a:avLst/>
          </a:prstGeom>
        </p:spPr>
      </p:pic>
      <p:cxnSp>
        <p:nvCxnSpPr>
          <p:cNvPr id="12" name="Straight Connector 11">
            <a:extLst>
              <a:ext uri="{FF2B5EF4-FFF2-40B4-BE49-F238E27FC236}">
                <a16:creationId xmlns:a16="http://schemas.microsoft.com/office/drawing/2014/main" id="{BFDEC56D-43D4-4DB2-9ECB-C72F755EDBB3}"/>
              </a:ext>
            </a:extLst>
          </p:cNvPr>
          <p:cNvCxnSpPr/>
          <p:nvPr userDrawn="1"/>
        </p:nvCxnSpPr>
        <p:spPr>
          <a:xfrm>
            <a:off x="294968" y="393290"/>
            <a:ext cx="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9190505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TextBox 9"/>
          <p:cNvSpPr txBox="1"/>
          <p:nvPr userDrawn="1"/>
        </p:nvSpPr>
        <p:spPr>
          <a:xfrm>
            <a:off x="1426321" y="48478"/>
            <a:ext cx="9564914" cy="1020666"/>
          </a:xfrm>
          <a:prstGeom prst="rect">
            <a:avLst/>
          </a:prstGeom>
          <a:solidFill>
            <a:schemeClr val="bg1"/>
          </a:solidFill>
        </p:spPr>
        <p:txBody>
          <a:bodyPr wrap="square" rtlCol="0">
            <a:spAutoFit/>
          </a:bodyPr>
          <a:lstStyle/>
          <a:p>
            <a:endParaRPr lang="en-US"/>
          </a:p>
        </p:txBody>
      </p:sp>
      <p:sp>
        <p:nvSpPr>
          <p:cNvPr id="15" name="Footer Placeholder 12"/>
          <p:cNvSpPr txBox="1">
            <a:spLocks/>
          </p:cNvSpPr>
          <p:nvPr userDrawn="1"/>
        </p:nvSpPr>
        <p:spPr>
          <a:xfrm>
            <a:off x="6504043" y="6481297"/>
            <a:ext cx="5496537" cy="365125"/>
          </a:xfrm>
          <a:prstGeom prst="rect">
            <a:avLst/>
          </a:prstGeom>
        </p:spPr>
        <p:txBody>
          <a:bodyPr/>
          <a:lstStyle>
            <a:defPPr>
              <a:defRPr lang="en-US"/>
            </a:defPPr>
            <a:lvl1pPr marL="0" algn="l" defTabSz="914400" rtl="0" eaLnBrk="1" latinLnBrk="0" hangingPunct="1">
              <a:defRPr sz="1800" kern="1200">
                <a:solidFill>
                  <a:srgbClr val="002060"/>
                </a:solidFill>
                <a:latin typeface="+mn-lt"/>
                <a:ea typeface="+mn-ea"/>
                <a:cs typeface="Kalimati" panose="00000400000000000000" pitchFamily="2"/>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b="1" kern="1200" baseline="0" dirty="0">
                <a:solidFill>
                  <a:srgbClr val="FFC000"/>
                </a:solidFill>
                <a:latin typeface="+mn-lt"/>
                <a:ea typeface="+mn-ea"/>
                <a:cs typeface="Kalimati" panose="00000400000000000000" pitchFamily="2"/>
              </a:rPr>
              <a:t>Page 1/….</a:t>
            </a:r>
          </a:p>
        </p:txBody>
      </p:sp>
      <p:sp>
        <p:nvSpPr>
          <p:cNvPr id="2" name="Rectangle 1"/>
          <p:cNvSpPr/>
          <p:nvPr userDrawn="1"/>
        </p:nvSpPr>
        <p:spPr>
          <a:xfrm>
            <a:off x="10580914" y="6481297"/>
            <a:ext cx="1611086" cy="37670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12" name="TextBox 11">
            <a:extLst>
              <a:ext uri="{FF2B5EF4-FFF2-40B4-BE49-F238E27FC236}">
                <a16:creationId xmlns:a16="http://schemas.microsoft.com/office/drawing/2014/main" id="{EEC60049-F663-4987-B70A-08DB46F6174F}"/>
              </a:ext>
            </a:extLst>
          </p:cNvPr>
          <p:cNvSpPr txBox="1"/>
          <p:nvPr userDrawn="1"/>
        </p:nvSpPr>
        <p:spPr>
          <a:xfrm>
            <a:off x="0" y="26718"/>
            <a:ext cx="12192000" cy="584775"/>
          </a:xfrm>
          <a:prstGeom prst="rect">
            <a:avLst/>
          </a:prstGeom>
          <a:noFill/>
        </p:spPr>
        <p:txBody>
          <a:bodyPr wrap="square" rtlCol="0">
            <a:spAutoFit/>
          </a:bodyPr>
          <a:lstStyle/>
          <a:p>
            <a:pPr algn="ctr"/>
            <a:r>
              <a:rPr lang="ne-NP" sz="1400" b="0" dirty="0">
                <a:solidFill>
                  <a:srgbClr val="FF0000"/>
                </a:solidFill>
                <a:cs typeface="Kalimati" panose="00000400000000000000" pitchFamily="2"/>
              </a:rPr>
              <a:t>केन्द्रीय तथ्याङ्क विभाग</a:t>
            </a:r>
          </a:p>
          <a:p>
            <a:pPr algn="ctr"/>
            <a:r>
              <a:rPr lang="ne-NP" sz="1800" b="0" dirty="0">
                <a:solidFill>
                  <a:srgbClr val="FF0000"/>
                </a:solidFill>
                <a:cs typeface="Kalimati" panose="00000400000000000000" pitchFamily="2"/>
              </a:rPr>
              <a:t>राष्ट्रिय जनगणना २०७८</a:t>
            </a:r>
          </a:p>
        </p:txBody>
      </p:sp>
      <p:pic>
        <p:nvPicPr>
          <p:cNvPr id="13" name="Picture 12">
            <a:extLst>
              <a:ext uri="{FF2B5EF4-FFF2-40B4-BE49-F238E27FC236}">
                <a16:creationId xmlns:a16="http://schemas.microsoft.com/office/drawing/2014/main" id="{7EA9D820-E5D2-4476-87C1-938041582A39}"/>
              </a:ext>
            </a:extLst>
          </p:cNvPr>
          <p:cNvPicPr>
            <a:picLocks noChangeAspect="1"/>
          </p:cNvPicPr>
          <p:nvPr userDrawn="1"/>
        </p:nvPicPr>
        <p:blipFill>
          <a:blip r:embed="rId6"/>
          <a:stretch>
            <a:fillRect/>
          </a:stretch>
        </p:blipFill>
        <p:spPr>
          <a:xfrm>
            <a:off x="566052" y="28505"/>
            <a:ext cx="572003" cy="479697"/>
          </a:xfrm>
          <a:prstGeom prst="rect">
            <a:avLst/>
          </a:prstGeom>
        </p:spPr>
      </p:pic>
      <p:pic>
        <p:nvPicPr>
          <p:cNvPr id="14" name="Picture 13">
            <a:extLst>
              <a:ext uri="{FF2B5EF4-FFF2-40B4-BE49-F238E27FC236}">
                <a16:creationId xmlns:a16="http://schemas.microsoft.com/office/drawing/2014/main" id="{283326C8-277E-4E2F-B6BC-B67230A7BF22}"/>
              </a:ext>
            </a:extLst>
          </p:cNvPr>
          <p:cNvPicPr>
            <a:picLocks noChangeAspect="1"/>
          </p:cNvPicPr>
          <p:nvPr userDrawn="1"/>
        </p:nvPicPr>
        <p:blipFill>
          <a:blip r:embed="rId7"/>
          <a:stretch>
            <a:fillRect/>
          </a:stretch>
        </p:blipFill>
        <p:spPr>
          <a:xfrm>
            <a:off x="11599514" y="33086"/>
            <a:ext cx="564776" cy="638222"/>
          </a:xfrm>
          <a:prstGeom prst="rect">
            <a:avLst/>
          </a:prstGeom>
        </p:spPr>
      </p:pic>
      <p:sp>
        <p:nvSpPr>
          <p:cNvPr id="16" name="TextBox 15">
            <a:extLst>
              <a:ext uri="{FF2B5EF4-FFF2-40B4-BE49-F238E27FC236}">
                <a16:creationId xmlns:a16="http://schemas.microsoft.com/office/drawing/2014/main" id="{94330466-483F-40E5-94BA-ABA78E1A6E98}"/>
              </a:ext>
            </a:extLst>
          </p:cNvPr>
          <p:cNvSpPr txBox="1"/>
          <p:nvPr userDrawn="1"/>
        </p:nvSpPr>
        <p:spPr>
          <a:xfrm>
            <a:off x="88966" y="473360"/>
            <a:ext cx="1587294" cy="338554"/>
          </a:xfrm>
          <a:prstGeom prst="rect">
            <a:avLst/>
          </a:prstGeom>
          <a:noFill/>
        </p:spPr>
        <p:txBody>
          <a:bodyPr wrap="none" rtlCol="0">
            <a:spAutoFit/>
          </a:bodyPr>
          <a:lstStyle/>
          <a:p>
            <a:pPr algn="ctr"/>
            <a:r>
              <a:rPr lang="ne-NP" sz="800" dirty="0">
                <a:solidFill>
                  <a:srgbClr val="FF0000"/>
                </a:solidFill>
              </a:rPr>
              <a:t>नेपाल सरकार</a:t>
            </a:r>
          </a:p>
          <a:p>
            <a:pPr algn="ctr"/>
            <a:r>
              <a:rPr lang="ne-NP" sz="800" dirty="0">
                <a:solidFill>
                  <a:srgbClr val="FF0000"/>
                </a:solidFill>
              </a:rPr>
              <a:t>स्वास्थ्य तथा जनसंख्या मन्त्रालय</a:t>
            </a:r>
          </a:p>
        </p:txBody>
      </p:sp>
      <p:cxnSp>
        <p:nvCxnSpPr>
          <p:cNvPr id="6" name="Straight Connector 5">
            <a:extLst>
              <a:ext uri="{FF2B5EF4-FFF2-40B4-BE49-F238E27FC236}">
                <a16:creationId xmlns:a16="http://schemas.microsoft.com/office/drawing/2014/main" id="{4C1FA20F-A97E-4824-8A10-059D0A8749A5}"/>
              </a:ext>
            </a:extLst>
          </p:cNvPr>
          <p:cNvCxnSpPr/>
          <p:nvPr userDrawn="1"/>
        </p:nvCxnSpPr>
        <p:spPr>
          <a:xfrm>
            <a:off x="0" y="792250"/>
            <a:ext cx="1216429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132008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3D48FE-2486-49D1-881D-78C15917BC16}"/>
              </a:ext>
            </a:extLst>
          </p:cNvPr>
          <p:cNvSpPr>
            <a:spLocks noGrp="1"/>
          </p:cNvSpPr>
          <p:nvPr>
            <p:ph type="ctrTitle"/>
          </p:nvPr>
        </p:nvSpPr>
        <p:spPr>
          <a:xfrm>
            <a:off x="170174" y="2745824"/>
            <a:ext cx="11362543" cy="1193800"/>
          </a:xfrm>
        </p:spPr>
        <p:txBody>
          <a:bodyPr anchor="ctr">
            <a:normAutofit/>
          </a:bodyPr>
          <a:lstStyle/>
          <a:p>
            <a:r>
              <a:rPr lang="ne-NP" sz="4000" b="1" dirty="0">
                <a:solidFill>
                  <a:srgbClr val="0070C0"/>
                </a:solidFill>
                <a:effectLst>
                  <a:outerShdw blurRad="38100" dist="38100" dir="2700000" algn="tl">
                    <a:srgbClr val="000000">
                      <a:alpha val="43137"/>
                    </a:srgbClr>
                  </a:outerShdw>
                </a:effectLst>
                <a:cs typeface="Kalimati" panose="00000400000000000000" pitchFamily="2"/>
              </a:rPr>
              <a:t>जनगणना २०७८ मा आधारित मातृ मृत्यु अध्ययन </a:t>
            </a:r>
          </a:p>
        </p:txBody>
      </p:sp>
      <p:sp>
        <p:nvSpPr>
          <p:cNvPr id="4" name="Text Placeholder 2">
            <a:extLst>
              <a:ext uri="{FF2B5EF4-FFF2-40B4-BE49-F238E27FC236}">
                <a16:creationId xmlns:a16="http://schemas.microsoft.com/office/drawing/2014/main" id="{F6552622-D4B4-4D12-A01B-2A1B2DF39887}"/>
              </a:ext>
            </a:extLst>
          </p:cNvPr>
          <p:cNvSpPr txBox="1">
            <a:spLocks/>
          </p:cNvSpPr>
          <p:nvPr/>
        </p:nvSpPr>
        <p:spPr>
          <a:xfrm>
            <a:off x="164892" y="4178244"/>
            <a:ext cx="7989757" cy="2181119"/>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ne-NP" b="1" spc="-40" dirty="0">
                <a:solidFill>
                  <a:srgbClr val="002060"/>
                </a:solidFill>
                <a:cs typeface="Kalimati" pitchFamily="2"/>
              </a:rPr>
              <a:t>मुख्य प्रश्नावलीः पारिवारिक खण्डः मृत्युसम्बन्धी विवरण</a:t>
            </a:r>
          </a:p>
          <a:p>
            <a:pPr marL="0" indent="0" algn="ctr">
              <a:buFont typeface="Arial" panose="020B0604020202020204" pitchFamily="34" charset="0"/>
              <a:buNone/>
            </a:pPr>
            <a:r>
              <a:rPr lang="hi-IN" b="1" spc="-40" dirty="0">
                <a:solidFill>
                  <a:srgbClr val="002060"/>
                </a:solidFill>
                <a:cs typeface="Kalimati" pitchFamily="2"/>
              </a:rPr>
              <a:t>(</a:t>
            </a:r>
            <a:r>
              <a:rPr lang="ne-NP" b="1" spc="-40" dirty="0">
                <a:solidFill>
                  <a:srgbClr val="002060"/>
                </a:solidFill>
                <a:cs typeface="Kalimati" pitchFamily="2"/>
              </a:rPr>
              <a:t>प्रश्न नं. १५, महल ६, कोड </a:t>
            </a:r>
            <a:r>
              <a:rPr lang="en-US" b="1" spc="-40" dirty="0">
                <a:solidFill>
                  <a:srgbClr val="002060"/>
                </a:solidFill>
                <a:cs typeface="Kalimati" pitchFamily="2"/>
              </a:rPr>
              <a:t>1</a:t>
            </a:r>
            <a:r>
              <a:rPr lang="ne-NP" b="1" spc="-40" dirty="0">
                <a:solidFill>
                  <a:srgbClr val="002060"/>
                </a:solidFill>
                <a:cs typeface="Kalimati" pitchFamily="2"/>
              </a:rPr>
              <a:t> वा </a:t>
            </a:r>
            <a:r>
              <a:rPr lang="en-US" b="1" spc="-40" dirty="0">
                <a:solidFill>
                  <a:srgbClr val="002060"/>
                </a:solidFill>
                <a:cs typeface="Kalimati" pitchFamily="2"/>
              </a:rPr>
              <a:t>2</a:t>
            </a:r>
            <a:r>
              <a:rPr lang="ne-NP" b="1" spc="-40" dirty="0">
                <a:solidFill>
                  <a:srgbClr val="002060"/>
                </a:solidFill>
                <a:cs typeface="Kalimati" pitchFamily="2"/>
              </a:rPr>
              <a:t> वा </a:t>
            </a:r>
            <a:r>
              <a:rPr lang="en-US" b="1" spc="-40" dirty="0">
                <a:solidFill>
                  <a:srgbClr val="002060"/>
                </a:solidFill>
                <a:cs typeface="Kalimati" pitchFamily="2"/>
              </a:rPr>
              <a:t>3</a:t>
            </a:r>
            <a:r>
              <a:rPr lang="ne-NP" b="1" spc="-40" dirty="0">
                <a:solidFill>
                  <a:srgbClr val="002060"/>
                </a:solidFill>
                <a:cs typeface="Kalimati" pitchFamily="2"/>
              </a:rPr>
              <a:t> वा </a:t>
            </a:r>
            <a:r>
              <a:rPr lang="en-US" b="1" spc="-40" dirty="0">
                <a:solidFill>
                  <a:srgbClr val="002060"/>
                </a:solidFill>
                <a:cs typeface="Kalimati" pitchFamily="2"/>
              </a:rPr>
              <a:t>4</a:t>
            </a:r>
            <a:r>
              <a:rPr lang="hi-IN" b="1" spc="-40" dirty="0">
                <a:solidFill>
                  <a:srgbClr val="002060"/>
                </a:solidFill>
                <a:cs typeface="Kalimati" pitchFamily="2"/>
              </a:rPr>
              <a:t>)</a:t>
            </a:r>
            <a:r>
              <a:rPr lang="ne-NP" b="1" spc="-40" dirty="0">
                <a:solidFill>
                  <a:srgbClr val="002060"/>
                </a:solidFill>
                <a:cs typeface="Kalimati" pitchFamily="2"/>
              </a:rPr>
              <a:t> </a:t>
            </a:r>
            <a:endParaRPr lang="en-US" b="1" spc="-40" dirty="0">
              <a:solidFill>
                <a:srgbClr val="002060"/>
              </a:solidFill>
              <a:cs typeface="Kalimati" pitchFamily="2"/>
            </a:endParaRPr>
          </a:p>
        </p:txBody>
      </p:sp>
      <p:pic>
        <p:nvPicPr>
          <p:cNvPr id="5" name="Picture 4">
            <a:extLst>
              <a:ext uri="{FF2B5EF4-FFF2-40B4-BE49-F238E27FC236}">
                <a16:creationId xmlns:a16="http://schemas.microsoft.com/office/drawing/2014/main" id="{CA81F6D3-09A9-4679-A973-02D87313DFE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712697" y="4025900"/>
            <a:ext cx="3314411" cy="2485808"/>
          </a:xfrm>
          <a:prstGeom prst="rect">
            <a:avLst/>
          </a:prstGeom>
          <a:ln>
            <a:noFill/>
          </a:ln>
          <a:effectLst>
            <a:softEdge rad="112500"/>
          </a:effectLst>
        </p:spPr>
      </p:pic>
      <p:sp>
        <p:nvSpPr>
          <p:cNvPr id="6" name="Slide Number Placeholder 19">
            <a:extLst>
              <a:ext uri="{FF2B5EF4-FFF2-40B4-BE49-F238E27FC236}">
                <a16:creationId xmlns:a16="http://schemas.microsoft.com/office/drawing/2014/main" id="{613A994D-027E-4A7D-9D45-F59997864CF9}"/>
              </a:ext>
            </a:extLst>
          </p:cNvPr>
          <p:cNvSpPr txBox="1">
            <a:spLocks/>
          </p:cNvSpPr>
          <p:nvPr/>
        </p:nvSpPr>
        <p:spPr>
          <a:xfrm>
            <a:off x="11713580" y="6415129"/>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a:t>
            </a:fld>
            <a:endParaRPr lang="en-US" dirty="0"/>
          </a:p>
        </p:txBody>
      </p:sp>
      <p:sp>
        <p:nvSpPr>
          <p:cNvPr id="9" name="Title 1">
            <a:extLst>
              <a:ext uri="{FF2B5EF4-FFF2-40B4-BE49-F238E27FC236}">
                <a16:creationId xmlns:a16="http://schemas.microsoft.com/office/drawing/2014/main" id="{23A7BA57-E6E8-4A9D-A40A-1DD2BFFFB6A5}"/>
              </a:ext>
            </a:extLst>
          </p:cNvPr>
          <p:cNvSpPr txBox="1">
            <a:spLocks/>
          </p:cNvSpPr>
          <p:nvPr/>
        </p:nvSpPr>
        <p:spPr>
          <a:xfrm>
            <a:off x="0" y="812748"/>
            <a:ext cx="12192000" cy="1917803"/>
          </a:xfrm>
          <a:prstGeom prst="rect">
            <a:avLst/>
          </a:prstGeom>
        </p:spPr>
        <p:txBody>
          <a:bodyP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ts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राष्ट्रिय जनगणना २०७८ </a:t>
            </a:r>
            <a:endParaRPr lang="en-US" sz="2800" b="1" dirty="0">
              <a:solidFill>
                <a:srgbClr val="142DAC"/>
              </a:solidFill>
              <a:latin typeface="Calibri" panose="020F0502020204030204" pitchFamily="34" charset="0"/>
              <a:ea typeface="Calibri" panose="020F0502020204030204" pitchFamily="34" charset="0"/>
              <a:cs typeface="Kalimati" panose="00000400000000000000" pitchFamily="2"/>
            </a:endParaRPr>
          </a:p>
          <a:p>
            <a:pPr marL="0" marR="0" algn="ctr">
              <a:lnSpc>
                <a:spcPct val="150000"/>
              </a:lnSpc>
              <a:spcBef>
                <a:spcPts val="0"/>
              </a:spcBef>
              <a:spcAft>
                <a:spcPts val="0"/>
              </a:spcAft>
            </a:pPr>
            <a:r>
              <a:rPr lang="hi-IN" sz="2800" b="1" dirty="0">
                <a:solidFill>
                  <a:srgbClr val="142DAC"/>
                </a:solidFill>
                <a:latin typeface="Calibri" panose="020F0502020204030204" pitchFamily="34" charset="0"/>
                <a:cs typeface="Kalimati" panose="00000400000000000000" pitchFamily="2"/>
              </a:rPr>
              <a:t>प्रदेश</a:t>
            </a:r>
            <a:r>
              <a:rPr lang="ne-NP" sz="2800" b="1" dirty="0">
                <a:solidFill>
                  <a:srgbClr val="142DAC"/>
                </a:solidFill>
                <a:latin typeface="Calibri" panose="020F0502020204030204" pitchFamily="34" charset="0"/>
                <a:cs typeface="Kalimati" panose="00000400000000000000" pitchFamily="2"/>
              </a:rPr>
              <a:t>स्तरीय मुख्य प्रशिक्षक </a:t>
            </a:r>
            <a:r>
              <a:rPr lang="hi-IN" sz="2800" b="1" dirty="0">
                <a:solidFill>
                  <a:srgbClr val="142DAC"/>
                </a:solidFill>
                <a:latin typeface="Calibri" panose="020F0502020204030204" pitchFamily="34" charset="0"/>
                <a:cs typeface="Kalimati" panose="00000400000000000000" pitchFamily="2"/>
              </a:rPr>
              <a:t>तालिम </a:t>
            </a:r>
            <a:endParaRPr lang="en-US" sz="2800" b="1" dirty="0">
              <a:solidFill>
                <a:srgbClr val="142DAC"/>
              </a:solidFill>
              <a:latin typeface="Calibri" panose="020F0502020204030204" pitchFamily="34" charset="0"/>
              <a:cs typeface="Kalimati" panose="00000400000000000000" pitchFamily="2"/>
            </a:endParaRPr>
          </a:p>
          <a:p>
            <a:pPr marL="0" marR="0" algn="ctr">
              <a:lnSpc>
                <a:spcPct val="150000"/>
              </a:lnSpc>
              <a:spcBef>
                <a:spcPts val="0"/>
              </a:spcBef>
              <a:spcAft>
                <a:spcPts val="0"/>
              </a:spcAft>
            </a:pPr>
            <a:r>
              <a:rPr lang="ne-NP" sz="2400" b="1" dirty="0">
                <a:solidFill>
                  <a:srgbClr val="142DAC"/>
                </a:solidFill>
                <a:latin typeface="Calibri" panose="020F0502020204030204" pitchFamily="34" charset="0"/>
                <a:ea typeface="Calibri" panose="020F0502020204030204" pitchFamily="34" charset="0"/>
                <a:cs typeface="Kalimati" panose="00000400000000000000" pitchFamily="2"/>
              </a:rPr>
              <a:t>मितिः २०७७ चैत १५</a:t>
            </a:r>
            <a:endParaRPr lang="ne-NP" sz="2400" b="1" dirty="0">
              <a:solidFill>
                <a:srgbClr val="002060"/>
              </a:solidFill>
              <a:latin typeface="Calibri" panose="020F0502020204030204" pitchFamily="34" charset="0"/>
              <a:ea typeface="Calibri" panose="020F0502020204030204" pitchFamily="34" charset="0"/>
              <a:cs typeface="Kalimati" panose="00000400000000000000" pitchFamily="2"/>
            </a:endParaRPr>
          </a:p>
          <a:p>
            <a:pPr algn="ctr">
              <a:lnSpc>
                <a:spcPct val="115000"/>
              </a:lnSpc>
              <a:spcBef>
                <a:spcPts val="0"/>
              </a:spcBef>
            </a:pPr>
            <a:endParaRPr lang="en-US" sz="3200" dirty="0">
              <a:solidFill>
                <a:srgbClr val="142DAC"/>
              </a:solidFill>
              <a:latin typeface="Calibri" panose="020F0502020204030204" pitchFamily="34" charset="0"/>
              <a:ea typeface="Calibri" panose="020F0502020204030204" pitchFamily="34" charset="0"/>
              <a:cs typeface="Mangal" panose="02040503050203030202" pitchFamily="18" charset="0"/>
            </a:endParaRPr>
          </a:p>
        </p:txBody>
      </p:sp>
    </p:spTree>
    <p:extLst>
      <p:ext uri="{BB962C8B-B14F-4D97-AF65-F5344CB8AC3E}">
        <p14:creationId xmlns:p14="http://schemas.microsoft.com/office/powerpoint/2010/main" val="12864415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95AF3E-0D36-4D81-82C5-47C01E88B40F}"/>
              </a:ext>
            </a:extLst>
          </p:cNvPr>
          <p:cNvSpPr>
            <a:spLocks noGrp="1"/>
          </p:cNvSpPr>
          <p:nvPr>
            <p:ph type="title"/>
          </p:nvPr>
        </p:nvSpPr>
        <p:spPr>
          <a:xfrm>
            <a:off x="85056" y="1903228"/>
            <a:ext cx="3042100" cy="1274330"/>
          </a:xfrm>
        </p:spPr>
        <p:txBody>
          <a:bodyPr>
            <a:normAutofit fontScale="90000"/>
          </a:bodyPr>
          <a:lstStyle/>
          <a:p>
            <a:pPr marL="0" indent="0" algn="ctr">
              <a:lnSpc>
                <a:spcPct val="150000"/>
              </a:lnSpc>
            </a:pPr>
            <a:r>
              <a:rPr lang="ne-NP" sz="4400" b="1" dirty="0">
                <a:solidFill>
                  <a:schemeClr val="tx1"/>
                </a:solidFill>
                <a:latin typeface="Ganesh" pitchFamily="2" charset="0"/>
                <a:cs typeface="Kalimati" panose="00000400000000000000" pitchFamily="2"/>
              </a:rPr>
              <a:t>प्रस्तु</a:t>
            </a:r>
            <a:r>
              <a:rPr lang="hi-IN" sz="4400" b="1" dirty="0">
                <a:solidFill>
                  <a:schemeClr val="tx1"/>
                </a:solidFill>
                <a:latin typeface="Ganesh" pitchFamily="2" charset="0"/>
                <a:cs typeface="Kalimati" panose="00000400000000000000" pitchFamily="2"/>
              </a:rPr>
              <a:t>ति</a:t>
            </a:r>
            <a:r>
              <a:rPr lang="ne-NP" sz="4400" b="1" dirty="0">
                <a:solidFill>
                  <a:schemeClr val="tx1"/>
                </a:solidFill>
                <a:latin typeface="Ganesh" pitchFamily="2" charset="0"/>
                <a:cs typeface="Kalimati" panose="00000400000000000000" pitchFamily="2"/>
              </a:rPr>
              <a:t>का विषय</a:t>
            </a:r>
            <a:r>
              <a:rPr lang="hi-IN" sz="4400" b="1" dirty="0">
                <a:solidFill>
                  <a:schemeClr val="tx1"/>
                </a:solidFill>
                <a:latin typeface="Ganesh" pitchFamily="2" charset="0"/>
                <a:cs typeface="Kalimati" panose="00000400000000000000" pitchFamily="2"/>
              </a:rPr>
              <a:t>हरु</a:t>
            </a:r>
            <a:endParaRPr lang="ne-NP" dirty="0"/>
          </a:p>
        </p:txBody>
      </p:sp>
      <p:pic>
        <p:nvPicPr>
          <p:cNvPr id="4" name="Content Placeholder 3">
            <a:extLst>
              <a:ext uri="{FF2B5EF4-FFF2-40B4-BE49-F238E27FC236}">
                <a16:creationId xmlns:a16="http://schemas.microsoft.com/office/drawing/2014/main" id="{AFBC4921-98C1-44F0-A4FB-FA88E37398CD}"/>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180321" y="988828"/>
            <a:ext cx="8790005" cy="5224946"/>
          </a:xfrm>
          <a:prstGeom prst="rect">
            <a:avLst/>
          </a:prstGeom>
          <a:effectLst/>
          <a:scene3d>
            <a:camera prst="orthographicFront"/>
            <a:lightRig rig="threePt" dir="t"/>
          </a:scene3d>
          <a:sp3d>
            <a:bevelT w="165100" prst="coolSlant"/>
          </a:sp3d>
        </p:spPr>
      </p:pic>
      <p:sp>
        <p:nvSpPr>
          <p:cNvPr id="5" name="TextBox 4">
            <a:extLst>
              <a:ext uri="{FF2B5EF4-FFF2-40B4-BE49-F238E27FC236}">
                <a16:creationId xmlns:a16="http://schemas.microsoft.com/office/drawing/2014/main" id="{52BB3E28-7D7D-45CE-AADD-69AC8ECD1E33}"/>
              </a:ext>
            </a:extLst>
          </p:cNvPr>
          <p:cNvSpPr txBox="1"/>
          <p:nvPr/>
        </p:nvSpPr>
        <p:spPr>
          <a:xfrm>
            <a:off x="3736388" y="2834837"/>
            <a:ext cx="7674964" cy="3075842"/>
          </a:xfrm>
          <a:prstGeom prst="rect">
            <a:avLst/>
          </a:prstGeom>
          <a:noFill/>
        </p:spPr>
        <p:txBody>
          <a:bodyPr wrap="square" rtlCol="0">
            <a:spAutoFit/>
          </a:bodyPr>
          <a:lstStyle/>
          <a:p>
            <a:pPr marL="574675" indent="-457200">
              <a:lnSpc>
                <a:spcPts val="3889"/>
              </a:lnSpc>
              <a:buFont typeface="Wingdings" pitchFamily="2" charset="2"/>
              <a:buChar char="Ø"/>
            </a:pPr>
            <a:r>
              <a:rPr lang="hi-IN" sz="2800" dirty="0">
                <a:cs typeface="Kalimati" pitchFamily="2"/>
              </a:rPr>
              <a:t>मृत्युसम्बन्धी तथ्याङ्कको महत्व</a:t>
            </a:r>
            <a:endParaRPr lang="en-US" sz="2800" dirty="0">
              <a:cs typeface="Kalimati" pitchFamily="2"/>
            </a:endParaRPr>
          </a:p>
          <a:p>
            <a:pPr marL="574675" indent="-457200">
              <a:lnSpc>
                <a:spcPts val="3889"/>
              </a:lnSpc>
              <a:buFont typeface="Wingdings" pitchFamily="2" charset="2"/>
              <a:buChar char="Ø"/>
            </a:pPr>
            <a:r>
              <a:rPr lang="hi-IN" sz="2800" dirty="0">
                <a:cs typeface="Kalimati" pitchFamily="2"/>
              </a:rPr>
              <a:t>मातृ मृत्यु </a:t>
            </a:r>
            <a:r>
              <a:rPr lang="ne-NP" sz="2800" dirty="0">
                <a:cs typeface="Kalimati" pitchFamily="2"/>
              </a:rPr>
              <a:t>अध्ययन</a:t>
            </a:r>
          </a:p>
          <a:p>
            <a:pPr marL="574675" indent="-457200">
              <a:lnSpc>
                <a:spcPts val="3889"/>
              </a:lnSpc>
              <a:buFont typeface="Wingdings" pitchFamily="2" charset="2"/>
              <a:buChar char="Ø"/>
            </a:pPr>
            <a:r>
              <a:rPr lang="ne-NP" sz="2800" dirty="0">
                <a:cs typeface="Kalimati" pitchFamily="2"/>
              </a:rPr>
              <a:t>अध्ययन विधि </a:t>
            </a:r>
            <a:r>
              <a:rPr lang="hi-IN" sz="2800" dirty="0">
                <a:cs typeface="Kalimati" pitchFamily="2"/>
              </a:rPr>
              <a:t>तथा </a:t>
            </a:r>
            <a:r>
              <a:rPr lang="ne-NP" sz="2800" dirty="0">
                <a:cs typeface="Kalimati" pitchFamily="2"/>
              </a:rPr>
              <a:t>व्यवस्थापन</a:t>
            </a:r>
            <a:endParaRPr lang="hi-IN" sz="2800" dirty="0">
              <a:cs typeface="Kalimati" pitchFamily="2"/>
            </a:endParaRPr>
          </a:p>
          <a:p>
            <a:pPr marL="574675" indent="-457200">
              <a:lnSpc>
                <a:spcPts val="3889"/>
              </a:lnSpc>
              <a:buFont typeface="Wingdings" pitchFamily="2" charset="2"/>
              <a:buChar char="Ø"/>
            </a:pPr>
            <a:r>
              <a:rPr lang="ne-NP" sz="2800" dirty="0">
                <a:cs typeface="Kalimati" pitchFamily="2"/>
              </a:rPr>
              <a:t>अध्य</a:t>
            </a:r>
            <a:r>
              <a:rPr lang="ne-NP" sz="2800" dirty="0">
                <a:solidFill>
                  <a:schemeClr val="tx1">
                    <a:lumMod val="95000"/>
                    <a:lumOff val="5000"/>
                  </a:schemeClr>
                </a:solidFill>
                <a:cs typeface="Kalimati" pitchFamily="2"/>
              </a:rPr>
              <a:t>यनसँग सम्बन्धित फाराम</a:t>
            </a:r>
          </a:p>
          <a:p>
            <a:pPr marL="574675" indent="-457200">
              <a:lnSpc>
                <a:spcPts val="3889"/>
              </a:lnSpc>
              <a:buFont typeface="Wingdings" pitchFamily="2" charset="2"/>
              <a:buChar char="Ø"/>
            </a:pPr>
            <a:r>
              <a:rPr lang="ne-NP" sz="2800" dirty="0">
                <a:solidFill>
                  <a:schemeClr val="tx1">
                    <a:lumMod val="95000"/>
                    <a:lumOff val="5000"/>
                  </a:schemeClr>
                </a:solidFill>
                <a:cs typeface="Kalimati" pitchFamily="2"/>
              </a:rPr>
              <a:t>अध्ययनमा गणक, सुपरिवेक्षक तथा जनगणना अधिकारीको भूमिका</a:t>
            </a:r>
          </a:p>
        </p:txBody>
      </p:sp>
      <p:pic>
        <p:nvPicPr>
          <p:cNvPr id="6" name="Picture 5">
            <a:extLst>
              <a:ext uri="{FF2B5EF4-FFF2-40B4-BE49-F238E27FC236}">
                <a16:creationId xmlns:a16="http://schemas.microsoft.com/office/drawing/2014/main" id="{6D795CA2-02BE-4908-A03A-DF760EB1695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1332" y="3588617"/>
            <a:ext cx="2798990" cy="2099243"/>
          </a:xfrm>
          <a:prstGeom prst="rect">
            <a:avLst/>
          </a:prstGeom>
        </p:spPr>
      </p:pic>
      <p:sp>
        <p:nvSpPr>
          <p:cNvPr id="7" name="Slide Number Placeholder 19">
            <a:extLst>
              <a:ext uri="{FF2B5EF4-FFF2-40B4-BE49-F238E27FC236}">
                <a16:creationId xmlns:a16="http://schemas.microsoft.com/office/drawing/2014/main" id="{F9DC843D-BBBE-42EF-A615-81E626544108}"/>
              </a:ext>
            </a:extLst>
          </p:cNvPr>
          <p:cNvSpPr txBox="1">
            <a:spLocks/>
          </p:cNvSpPr>
          <p:nvPr/>
        </p:nvSpPr>
        <p:spPr>
          <a:xfrm>
            <a:off x="11713580" y="6415129"/>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a:t>
            </a:fld>
            <a:endParaRPr lang="en-US" dirty="0"/>
          </a:p>
        </p:txBody>
      </p:sp>
    </p:spTree>
    <p:extLst>
      <p:ext uri="{BB962C8B-B14F-4D97-AF65-F5344CB8AC3E}">
        <p14:creationId xmlns:p14="http://schemas.microsoft.com/office/powerpoint/2010/main" val="23395538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F8E4F-FB55-496C-A2AA-F2C41992ED5D}"/>
              </a:ext>
            </a:extLst>
          </p:cNvPr>
          <p:cNvSpPr>
            <a:spLocks noGrp="1"/>
          </p:cNvSpPr>
          <p:nvPr>
            <p:ph type="title"/>
          </p:nvPr>
        </p:nvSpPr>
        <p:spPr>
          <a:xfrm>
            <a:off x="221673" y="955772"/>
            <a:ext cx="11755468" cy="708136"/>
          </a:xfrm>
        </p:spPr>
        <p:txBody>
          <a:bodyPr>
            <a:normAutofit fontScale="90000"/>
          </a:bodyPr>
          <a:lstStyle/>
          <a:p>
            <a:pPr algn="ctr"/>
            <a:r>
              <a:rPr lang="hi-IN" dirty="0"/>
              <a:t>जनगणनाबाट प्राप्त मृत्युसम्बन्धी तथ्याङ्कको महत्व</a:t>
            </a:r>
            <a:endParaRPr lang="en-US" dirty="0"/>
          </a:p>
        </p:txBody>
      </p:sp>
      <p:sp>
        <p:nvSpPr>
          <p:cNvPr id="3" name="Content Placeholder 2">
            <a:extLst>
              <a:ext uri="{FF2B5EF4-FFF2-40B4-BE49-F238E27FC236}">
                <a16:creationId xmlns:a16="http://schemas.microsoft.com/office/drawing/2014/main" id="{92A435F4-767C-498A-AB55-7EA61136F7D1}"/>
              </a:ext>
            </a:extLst>
          </p:cNvPr>
          <p:cNvSpPr>
            <a:spLocks noGrp="1"/>
          </p:cNvSpPr>
          <p:nvPr>
            <p:ph idx="1"/>
          </p:nvPr>
        </p:nvSpPr>
        <p:spPr>
          <a:xfrm>
            <a:off x="746234" y="1663908"/>
            <a:ext cx="11356800" cy="5025649"/>
          </a:xfrm>
        </p:spPr>
        <p:txBody>
          <a:bodyPr/>
          <a:lstStyle/>
          <a:p>
            <a:pPr>
              <a:lnSpc>
                <a:spcPct val="140000"/>
              </a:lnSpc>
              <a:buFont typeface="Wingdings" panose="05000000000000000000" pitchFamily="2" charset="2"/>
              <a:buChar char="§"/>
            </a:pPr>
            <a:r>
              <a:rPr lang="hi-IN" sz="2400" dirty="0">
                <a:cs typeface="Kalimati" panose="00000400000000000000" pitchFamily="2"/>
              </a:rPr>
              <a:t>जनसंख्या परिवर्तनको अनुगमन गर्न </a:t>
            </a:r>
          </a:p>
          <a:p>
            <a:pPr>
              <a:lnSpc>
                <a:spcPct val="140000"/>
              </a:lnSpc>
              <a:buFont typeface="Wingdings" panose="05000000000000000000" pitchFamily="2" charset="2"/>
              <a:buChar char="§"/>
            </a:pPr>
            <a:r>
              <a:rPr lang="hi-IN" sz="2400" dirty="0">
                <a:cs typeface="Kalimati" panose="00000400000000000000" pitchFamily="2"/>
              </a:rPr>
              <a:t>जनसंख्या उप सम</a:t>
            </a:r>
            <a:r>
              <a:rPr lang="ne-NP" sz="2400" dirty="0">
                <a:cs typeface="Kalimati" panose="00000400000000000000" pitchFamily="2"/>
              </a:rPr>
              <a:t>ू</a:t>
            </a:r>
            <a:r>
              <a:rPr lang="hi-IN" sz="2400" dirty="0">
                <a:cs typeface="Kalimati" panose="00000400000000000000" pitchFamily="2"/>
              </a:rPr>
              <a:t>हह</a:t>
            </a:r>
            <a:r>
              <a:rPr lang="ne-NP" sz="2400" dirty="0">
                <a:cs typeface="Kalimati" panose="00000400000000000000" pitchFamily="2"/>
              </a:rPr>
              <a:t>रू</a:t>
            </a:r>
            <a:r>
              <a:rPr lang="hi-IN" sz="2400" dirty="0">
                <a:cs typeface="Kalimati" panose="00000400000000000000" pitchFamily="2"/>
              </a:rPr>
              <a:t>मा मृत्युको अवस्था हेर्न </a:t>
            </a:r>
          </a:p>
          <a:p>
            <a:pPr>
              <a:lnSpc>
                <a:spcPct val="140000"/>
              </a:lnSpc>
              <a:buFont typeface="Wingdings" panose="05000000000000000000" pitchFamily="2" charset="2"/>
              <a:buChar char="§"/>
            </a:pPr>
            <a:r>
              <a:rPr lang="hi-IN" sz="2400" dirty="0">
                <a:cs typeface="Kalimati" panose="00000400000000000000" pitchFamily="2"/>
              </a:rPr>
              <a:t>मृत्युको प्रवाह</a:t>
            </a:r>
            <a:r>
              <a:rPr lang="en-US" sz="2400" dirty="0">
                <a:cs typeface="Kalimati" panose="00000400000000000000" pitchFamily="2"/>
              </a:rPr>
              <a:t> (T</a:t>
            </a:r>
            <a:r>
              <a:rPr lang="hi-IN" sz="2400" dirty="0">
                <a:cs typeface="Kalimati" panose="00000400000000000000" pitchFamily="2"/>
              </a:rPr>
              <a:t>rend</a:t>
            </a:r>
            <a:r>
              <a:rPr lang="en-US" sz="2400" dirty="0">
                <a:cs typeface="Kalimati" panose="00000400000000000000" pitchFamily="2"/>
              </a:rPr>
              <a:t>)</a:t>
            </a:r>
            <a:r>
              <a:rPr lang="hi-IN" sz="2400" dirty="0">
                <a:cs typeface="Kalimati" panose="00000400000000000000" pitchFamily="2"/>
              </a:rPr>
              <a:t> र प्र</a:t>
            </a:r>
            <a:r>
              <a:rPr lang="ne-NP" sz="2400" dirty="0">
                <a:cs typeface="Kalimati" panose="00000400000000000000" pitchFamily="2"/>
              </a:rPr>
              <a:t>वृ</a:t>
            </a:r>
            <a:r>
              <a:rPr lang="hi-IN" sz="2400" dirty="0">
                <a:cs typeface="Kalimati" panose="00000400000000000000" pitchFamily="2"/>
              </a:rPr>
              <a:t>त्त</a:t>
            </a:r>
            <a:r>
              <a:rPr lang="ne-NP" sz="2400" dirty="0">
                <a:cs typeface="Kalimati" panose="00000400000000000000" pitchFamily="2"/>
              </a:rPr>
              <a:t>ि</a:t>
            </a:r>
            <a:r>
              <a:rPr lang="en-US" sz="2400" dirty="0">
                <a:cs typeface="Kalimati" panose="00000400000000000000" pitchFamily="2"/>
              </a:rPr>
              <a:t> (P</a:t>
            </a:r>
            <a:r>
              <a:rPr lang="hi-IN" sz="2400" dirty="0">
                <a:cs typeface="Kalimati" panose="00000400000000000000" pitchFamily="2"/>
              </a:rPr>
              <a:t>attern</a:t>
            </a:r>
            <a:r>
              <a:rPr lang="en-US" sz="2400" dirty="0">
                <a:cs typeface="Kalimati" panose="00000400000000000000" pitchFamily="2"/>
              </a:rPr>
              <a:t>)</a:t>
            </a:r>
            <a:r>
              <a:rPr lang="hi-IN" sz="2400" dirty="0">
                <a:cs typeface="Kalimati" panose="00000400000000000000" pitchFamily="2"/>
              </a:rPr>
              <a:t> हेर्न </a:t>
            </a:r>
          </a:p>
          <a:p>
            <a:pPr>
              <a:lnSpc>
                <a:spcPct val="140000"/>
              </a:lnSpc>
              <a:buFont typeface="Wingdings" panose="05000000000000000000" pitchFamily="2" charset="2"/>
              <a:buChar char="§"/>
            </a:pPr>
            <a:r>
              <a:rPr lang="hi-IN" sz="2400" dirty="0">
                <a:cs typeface="Kalimati" panose="00000400000000000000" pitchFamily="2"/>
              </a:rPr>
              <a:t>भौगोलिक र प्रशासनिक </a:t>
            </a:r>
            <a:r>
              <a:rPr lang="ne-NP" sz="2400" dirty="0">
                <a:cs typeface="Kalimati" panose="00000400000000000000" pitchFamily="2"/>
              </a:rPr>
              <a:t>वि</a:t>
            </a:r>
            <a:r>
              <a:rPr lang="hi-IN" sz="2400" dirty="0">
                <a:cs typeface="Kalimati" panose="00000400000000000000" pitchFamily="2"/>
              </a:rPr>
              <a:t>भाजन</a:t>
            </a:r>
            <a:r>
              <a:rPr lang="en-US" sz="2400" dirty="0">
                <a:cs typeface="Kalimati" panose="00000400000000000000" pitchFamily="2"/>
              </a:rPr>
              <a:t>, </a:t>
            </a:r>
            <a:r>
              <a:rPr lang="hi-IN" sz="2400" dirty="0">
                <a:cs typeface="Kalimati" panose="00000400000000000000" pitchFamily="2"/>
              </a:rPr>
              <a:t>लिङ</a:t>
            </a:r>
            <a:r>
              <a:rPr lang="ne-NP" sz="2400" dirty="0">
                <a:cs typeface="Kalimati" panose="00000400000000000000" pitchFamily="2"/>
              </a:rPr>
              <a:t>्ग</a:t>
            </a:r>
            <a:r>
              <a:rPr lang="en-US" sz="2400" dirty="0">
                <a:cs typeface="Kalimati" panose="00000400000000000000" pitchFamily="2"/>
              </a:rPr>
              <a:t>, </a:t>
            </a:r>
            <a:r>
              <a:rPr lang="hi-IN" sz="2400" dirty="0">
                <a:cs typeface="Kalimati" panose="00000400000000000000" pitchFamily="2"/>
              </a:rPr>
              <a:t>उमेर</a:t>
            </a:r>
            <a:r>
              <a:rPr lang="en-US" sz="2400" dirty="0">
                <a:cs typeface="Kalimati" panose="00000400000000000000" pitchFamily="2"/>
              </a:rPr>
              <a:t> </a:t>
            </a:r>
            <a:r>
              <a:rPr lang="hi-IN" sz="2400" dirty="0">
                <a:cs typeface="Kalimati" panose="00000400000000000000" pitchFamily="2"/>
              </a:rPr>
              <a:t>आदि अनुसार मृत्य</a:t>
            </a:r>
            <a:r>
              <a:rPr lang="ne-NP" sz="2400" dirty="0">
                <a:cs typeface="Kalimati" panose="00000400000000000000" pitchFamily="2"/>
              </a:rPr>
              <a:t>ु</a:t>
            </a:r>
            <a:r>
              <a:rPr lang="en-US" sz="2400" dirty="0">
                <a:cs typeface="Kalimati" panose="00000400000000000000" pitchFamily="2"/>
              </a:rPr>
              <a:t> </a:t>
            </a:r>
            <a:r>
              <a:rPr lang="hi-IN" sz="2400" dirty="0">
                <a:cs typeface="Kalimati" panose="00000400000000000000" pitchFamily="2"/>
              </a:rPr>
              <a:t>तथ्याङ्क</a:t>
            </a:r>
            <a:r>
              <a:rPr lang="en-US" sz="2400" dirty="0">
                <a:cs typeface="Kalimati" panose="00000400000000000000" pitchFamily="2"/>
              </a:rPr>
              <a:t> </a:t>
            </a:r>
            <a:r>
              <a:rPr lang="hi-IN" sz="2400" dirty="0">
                <a:cs typeface="Kalimati" panose="00000400000000000000" pitchFamily="2"/>
              </a:rPr>
              <a:t>प्राप्त</a:t>
            </a:r>
            <a:r>
              <a:rPr lang="ne-NP" sz="2400" dirty="0">
                <a:cs typeface="Kalimati" panose="00000400000000000000" pitchFamily="2"/>
              </a:rPr>
              <a:t>ि</a:t>
            </a:r>
            <a:r>
              <a:rPr lang="en-US" sz="2400" dirty="0">
                <a:cs typeface="Kalimati" panose="00000400000000000000" pitchFamily="2"/>
              </a:rPr>
              <a:t> </a:t>
            </a:r>
            <a:r>
              <a:rPr lang="hi-IN" sz="2400" dirty="0">
                <a:cs typeface="Kalimati" panose="00000400000000000000" pitchFamily="2"/>
              </a:rPr>
              <a:t>र</a:t>
            </a:r>
            <a:r>
              <a:rPr lang="en-US" sz="2400" dirty="0">
                <a:cs typeface="Kalimati" panose="00000400000000000000" pitchFamily="2"/>
              </a:rPr>
              <a:t> </a:t>
            </a:r>
            <a:r>
              <a:rPr lang="hi-IN" sz="2400" dirty="0">
                <a:cs typeface="Kalimati" panose="00000400000000000000" pitchFamily="2"/>
              </a:rPr>
              <a:t>अनुगमन </a:t>
            </a:r>
          </a:p>
          <a:p>
            <a:pPr>
              <a:lnSpc>
                <a:spcPct val="140000"/>
              </a:lnSpc>
              <a:buFont typeface="Wingdings" panose="05000000000000000000" pitchFamily="2" charset="2"/>
              <a:buChar char="§"/>
            </a:pPr>
            <a:r>
              <a:rPr lang="hi-IN" sz="2400" dirty="0">
                <a:cs typeface="Kalimati" panose="00000400000000000000" pitchFamily="2"/>
              </a:rPr>
              <a:t>दिगो </a:t>
            </a:r>
            <a:r>
              <a:rPr lang="ne-NP" sz="2400" dirty="0">
                <a:cs typeface="Kalimati" panose="00000400000000000000" pitchFamily="2"/>
              </a:rPr>
              <a:t>वि</a:t>
            </a:r>
            <a:r>
              <a:rPr lang="hi-IN" sz="2400" dirty="0">
                <a:cs typeface="Kalimati" panose="00000400000000000000" pitchFamily="2"/>
              </a:rPr>
              <a:t>कासका सुचकह</a:t>
            </a:r>
            <a:r>
              <a:rPr lang="ne-NP" sz="2400" dirty="0">
                <a:cs typeface="Kalimati" panose="00000400000000000000" pitchFamily="2"/>
              </a:rPr>
              <a:t>रू</a:t>
            </a:r>
            <a:r>
              <a:rPr lang="hi-IN" sz="2400" dirty="0">
                <a:cs typeface="Kalimati" panose="00000400000000000000" pitchFamily="2"/>
              </a:rPr>
              <a:t> (१५ वटा) को प्रगति अनुगमन गर्न </a:t>
            </a:r>
          </a:p>
          <a:p>
            <a:pPr>
              <a:lnSpc>
                <a:spcPct val="140000"/>
              </a:lnSpc>
              <a:buFont typeface="Wingdings" panose="05000000000000000000" pitchFamily="2" charset="2"/>
              <a:buChar char="§"/>
            </a:pPr>
            <a:r>
              <a:rPr lang="hi-IN" sz="2400" dirty="0">
                <a:cs typeface="Kalimati" panose="00000400000000000000" pitchFamily="2"/>
              </a:rPr>
              <a:t>रोगको भार (Burden of Disease) अनुमान गर्न </a:t>
            </a:r>
          </a:p>
          <a:p>
            <a:pPr>
              <a:lnSpc>
                <a:spcPct val="140000"/>
              </a:lnSpc>
              <a:buFont typeface="Wingdings" panose="05000000000000000000" pitchFamily="2" charset="2"/>
              <a:buChar char="§"/>
            </a:pPr>
            <a:r>
              <a:rPr lang="hi-IN" sz="2400" dirty="0">
                <a:cs typeface="Kalimati" panose="00000400000000000000" pitchFamily="2"/>
              </a:rPr>
              <a:t>बिशेष प्रकारका मृत्युह</a:t>
            </a:r>
            <a:r>
              <a:rPr lang="ne-NP" sz="2400" dirty="0">
                <a:cs typeface="Kalimati" panose="00000400000000000000" pitchFamily="2"/>
              </a:rPr>
              <a:t>रू</a:t>
            </a:r>
            <a:r>
              <a:rPr lang="hi-IN" sz="2400" dirty="0">
                <a:cs typeface="Kalimati" panose="00000400000000000000" pitchFamily="2"/>
              </a:rPr>
              <a:t>को अनुमान गर्न (बाल, मातृ, उमेर नपुगि मृत्यु आदी) </a:t>
            </a:r>
          </a:p>
          <a:p>
            <a:pPr>
              <a:lnSpc>
                <a:spcPct val="140000"/>
              </a:lnSpc>
              <a:buFont typeface="Wingdings" panose="05000000000000000000" pitchFamily="2" charset="2"/>
              <a:buChar char="§"/>
            </a:pPr>
            <a:r>
              <a:rPr lang="hi-IN" sz="2400" dirty="0">
                <a:cs typeface="Kalimati" panose="00000400000000000000" pitchFamily="2"/>
              </a:rPr>
              <a:t>औषत उमेर (Life Expectancy at Birth) थाहा पाउन     </a:t>
            </a:r>
            <a:endParaRPr lang="en-US" sz="2400" dirty="0">
              <a:cs typeface="Kalimati" panose="00000400000000000000" pitchFamily="2"/>
            </a:endParaRPr>
          </a:p>
        </p:txBody>
      </p:sp>
    </p:spTree>
    <p:extLst>
      <p:ext uri="{BB962C8B-B14F-4D97-AF65-F5344CB8AC3E}">
        <p14:creationId xmlns:p14="http://schemas.microsoft.com/office/powerpoint/2010/main" val="35511524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80DA6A-2AF8-4A52-822D-F2CDB5C24AB9}"/>
              </a:ext>
            </a:extLst>
          </p:cNvPr>
          <p:cNvSpPr>
            <a:spLocks noGrp="1"/>
          </p:cNvSpPr>
          <p:nvPr>
            <p:ph type="title"/>
          </p:nvPr>
        </p:nvSpPr>
        <p:spPr/>
        <p:txBody>
          <a:bodyPr/>
          <a:lstStyle/>
          <a:p>
            <a:pPr algn="ctr"/>
            <a:r>
              <a:rPr lang="hi-IN" dirty="0"/>
              <a:t>मातृ मृत्यु</a:t>
            </a:r>
            <a:r>
              <a:rPr lang="ne-NP" dirty="0"/>
              <a:t> अध्ययन किन ? </a:t>
            </a:r>
          </a:p>
        </p:txBody>
      </p:sp>
      <p:sp>
        <p:nvSpPr>
          <p:cNvPr id="3" name="Content Placeholder 2">
            <a:extLst>
              <a:ext uri="{FF2B5EF4-FFF2-40B4-BE49-F238E27FC236}">
                <a16:creationId xmlns:a16="http://schemas.microsoft.com/office/drawing/2014/main" id="{9EEDF2E6-C590-4CAB-B6C4-30EB38B9ADBE}"/>
              </a:ext>
            </a:extLst>
          </p:cNvPr>
          <p:cNvSpPr>
            <a:spLocks noGrp="1"/>
          </p:cNvSpPr>
          <p:nvPr>
            <p:ph idx="1"/>
          </p:nvPr>
        </p:nvSpPr>
        <p:spPr>
          <a:xfrm>
            <a:off x="221673" y="1515362"/>
            <a:ext cx="11881361" cy="2179184"/>
          </a:xfrm>
        </p:spPr>
        <p:txBody>
          <a:bodyPr>
            <a:noAutofit/>
          </a:bodyPr>
          <a:lstStyle/>
          <a:p>
            <a:pPr>
              <a:lnSpc>
                <a:spcPct val="170000"/>
              </a:lnSpc>
              <a:buFont typeface="Wingdings" panose="05000000000000000000" pitchFamily="2" charset="2"/>
              <a:buChar char="§"/>
            </a:pPr>
            <a:r>
              <a:rPr lang="ne-NP" sz="2000" dirty="0">
                <a:cs typeface="Kalimati" panose="00000400000000000000" pitchFamily="2"/>
              </a:rPr>
              <a:t>कुनै पनि समाज एवं राष्ट्रको समग्र विकासको अवस्था त्यहाँका महिलाको स्वास्थ्य अवस्थाले तथा महिलाको समग्र अवस्थालाई त्यहाँको मातृ मृत्यु दरले प्रतिबिम्बित गरेको हुन्छ ।</a:t>
            </a:r>
          </a:p>
          <a:p>
            <a:pPr>
              <a:lnSpc>
                <a:spcPct val="170000"/>
              </a:lnSpc>
              <a:buFont typeface="Wingdings" panose="05000000000000000000" pitchFamily="2" charset="2"/>
              <a:buChar char="§"/>
            </a:pPr>
            <a:r>
              <a:rPr lang="ne-NP" sz="2000" dirty="0">
                <a:cs typeface="Kalimati" panose="00000400000000000000" pitchFamily="2"/>
              </a:rPr>
              <a:t>नेपालमा सन् १९९६ को मातृ मृत्यु प्रतिलाख जीवित जन्ममा ५३९ बाट घटेर सन् २०१६ मा २३९</a:t>
            </a:r>
            <a:r>
              <a:rPr lang="hi-IN" sz="2000" dirty="0">
                <a:cs typeface="Kalimati" panose="00000400000000000000" pitchFamily="2"/>
              </a:rPr>
              <a:t> </a:t>
            </a:r>
            <a:r>
              <a:rPr lang="ne-NP" sz="2000" dirty="0">
                <a:cs typeface="Kalimati" panose="00000400000000000000" pitchFamily="2"/>
              </a:rPr>
              <a:t>पुगेको छ भने दिगो विकास लक्ष्य अनुरूप नेपालले सन् २०३० सम्ममा मातृ मृत्यु दर ७० पुर्याउने लक्ष्य लिएको छ । </a:t>
            </a:r>
          </a:p>
          <a:p>
            <a:pPr>
              <a:buFont typeface="Wingdings" panose="05000000000000000000" pitchFamily="2" charset="2"/>
              <a:buChar char="§"/>
            </a:pPr>
            <a:endParaRPr lang="ne-NP" sz="2000" dirty="0"/>
          </a:p>
        </p:txBody>
      </p:sp>
      <p:graphicFrame>
        <p:nvGraphicFramePr>
          <p:cNvPr id="4" name="Content Placeholder 3">
            <a:extLst>
              <a:ext uri="{FF2B5EF4-FFF2-40B4-BE49-F238E27FC236}">
                <a16:creationId xmlns:a16="http://schemas.microsoft.com/office/drawing/2014/main" id="{5906CBD1-D4F1-4E93-9816-99673687A21C}"/>
              </a:ext>
            </a:extLst>
          </p:cNvPr>
          <p:cNvGraphicFramePr>
            <a:graphicFrameLocks/>
          </p:cNvGraphicFramePr>
          <p:nvPr>
            <p:extLst>
              <p:ext uri="{D42A27DB-BD31-4B8C-83A1-F6EECF244321}">
                <p14:modId xmlns:p14="http://schemas.microsoft.com/office/powerpoint/2010/main" val="1234739731"/>
              </p:ext>
            </p:extLst>
          </p:nvPr>
        </p:nvGraphicFramePr>
        <p:xfrm>
          <a:off x="479685" y="4099469"/>
          <a:ext cx="11017771" cy="2728209"/>
        </p:xfrm>
        <a:graphic>
          <a:graphicData uri="http://schemas.openxmlformats.org/drawingml/2006/chart">
            <c:chart xmlns:c="http://schemas.openxmlformats.org/drawingml/2006/chart" xmlns:r="http://schemas.openxmlformats.org/officeDocument/2006/relationships" r:id="rId2"/>
          </a:graphicData>
        </a:graphic>
      </p:graphicFrame>
      <p:sp>
        <p:nvSpPr>
          <p:cNvPr id="5" name="Slide Number Placeholder 19">
            <a:extLst>
              <a:ext uri="{FF2B5EF4-FFF2-40B4-BE49-F238E27FC236}">
                <a16:creationId xmlns:a16="http://schemas.microsoft.com/office/drawing/2014/main" id="{CB838CF3-3014-467A-B1A9-709F2460EF89}"/>
              </a:ext>
            </a:extLst>
          </p:cNvPr>
          <p:cNvSpPr txBox="1">
            <a:spLocks/>
          </p:cNvSpPr>
          <p:nvPr/>
        </p:nvSpPr>
        <p:spPr>
          <a:xfrm>
            <a:off x="11713580" y="6415129"/>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4</a:t>
            </a:fld>
            <a:endParaRPr lang="en-US" dirty="0"/>
          </a:p>
        </p:txBody>
      </p:sp>
    </p:spTree>
    <p:extLst>
      <p:ext uri="{BB962C8B-B14F-4D97-AF65-F5344CB8AC3E}">
        <p14:creationId xmlns:p14="http://schemas.microsoft.com/office/powerpoint/2010/main" val="38039785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80DA6A-2AF8-4A52-822D-F2CDB5C24AB9}"/>
              </a:ext>
            </a:extLst>
          </p:cNvPr>
          <p:cNvSpPr>
            <a:spLocks noGrp="1"/>
          </p:cNvSpPr>
          <p:nvPr>
            <p:ph type="title"/>
          </p:nvPr>
        </p:nvSpPr>
        <p:spPr/>
        <p:txBody>
          <a:bodyPr/>
          <a:lstStyle/>
          <a:p>
            <a:pPr algn="ctr"/>
            <a:r>
              <a:rPr lang="hi-IN" dirty="0"/>
              <a:t>मातृ मृत्यु</a:t>
            </a:r>
            <a:r>
              <a:rPr lang="ne-NP" dirty="0"/>
              <a:t> अध्ययन किन ? </a:t>
            </a:r>
          </a:p>
        </p:txBody>
      </p:sp>
      <p:sp>
        <p:nvSpPr>
          <p:cNvPr id="3" name="Content Placeholder 2">
            <a:extLst>
              <a:ext uri="{FF2B5EF4-FFF2-40B4-BE49-F238E27FC236}">
                <a16:creationId xmlns:a16="http://schemas.microsoft.com/office/drawing/2014/main" id="{9EEDF2E6-C590-4CAB-B6C4-30EB38B9ADBE}"/>
              </a:ext>
            </a:extLst>
          </p:cNvPr>
          <p:cNvSpPr>
            <a:spLocks noGrp="1"/>
          </p:cNvSpPr>
          <p:nvPr>
            <p:ph idx="1"/>
          </p:nvPr>
        </p:nvSpPr>
        <p:spPr>
          <a:xfrm>
            <a:off x="221673" y="1515361"/>
            <a:ext cx="11881361" cy="5230213"/>
          </a:xfrm>
        </p:spPr>
        <p:txBody>
          <a:bodyPr>
            <a:noAutofit/>
          </a:bodyPr>
          <a:lstStyle/>
          <a:p>
            <a:pPr>
              <a:lnSpc>
                <a:spcPct val="170000"/>
              </a:lnSpc>
              <a:buFont typeface="Wingdings" panose="05000000000000000000" pitchFamily="2" charset="2"/>
              <a:buChar char="§"/>
            </a:pPr>
            <a:r>
              <a:rPr lang="hi-IN" sz="2400" dirty="0">
                <a:cs typeface="Kalimati" panose="00000400000000000000" pitchFamily="2"/>
              </a:rPr>
              <a:t>मातृ मृत्युको अवस्था </a:t>
            </a:r>
            <a:r>
              <a:rPr lang="ne-NP" sz="2400" dirty="0">
                <a:cs typeface="Kalimati" panose="00000400000000000000" pitchFamily="2"/>
              </a:rPr>
              <a:t>आँकलन गर्न</a:t>
            </a:r>
            <a:r>
              <a:rPr lang="hi-IN" sz="2400" dirty="0">
                <a:cs typeface="Kalimati" panose="00000400000000000000" pitchFamily="2"/>
              </a:rPr>
              <a:t> भर पर्दो सूचनाको </a:t>
            </a:r>
            <a:r>
              <a:rPr lang="ne-NP" sz="2400" dirty="0">
                <a:cs typeface="Kalimati" panose="00000400000000000000" pitchFamily="2"/>
              </a:rPr>
              <a:t>कमी</a:t>
            </a:r>
            <a:r>
              <a:rPr lang="hi-IN" sz="2400" dirty="0">
                <a:cs typeface="Kalimati" panose="00000400000000000000" pitchFamily="2"/>
              </a:rPr>
              <a:t> रहेको छ </a:t>
            </a:r>
            <a:r>
              <a:rPr lang="ne-NP" sz="2400" dirty="0">
                <a:cs typeface="Kalimati" panose="00000400000000000000" pitchFamily="2"/>
              </a:rPr>
              <a:t>।</a:t>
            </a:r>
            <a:endParaRPr lang="hi-IN" sz="2400" dirty="0">
              <a:cs typeface="Kalimati" panose="00000400000000000000" pitchFamily="2"/>
            </a:endParaRPr>
          </a:p>
          <a:p>
            <a:pPr>
              <a:lnSpc>
                <a:spcPct val="170000"/>
              </a:lnSpc>
              <a:buFont typeface="Wingdings" panose="05000000000000000000" pitchFamily="2" charset="2"/>
              <a:buChar char="§"/>
            </a:pPr>
            <a:r>
              <a:rPr lang="ne-NP" sz="2400" dirty="0">
                <a:cs typeface="Kalimati" panose="00000400000000000000" pitchFamily="2"/>
              </a:rPr>
              <a:t>प्रजनन् उमेरका महिलाहरूको मृत्यु</a:t>
            </a:r>
            <a:r>
              <a:rPr lang="hi-IN" sz="2400" dirty="0">
                <a:cs typeface="Kalimati" panose="00000400000000000000" pitchFamily="2"/>
              </a:rPr>
              <a:t> मध्ये मातृ मृत्युको ठूलो हिस्सा रहेको छ </a:t>
            </a:r>
            <a:r>
              <a:rPr lang="ne-NP" sz="2400" dirty="0">
                <a:solidFill>
                  <a:schemeClr val="accent6">
                    <a:lumMod val="50000"/>
                  </a:schemeClr>
                </a:solidFill>
                <a:cs typeface="Kalimati" panose="00000400000000000000" pitchFamily="2"/>
              </a:rPr>
              <a:t>।</a:t>
            </a:r>
            <a:r>
              <a:rPr lang="ne-NP" sz="2400" dirty="0">
                <a:cs typeface="Kalimati" panose="00000400000000000000" pitchFamily="2"/>
              </a:rPr>
              <a:t> </a:t>
            </a:r>
          </a:p>
          <a:p>
            <a:pPr lvl="1">
              <a:lnSpc>
                <a:spcPct val="170000"/>
              </a:lnSpc>
              <a:buFont typeface="Wingdings" panose="05000000000000000000" pitchFamily="2" charset="2"/>
              <a:buChar char="§"/>
            </a:pPr>
            <a:r>
              <a:rPr lang="ne-NP" sz="2000" dirty="0">
                <a:cs typeface="Kalimati" panose="00000400000000000000" pitchFamily="2"/>
              </a:rPr>
              <a:t>मातृ मृत्युको संख्या, </a:t>
            </a:r>
          </a:p>
          <a:p>
            <a:pPr lvl="1">
              <a:lnSpc>
                <a:spcPct val="170000"/>
              </a:lnSpc>
              <a:buFont typeface="Wingdings" panose="05000000000000000000" pitchFamily="2" charset="2"/>
              <a:buChar char="§"/>
            </a:pPr>
            <a:r>
              <a:rPr lang="ne-NP" sz="2000" dirty="0">
                <a:cs typeface="Kalimati" panose="00000400000000000000" pitchFamily="2"/>
              </a:rPr>
              <a:t>मृत्युको कारण तथा निराकरण गर्न सकिने कारणहरू पहिचान गर्ने; </a:t>
            </a:r>
          </a:p>
          <a:p>
            <a:pPr lvl="1">
              <a:lnSpc>
                <a:spcPct val="170000"/>
              </a:lnSpc>
              <a:buFont typeface="Wingdings" panose="05000000000000000000" pitchFamily="2" charset="2"/>
              <a:buChar char="§"/>
            </a:pPr>
            <a:r>
              <a:rPr lang="ne-NP" sz="2000" dirty="0">
                <a:cs typeface="Kalimati" panose="00000400000000000000" pitchFamily="2"/>
              </a:rPr>
              <a:t>गुमाएका अवसरहरूबाट पाठ सिक्ने; </a:t>
            </a:r>
          </a:p>
          <a:p>
            <a:pPr lvl="1">
              <a:lnSpc>
                <a:spcPct val="170000"/>
              </a:lnSpc>
              <a:buFont typeface="Wingdings" panose="05000000000000000000" pitchFamily="2" charset="2"/>
              <a:buChar char="§"/>
            </a:pPr>
            <a:r>
              <a:rPr lang="ne-NP" sz="2000" dirty="0">
                <a:cs typeface="Kalimati" panose="00000400000000000000" pitchFamily="2"/>
              </a:rPr>
              <a:t>तथ्यमा आधारित नीति</a:t>
            </a:r>
            <a:r>
              <a:rPr lang="hi-IN" sz="2000" dirty="0">
                <a:cs typeface="Kalimati" panose="00000400000000000000" pitchFamily="2"/>
              </a:rPr>
              <a:t> </a:t>
            </a:r>
            <a:r>
              <a:rPr lang="hi-IN" sz="2000" dirty="0">
                <a:solidFill>
                  <a:schemeClr val="accent6">
                    <a:lumMod val="50000"/>
                  </a:schemeClr>
                </a:solidFill>
                <a:cs typeface="Kalimati" panose="00000400000000000000" pitchFamily="2"/>
              </a:rPr>
              <a:t>निर्माण</a:t>
            </a:r>
            <a:r>
              <a:rPr lang="hi-IN" sz="2000" dirty="0">
                <a:cs typeface="Kalimati" panose="00000400000000000000" pitchFamily="2"/>
              </a:rPr>
              <a:t> </a:t>
            </a:r>
            <a:r>
              <a:rPr lang="hi-IN" sz="2000" dirty="0">
                <a:solidFill>
                  <a:schemeClr val="accent6">
                    <a:lumMod val="50000"/>
                  </a:schemeClr>
                </a:solidFill>
                <a:cs typeface="Kalimati" panose="00000400000000000000" pitchFamily="2"/>
              </a:rPr>
              <a:t>र</a:t>
            </a:r>
            <a:r>
              <a:rPr lang="hi-IN" sz="2000" dirty="0">
                <a:cs typeface="Kalimati" panose="00000400000000000000" pitchFamily="2"/>
              </a:rPr>
              <a:t> </a:t>
            </a:r>
            <a:r>
              <a:rPr lang="ne-NP" sz="2000" dirty="0">
                <a:cs typeface="Kalimati" panose="00000400000000000000" pitchFamily="2"/>
              </a:rPr>
              <a:t>कार्यक्रम</a:t>
            </a:r>
            <a:r>
              <a:rPr lang="hi-IN" sz="2000" dirty="0">
                <a:cs typeface="Kalimati" panose="00000400000000000000" pitchFamily="2"/>
              </a:rPr>
              <a:t> </a:t>
            </a:r>
            <a:r>
              <a:rPr lang="ne-NP" sz="2000" dirty="0">
                <a:cs typeface="Kalimati" panose="00000400000000000000" pitchFamily="2"/>
              </a:rPr>
              <a:t>सञ्चालन </a:t>
            </a:r>
            <a:r>
              <a:rPr lang="hi-IN" sz="2000" dirty="0">
                <a:solidFill>
                  <a:schemeClr val="accent6">
                    <a:lumMod val="50000"/>
                  </a:schemeClr>
                </a:solidFill>
                <a:cs typeface="Kalimati" panose="00000400000000000000" pitchFamily="2"/>
              </a:rPr>
              <a:t>गरी </a:t>
            </a:r>
            <a:r>
              <a:rPr lang="ne-NP" sz="2000" dirty="0">
                <a:cs typeface="Kalimati" panose="00000400000000000000" pitchFamily="2"/>
              </a:rPr>
              <a:t>मातृ स्वास्थ्यमा सुधार </a:t>
            </a:r>
            <a:r>
              <a:rPr lang="hi-IN" sz="2000" dirty="0">
                <a:solidFill>
                  <a:schemeClr val="accent6">
                    <a:lumMod val="50000"/>
                  </a:schemeClr>
                </a:solidFill>
                <a:cs typeface="Kalimati" panose="00000400000000000000" pitchFamily="2"/>
              </a:rPr>
              <a:t>ल्याउने</a:t>
            </a:r>
            <a:r>
              <a:rPr lang="hi-IN" sz="2000" dirty="0">
                <a:cs typeface="Kalimati" panose="00000400000000000000" pitchFamily="2"/>
              </a:rPr>
              <a:t> </a:t>
            </a:r>
            <a:r>
              <a:rPr lang="ne-NP" sz="2000" dirty="0">
                <a:cs typeface="Kalimati" panose="00000400000000000000" pitchFamily="2"/>
              </a:rPr>
              <a:t>।</a:t>
            </a:r>
          </a:p>
          <a:p>
            <a:pPr marL="0" indent="0">
              <a:buNone/>
            </a:pPr>
            <a:endParaRPr lang="ne-NP" sz="2400" dirty="0">
              <a:cs typeface="Kalimati" panose="00000400000000000000" pitchFamily="2"/>
            </a:endParaRPr>
          </a:p>
        </p:txBody>
      </p:sp>
      <p:sp>
        <p:nvSpPr>
          <p:cNvPr id="4" name="TextBox 3">
            <a:extLst>
              <a:ext uri="{FF2B5EF4-FFF2-40B4-BE49-F238E27FC236}">
                <a16:creationId xmlns:a16="http://schemas.microsoft.com/office/drawing/2014/main" id="{B896CE11-D3AD-4A7D-A829-5C3FA776C80B}"/>
              </a:ext>
            </a:extLst>
          </p:cNvPr>
          <p:cNvSpPr txBox="1"/>
          <p:nvPr/>
        </p:nvSpPr>
        <p:spPr>
          <a:xfrm>
            <a:off x="10867868" y="6450061"/>
            <a:ext cx="881115" cy="369332"/>
          </a:xfrm>
          <a:prstGeom prst="rect">
            <a:avLst/>
          </a:prstGeom>
          <a:noFill/>
        </p:spPr>
        <p:txBody>
          <a:bodyPr wrap="square">
            <a:spAutoFit/>
          </a:bodyPr>
          <a:lstStyle/>
          <a:p>
            <a:pPr algn="r"/>
            <a:r>
              <a:rPr lang="ne-NP" sz="1800" b="1" dirty="0">
                <a:latin typeface="Calibri" panose="020F0502020204030204" pitchFamily="34" charset="0"/>
                <a:ea typeface="Calibri" panose="020F0502020204030204" pitchFamily="34" charset="0"/>
                <a:cs typeface="Kalimati" panose="00000400000000000000" pitchFamily="2"/>
              </a:rPr>
              <a:t>क्रमशः </a:t>
            </a:r>
            <a:endParaRPr lang="en-US" dirty="0"/>
          </a:p>
        </p:txBody>
      </p:sp>
      <p:sp>
        <p:nvSpPr>
          <p:cNvPr id="5" name="Slide Number Placeholder 19">
            <a:extLst>
              <a:ext uri="{FF2B5EF4-FFF2-40B4-BE49-F238E27FC236}">
                <a16:creationId xmlns:a16="http://schemas.microsoft.com/office/drawing/2014/main" id="{642C2679-5CCF-4BC8-975A-05654394E210}"/>
              </a:ext>
            </a:extLst>
          </p:cNvPr>
          <p:cNvSpPr txBox="1">
            <a:spLocks/>
          </p:cNvSpPr>
          <p:nvPr/>
        </p:nvSpPr>
        <p:spPr>
          <a:xfrm>
            <a:off x="11713580" y="6415129"/>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5</a:t>
            </a:fld>
            <a:endParaRPr lang="en-US" dirty="0"/>
          </a:p>
        </p:txBody>
      </p:sp>
    </p:spTree>
    <p:extLst>
      <p:ext uri="{BB962C8B-B14F-4D97-AF65-F5344CB8AC3E}">
        <p14:creationId xmlns:p14="http://schemas.microsoft.com/office/powerpoint/2010/main" val="17242149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80DA6A-2AF8-4A52-822D-F2CDB5C24AB9}"/>
              </a:ext>
            </a:extLst>
          </p:cNvPr>
          <p:cNvSpPr>
            <a:spLocks noGrp="1"/>
          </p:cNvSpPr>
          <p:nvPr>
            <p:ph type="title"/>
          </p:nvPr>
        </p:nvSpPr>
        <p:spPr>
          <a:xfrm>
            <a:off x="229746" y="1201068"/>
            <a:ext cx="11881361" cy="834324"/>
          </a:xfrm>
        </p:spPr>
        <p:txBody>
          <a:bodyPr/>
          <a:lstStyle/>
          <a:p>
            <a:pPr algn="ctr"/>
            <a:r>
              <a:rPr lang="hi-IN" dirty="0"/>
              <a:t>मातृ मृत्यु</a:t>
            </a:r>
            <a:r>
              <a:rPr lang="ne-NP" dirty="0"/>
              <a:t> अध्ययन किन ? </a:t>
            </a:r>
          </a:p>
        </p:txBody>
      </p:sp>
      <p:sp>
        <p:nvSpPr>
          <p:cNvPr id="3" name="Content Placeholder 2">
            <a:extLst>
              <a:ext uri="{FF2B5EF4-FFF2-40B4-BE49-F238E27FC236}">
                <a16:creationId xmlns:a16="http://schemas.microsoft.com/office/drawing/2014/main" id="{9EEDF2E6-C590-4CAB-B6C4-30EB38B9ADBE}"/>
              </a:ext>
            </a:extLst>
          </p:cNvPr>
          <p:cNvSpPr>
            <a:spLocks noGrp="1"/>
          </p:cNvSpPr>
          <p:nvPr>
            <p:ph idx="1"/>
          </p:nvPr>
        </p:nvSpPr>
        <p:spPr>
          <a:xfrm>
            <a:off x="511025" y="2550020"/>
            <a:ext cx="10526275" cy="3386423"/>
          </a:xfrm>
        </p:spPr>
        <p:txBody>
          <a:bodyPr>
            <a:noAutofit/>
          </a:bodyPr>
          <a:lstStyle/>
          <a:p>
            <a:pPr marL="0" indent="0">
              <a:lnSpc>
                <a:spcPct val="170000"/>
              </a:lnSpc>
              <a:buNone/>
            </a:pPr>
            <a:r>
              <a:rPr lang="ne-NP" dirty="0">
                <a:cs typeface="Kalimati" panose="00000400000000000000" pitchFamily="2"/>
              </a:rPr>
              <a:t>मृत्युसँग सम्बन्धित </a:t>
            </a:r>
            <a:r>
              <a:rPr lang="hi-IN" dirty="0">
                <a:cs typeface="Kalimati" panose="00000400000000000000" pitchFamily="2"/>
              </a:rPr>
              <a:t>तीन</a:t>
            </a:r>
            <a:r>
              <a:rPr lang="en-US" dirty="0">
                <a:cs typeface="Kalimati" panose="00000400000000000000" pitchFamily="2"/>
              </a:rPr>
              <a:t> </a:t>
            </a:r>
            <a:r>
              <a:rPr lang="hi-IN" dirty="0">
                <a:cs typeface="Kalimati" panose="00000400000000000000" pitchFamily="2"/>
              </a:rPr>
              <a:t>ढिलाइ (three delays) थाहा पाउन</a:t>
            </a:r>
          </a:p>
          <a:p>
            <a:pPr marL="509587" indent="0">
              <a:lnSpc>
                <a:spcPct val="170000"/>
              </a:lnSpc>
              <a:buNone/>
            </a:pPr>
            <a:r>
              <a:rPr lang="hi-IN" sz="2400" dirty="0">
                <a:cs typeface="Kalimati" panose="00000400000000000000" pitchFamily="2"/>
              </a:rPr>
              <a:t>१</a:t>
            </a:r>
            <a:r>
              <a:rPr lang="ne-NP" sz="2400" dirty="0">
                <a:cs typeface="Kalimati" panose="00000400000000000000" pitchFamily="2"/>
              </a:rPr>
              <a:t>.</a:t>
            </a:r>
            <a:r>
              <a:rPr lang="hi-IN" sz="2400" dirty="0">
                <a:cs typeface="Kalimati" panose="00000400000000000000" pitchFamily="2"/>
              </a:rPr>
              <a:t> </a:t>
            </a:r>
            <a:r>
              <a:rPr lang="ne-NP" sz="2400" dirty="0">
                <a:cs typeface="Kalimati" panose="00000400000000000000" pitchFamily="2"/>
              </a:rPr>
              <a:t>आवश्यक </a:t>
            </a:r>
            <a:r>
              <a:rPr lang="hi-IN" sz="2400" dirty="0">
                <a:cs typeface="Kalimati" panose="00000400000000000000" pitchFamily="2"/>
              </a:rPr>
              <a:t>सेवा लिन र </a:t>
            </a:r>
            <a:r>
              <a:rPr lang="ne-NP" sz="2400" dirty="0">
                <a:cs typeface="Kalimati" panose="00000400000000000000" pitchFamily="2"/>
              </a:rPr>
              <a:t>उपचार गर्ने निर्णय लिँदा </a:t>
            </a:r>
            <a:r>
              <a:rPr lang="hi-IN" sz="2400" dirty="0">
                <a:cs typeface="Kalimati" panose="00000400000000000000" pitchFamily="2"/>
              </a:rPr>
              <a:t>हुने</a:t>
            </a:r>
            <a:r>
              <a:rPr lang="ne-NP" sz="2400" dirty="0">
                <a:cs typeface="Kalimati" panose="00000400000000000000" pitchFamily="2"/>
              </a:rPr>
              <a:t> ढिलाई, </a:t>
            </a:r>
            <a:endParaRPr lang="hi-IN" sz="2400" dirty="0">
              <a:cs typeface="Kalimati" panose="00000400000000000000" pitchFamily="2"/>
            </a:endParaRPr>
          </a:p>
          <a:p>
            <a:pPr marL="509587" indent="0">
              <a:lnSpc>
                <a:spcPct val="170000"/>
              </a:lnSpc>
              <a:buNone/>
            </a:pPr>
            <a:r>
              <a:rPr lang="hi-IN" sz="2400" dirty="0">
                <a:cs typeface="Kalimati" panose="00000400000000000000" pitchFamily="2"/>
              </a:rPr>
              <a:t>२</a:t>
            </a:r>
            <a:r>
              <a:rPr lang="ne-NP" sz="2400" dirty="0">
                <a:cs typeface="Kalimati" panose="00000400000000000000" pitchFamily="2"/>
              </a:rPr>
              <a:t>.</a:t>
            </a:r>
            <a:r>
              <a:rPr lang="hi-IN" sz="2400" dirty="0">
                <a:cs typeface="Kalimati" panose="00000400000000000000" pitchFamily="2"/>
              </a:rPr>
              <a:t> </a:t>
            </a:r>
            <a:r>
              <a:rPr lang="ne-NP" sz="2400" dirty="0">
                <a:cs typeface="Kalimati" panose="00000400000000000000" pitchFamily="2"/>
              </a:rPr>
              <a:t>सेवा दिने स्वास्थ्य संस्थामा पुग्दा हुन सक्ने ढिलाई र</a:t>
            </a:r>
            <a:endParaRPr lang="hi-IN" sz="2400" dirty="0">
              <a:cs typeface="Kalimati" panose="00000400000000000000" pitchFamily="2"/>
            </a:endParaRPr>
          </a:p>
          <a:p>
            <a:pPr marL="509587" indent="0">
              <a:lnSpc>
                <a:spcPct val="170000"/>
              </a:lnSpc>
              <a:buNone/>
            </a:pPr>
            <a:r>
              <a:rPr lang="hi-IN" sz="2400" dirty="0">
                <a:cs typeface="Kalimati" panose="00000400000000000000" pitchFamily="2"/>
              </a:rPr>
              <a:t>३</a:t>
            </a:r>
            <a:r>
              <a:rPr lang="ne-NP" sz="2400" dirty="0">
                <a:cs typeface="Kalimati" panose="00000400000000000000" pitchFamily="2"/>
              </a:rPr>
              <a:t>.</a:t>
            </a:r>
            <a:r>
              <a:rPr lang="hi-IN" sz="2400" dirty="0">
                <a:cs typeface="Kalimati" panose="00000400000000000000" pitchFamily="2"/>
              </a:rPr>
              <a:t> </a:t>
            </a:r>
            <a:r>
              <a:rPr lang="ne-NP" sz="2400" dirty="0">
                <a:cs typeface="Kalimati" panose="00000400000000000000" pitchFamily="2"/>
              </a:rPr>
              <a:t>स्वास्थ्य संस्थामा </a:t>
            </a:r>
            <a:r>
              <a:rPr lang="hi-IN" sz="2400" dirty="0">
                <a:cs typeface="Kalimati" panose="00000400000000000000" pitchFamily="2"/>
              </a:rPr>
              <a:t>हुने ढिलाइ र सेवाको गुणस्तर थाहा पाउन</a:t>
            </a:r>
          </a:p>
        </p:txBody>
      </p:sp>
      <p:sp>
        <p:nvSpPr>
          <p:cNvPr id="4" name="TextBox 3">
            <a:extLst>
              <a:ext uri="{FF2B5EF4-FFF2-40B4-BE49-F238E27FC236}">
                <a16:creationId xmlns:a16="http://schemas.microsoft.com/office/drawing/2014/main" id="{26447282-A079-4E0B-9829-8110CE2EC049}"/>
              </a:ext>
            </a:extLst>
          </p:cNvPr>
          <p:cNvSpPr txBox="1"/>
          <p:nvPr/>
        </p:nvSpPr>
        <p:spPr>
          <a:xfrm>
            <a:off x="10867868" y="6450061"/>
            <a:ext cx="881115" cy="369332"/>
          </a:xfrm>
          <a:prstGeom prst="rect">
            <a:avLst/>
          </a:prstGeom>
          <a:noFill/>
        </p:spPr>
        <p:txBody>
          <a:bodyPr wrap="square">
            <a:spAutoFit/>
          </a:bodyPr>
          <a:lstStyle/>
          <a:p>
            <a:pPr algn="r"/>
            <a:r>
              <a:rPr lang="ne-NP" sz="1800" b="1" dirty="0">
                <a:latin typeface="Calibri" panose="020F0502020204030204" pitchFamily="34" charset="0"/>
                <a:ea typeface="Calibri" panose="020F0502020204030204" pitchFamily="34" charset="0"/>
                <a:cs typeface="Kalimati" panose="00000400000000000000" pitchFamily="2"/>
              </a:rPr>
              <a:t>क्रमशः </a:t>
            </a:r>
            <a:endParaRPr lang="en-US" dirty="0"/>
          </a:p>
        </p:txBody>
      </p:sp>
      <p:sp>
        <p:nvSpPr>
          <p:cNvPr id="5" name="Slide Number Placeholder 19">
            <a:extLst>
              <a:ext uri="{FF2B5EF4-FFF2-40B4-BE49-F238E27FC236}">
                <a16:creationId xmlns:a16="http://schemas.microsoft.com/office/drawing/2014/main" id="{06CED759-B5A9-4C91-B274-1AB34F16AE3D}"/>
              </a:ext>
            </a:extLst>
          </p:cNvPr>
          <p:cNvSpPr txBox="1">
            <a:spLocks/>
          </p:cNvSpPr>
          <p:nvPr/>
        </p:nvSpPr>
        <p:spPr>
          <a:xfrm>
            <a:off x="11713580" y="6415129"/>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6</a:t>
            </a:fld>
            <a:endParaRPr lang="en-US" dirty="0"/>
          </a:p>
        </p:txBody>
      </p:sp>
    </p:spTree>
    <p:extLst>
      <p:ext uri="{BB962C8B-B14F-4D97-AF65-F5344CB8AC3E}">
        <p14:creationId xmlns:p14="http://schemas.microsoft.com/office/powerpoint/2010/main" val="41874428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80DA6A-2AF8-4A52-822D-F2CDB5C24AB9}"/>
              </a:ext>
            </a:extLst>
          </p:cNvPr>
          <p:cNvSpPr>
            <a:spLocks noGrp="1"/>
          </p:cNvSpPr>
          <p:nvPr>
            <p:ph type="title"/>
          </p:nvPr>
        </p:nvSpPr>
        <p:spPr>
          <a:xfrm>
            <a:off x="508000" y="1343775"/>
            <a:ext cx="11595034" cy="834324"/>
          </a:xfrm>
        </p:spPr>
        <p:txBody>
          <a:bodyPr>
            <a:normAutofit/>
          </a:bodyPr>
          <a:lstStyle/>
          <a:p>
            <a:r>
              <a:rPr lang="ne-NP" dirty="0"/>
              <a:t>मातृ मृत्यु अध्ययनका सर्वमान्य सिद्धान्तहरूः </a:t>
            </a:r>
          </a:p>
        </p:txBody>
      </p:sp>
      <p:sp>
        <p:nvSpPr>
          <p:cNvPr id="3" name="Content Placeholder 2">
            <a:extLst>
              <a:ext uri="{FF2B5EF4-FFF2-40B4-BE49-F238E27FC236}">
                <a16:creationId xmlns:a16="http://schemas.microsoft.com/office/drawing/2014/main" id="{9EEDF2E6-C590-4CAB-B6C4-30EB38B9ADBE}"/>
              </a:ext>
            </a:extLst>
          </p:cNvPr>
          <p:cNvSpPr>
            <a:spLocks noGrp="1"/>
          </p:cNvSpPr>
          <p:nvPr>
            <p:ph idx="1"/>
          </p:nvPr>
        </p:nvSpPr>
        <p:spPr>
          <a:xfrm>
            <a:off x="674255" y="2249704"/>
            <a:ext cx="11074727" cy="3986029"/>
          </a:xfrm>
        </p:spPr>
        <p:txBody>
          <a:bodyPr>
            <a:noAutofit/>
          </a:bodyPr>
          <a:lstStyle/>
          <a:p>
            <a:pPr>
              <a:lnSpc>
                <a:spcPct val="170000"/>
              </a:lnSpc>
              <a:buFont typeface="Wingdings" panose="05000000000000000000" pitchFamily="2" charset="2"/>
              <a:buChar char="§"/>
            </a:pPr>
            <a:r>
              <a:rPr lang="ne-NP" sz="2600" dirty="0">
                <a:cs typeface="Kalimati" panose="00000400000000000000" pitchFamily="2"/>
              </a:rPr>
              <a:t>हरेक मृत्युको गणना हुनु पर्दछ  - </a:t>
            </a:r>
            <a:r>
              <a:rPr lang="en-US" sz="2600" dirty="0">
                <a:cs typeface="Kalimati" panose="00000400000000000000" pitchFamily="2"/>
              </a:rPr>
              <a:t>Every death counts</a:t>
            </a:r>
            <a:endParaRPr lang="ne-NP" sz="2600" dirty="0">
              <a:cs typeface="Kalimati" panose="00000400000000000000" pitchFamily="2"/>
            </a:endParaRPr>
          </a:p>
          <a:p>
            <a:pPr>
              <a:lnSpc>
                <a:spcPct val="170000"/>
              </a:lnSpc>
              <a:buFont typeface="Wingdings" panose="05000000000000000000" pitchFamily="2" charset="2"/>
              <a:buChar char="§"/>
            </a:pPr>
            <a:r>
              <a:rPr lang="ne-NP" sz="2600" dirty="0">
                <a:cs typeface="Kalimati" panose="00000400000000000000" pitchFamily="2"/>
              </a:rPr>
              <a:t>मृत्युको सङ्ख्या सँगै मृत्युको कारण पहिचान गरिनु पर्दछ - </a:t>
            </a:r>
            <a:r>
              <a:rPr lang="en-US" sz="2600" dirty="0">
                <a:cs typeface="Kalimati" panose="00000400000000000000" pitchFamily="2"/>
              </a:rPr>
              <a:t>Beyond the number</a:t>
            </a:r>
            <a:r>
              <a:rPr lang="ne-NP" sz="2600" dirty="0">
                <a:cs typeface="Kalimati" panose="00000400000000000000" pitchFamily="2"/>
              </a:rPr>
              <a:t> </a:t>
            </a:r>
          </a:p>
          <a:p>
            <a:pPr>
              <a:lnSpc>
                <a:spcPct val="170000"/>
              </a:lnSpc>
              <a:buFont typeface="Wingdings" panose="05000000000000000000" pitchFamily="2" charset="2"/>
              <a:buChar char="§"/>
            </a:pPr>
            <a:r>
              <a:rPr lang="ne-NP" sz="2600" dirty="0">
                <a:cs typeface="Kalimati" panose="00000400000000000000" pitchFamily="2"/>
              </a:rPr>
              <a:t>हरेक मृत्युले पाठ सिकाउँछ - </a:t>
            </a:r>
            <a:r>
              <a:rPr lang="en-US" sz="2600" dirty="0">
                <a:cs typeface="Kalimati" panose="00000400000000000000" pitchFamily="2"/>
              </a:rPr>
              <a:t>Each death </a:t>
            </a:r>
            <a:r>
              <a:rPr lang="hi-IN" sz="2600" dirty="0">
                <a:cs typeface="Kalimati" panose="00000400000000000000" pitchFamily="2"/>
              </a:rPr>
              <a:t>has</a:t>
            </a:r>
            <a:r>
              <a:rPr lang="en-US" sz="2600" dirty="0">
                <a:cs typeface="Kalimati" panose="00000400000000000000" pitchFamily="2"/>
              </a:rPr>
              <a:t> lessons </a:t>
            </a:r>
            <a:r>
              <a:rPr lang="ne-NP" sz="2600" dirty="0">
                <a:cs typeface="Kalimati" panose="00000400000000000000" pitchFamily="2"/>
              </a:rPr>
              <a:t> </a:t>
            </a:r>
          </a:p>
          <a:p>
            <a:pPr>
              <a:lnSpc>
                <a:spcPct val="170000"/>
              </a:lnSpc>
              <a:buFont typeface="Wingdings" panose="05000000000000000000" pitchFamily="2" charset="2"/>
              <a:buChar char="§"/>
            </a:pPr>
            <a:r>
              <a:rPr lang="hi-IN" sz="2600" dirty="0">
                <a:cs typeface="Kalimati" panose="00000400000000000000" pitchFamily="2"/>
              </a:rPr>
              <a:t>दोषारोपणमुक्त हुनु पर्दछ</a:t>
            </a:r>
            <a:r>
              <a:rPr lang="ne-NP" sz="2600" dirty="0">
                <a:cs typeface="Kalimati" panose="00000400000000000000" pitchFamily="2"/>
              </a:rPr>
              <a:t> - </a:t>
            </a:r>
            <a:r>
              <a:rPr lang="en-US" sz="2600" dirty="0">
                <a:cs typeface="Kalimati" panose="00000400000000000000" pitchFamily="2"/>
              </a:rPr>
              <a:t>No name, no blame </a:t>
            </a:r>
          </a:p>
        </p:txBody>
      </p:sp>
      <p:sp>
        <p:nvSpPr>
          <p:cNvPr id="5" name="Slide Number Placeholder 19">
            <a:extLst>
              <a:ext uri="{FF2B5EF4-FFF2-40B4-BE49-F238E27FC236}">
                <a16:creationId xmlns:a16="http://schemas.microsoft.com/office/drawing/2014/main" id="{C0AA29CD-F6DA-4539-9CC9-1AAB38EBAF85}"/>
              </a:ext>
            </a:extLst>
          </p:cNvPr>
          <p:cNvSpPr txBox="1">
            <a:spLocks/>
          </p:cNvSpPr>
          <p:nvPr/>
        </p:nvSpPr>
        <p:spPr>
          <a:xfrm>
            <a:off x="11713580" y="6415129"/>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7</a:t>
            </a:fld>
            <a:endParaRPr lang="en-US" dirty="0"/>
          </a:p>
        </p:txBody>
      </p:sp>
    </p:spTree>
    <p:extLst>
      <p:ext uri="{BB962C8B-B14F-4D97-AF65-F5344CB8AC3E}">
        <p14:creationId xmlns:p14="http://schemas.microsoft.com/office/powerpoint/2010/main" val="21950695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80DA6A-2AF8-4A52-822D-F2CDB5C24AB9}"/>
              </a:ext>
            </a:extLst>
          </p:cNvPr>
          <p:cNvSpPr>
            <a:spLocks noGrp="1"/>
          </p:cNvSpPr>
          <p:nvPr>
            <p:ph type="title"/>
          </p:nvPr>
        </p:nvSpPr>
        <p:spPr>
          <a:xfrm>
            <a:off x="416815" y="886577"/>
            <a:ext cx="11484198" cy="834324"/>
          </a:xfrm>
        </p:spPr>
        <p:txBody>
          <a:bodyPr>
            <a:normAutofit/>
          </a:bodyPr>
          <a:lstStyle/>
          <a:p>
            <a:pPr algn="ctr"/>
            <a:r>
              <a:rPr lang="ne-NP" sz="3600" b="1" dirty="0">
                <a:effectLst>
                  <a:outerShdw blurRad="38100" dist="38100" dir="2700000" algn="tl">
                    <a:srgbClr val="000000">
                      <a:alpha val="43137"/>
                    </a:srgbClr>
                  </a:outerShdw>
                </a:effectLst>
              </a:rPr>
              <a:t>मातृ मृत्युको परिभाषा </a:t>
            </a:r>
          </a:p>
        </p:txBody>
      </p:sp>
      <p:sp>
        <p:nvSpPr>
          <p:cNvPr id="3" name="Content Placeholder 2">
            <a:extLst>
              <a:ext uri="{FF2B5EF4-FFF2-40B4-BE49-F238E27FC236}">
                <a16:creationId xmlns:a16="http://schemas.microsoft.com/office/drawing/2014/main" id="{9EEDF2E6-C590-4CAB-B6C4-30EB38B9ADBE}"/>
              </a:ext>
            </a:extLst>
          </p:cNvPr>
          <p:cNvSpPr>
            <a:spLocks noGrp="1"/>
          </p:cNvSpPr>
          <p:nvPr>
            <p:ph idx="1"/>
          </p:nvPr>
        </p:nvSpPr>
        <p:spPr>
          <a:xfrm>
            <a:off x="618836" y="2007978"/>
            <a:ext cx="10745007" cy="4551759"/>
          </a:xfrm>
        </p:spPr>
        <p:txBody>
          <a:bodyPr>
            <a:normAutofit fontScale="40000" lnSpcReduction="20000"/>
          </a:bodyPr>
          <a:lstStyle/>
          <a:p>
            <a:pPr>
              <a:lnSpc>
                <a:spcPct val="170000"/>
              </a:lnSpc>
              <a:buFont typeface="Wingdings" panose="05000000000000000000" pitchFamily="2" charset="2"/>
              <a:buChar char="§"/>
            </a:pPr>
            <a:r>
              <a:rPr lang="ne-NP" sz="7200" b="1" dirty="0">
                <a:cs typeface="Kalimati" panose="00000400000000000000" pitchFamily="2"/>
              </a:rPr>
              <a:t>गर्भावस्थासँग सम्बन्धित मृत्यु</a:t>
            </a:r>
            <a:r>
              <a:rPr lang="en-US" sz="7200" b="1" dirty="0">
                <a:cs typeface="Kalimati" panose="00000400000000000000" pitchFamily="2"/>
              </a:rPr>
              <a:t> (Pregnancy related death):</a:t>
            </a:r>
            <a:r>
              <a:rPr lang="ne-NP" sz="7200" b="1" dirty="0">
                <a:cs typeface="Kalimati" panose="00000400000000000000" pitchFamily="2"/>
              </a:rPr>
              <a:t> </a:t>
            </a:r>
            <a:r>
              <a:rPr lang="ne-NP" sz="7200" dirty="0">
                <a:cs typeface="Kalimati" panose="00000400000000000000" pitchFamily="2"/>
              </a:rPr>
              <a:t>गर्भावस्थामा, प्रसुति अवस्थामा वा गर्भावस्था अन्त भएको ४२ दिन भित्रमा कुनै पनि कारणले हुने महिलाको मृत्यु  </a:t>
            </a:r>
            <a:endParaRPr lang="en-US" sz="7200" dirty="0">
              <a:cs typeface="Kalimati" panose="00000400000000000000" pitchFamily="2"/>
            </a:endParaRPr>
          </a:p>
          <a:p>
            <a:pPr>
              <a:lnSpc>
                <a:spcPct val="170000"/>
              </a:lnSpc>
              <a:buFont typeface="Wingdings" panose="05000000000000000000" pitchFamily="2" charset="2"/>
              <a:buChar char="§"/>
            </a:pPr>
            <a:r>
              <a:rPr lang="ne-NP" sz="7200" b="1" dirty="0">
                <a:cs typeface="Kalimati" panose="00000400000000000000" pitchFamily="2"/>
              </a:rPr>
              <a:t>मातृ मृत्युः</a:t>
            </a:r>
            <a:r>
              <a:rPr lang="ne-NP" sz="7200" dirty="0">
                <a:cs typeface="Kalimati" panose="00000400000000000000" pitchFamily="2"/>
              </a:rPr>
              <a:t> गर्भावस्थामा, प्रसुति अवस्थामा वा गर्भावस्था अन्त भएको ४२ दिन भित्रमा गर्भसँग सम्बन्धित कारण वा यस अवस्थाको व्यवस्थापनको कारणले हुने महिलाको मृत्यु </a:t>
            </a:r>
          </a:p>
          <a:p>
            <a:pPr>
              <a:buFont typeface="Wingdings" panose="05000000000000000000" pitchFamily="2" charset="2"/>
              <a:buChar char="§"/>
            </a:pPr>
            <a:endParaRPr lang="ne-NP" sz="2000" dirty="0">
              <a:cs typeface="Kalimati" panose="00000400000000000000" pitchFamily="2"/>
            </a:endParaRPr>
          </a:p>
          <a:p>
            <a:pPr>
              <a:buFont typeface="Wingdings" panose="05000000000000000000" pitchFamily="2" charset="2"/>
              <a:buChar char="§"/>
            </a:pPr>
            <a:endParaRPr lang="ne-NP" sz="2000" dirty="0">
              <a:cs typeface="Kalimati" panose="00000400000000000000" pitchFamily="2"/>
            </a:endParaRPr>
          </a:p>
        </p:txBody>
      </p:sp>
      <p:sp>
        <p:nvSpPr>
          <p:cNvPr id="5" name="Slide Number Placeholder 19">
            <a:extLst>
              <a:ext uri="{FF2B5EF4-FFF2-40B4-BE49-F238E27FC236}">
                <a16:creationId xmlns:a16="http://schemas.microsoft.com/office/drawing/2014/main" id="{9E743D79-EA01-44A2-BFF1-9C99BA560358}"/>
              </a:ext>
            </a:extLst>
          </p:cNvPr>
          <p:cNvSpPr txBox="1">
            <a:spLocks/>
          </p:cNvSpPr>
          <p:nvPr/>
        </p:nvSpPr>
        <p:spPr>
          <a:xfrm>
            <a:off x="11713580" y="6415129"/>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8</a:t>
            </a:fld>
            <a:endParaRPr lang="en-US" dirty="0"/>
          </a:p>
        </p:txBody>
      </p:sp>
    </p:spTree>
    <p:extLst>
      <p:ext uri="{BB962C8B-B14F-4D97-AF65-F5344CB8AC3E}">
        <p14:creationId xmlns:p14="http://schemas.microsoft.com/office/powerpoint/2010/main" val="19414717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3CFED773-01FB-42F6-AC94-EA4893C9FDAD}"/>
              </a:ext>
            </a:extLst>
          </p:cNvPr>
          <p:cNvGrpSpPr/>
          <p:nvPr/>
        </p:nvGrpSpPr>
        <p:grpSpPr>
          <a:xfrm>
            <a:off x="175730" y="3615071"/>
            <a:ext cx="11786422" cy="3003434"/>
            <a:chOff x="1" y="729957"/>
            <a:chExt cx="12184832" cy="1970716"/>
          </a:xfrm>
        </p:grpSpPr>
        <p:pic>
          <p:nvPicPr>
            <p:cNvPr id="5" name="Picture 4">
              <a:extLst>
                <a:ext uri="{FF2B5EF4-FFF2-40B4-BE49-F238E27FC236}">
                  <a16:creationId xmlns:a16="http://schemas.microsoft.com/office/drawing/2014/main" id="{E321202B-6631-49E8-A87E-5AAB363C3939}"/>
                </a:ext>
              </a:extLst>
            </p:cNvPr>
            <p:cNvPicPr>
              <a:picLocks noChangeAspect="1"/>
            </p:cNvPicPr>
            <p:nvPr/>
          </p:nvPicPr>
          <p:blipFill rotWithShape="1">
            <a:blip r:embed="rId2"/>
            <a:srcRect l="19012" t="37984" r="20727" b="29768"/>
            <a:stretch/>
          </p:blipFill>
          <p:spPr>
            <a:xfrm>
              <a:off x="1" y="729957"/>
              <a:ext cx="6283842" cy="1970716"/>
            </a:xfrm>
            <a:prstGeom prst="rect">
              <a:avLst/>
            </a:prstGeom>
            <a:ln>
              <a:solidFill>
                <a:schemeClr val="tx1"/>
              </a:solidFill>
            </a:ln>
          </p:spPr>
        </p:pic>
        <p:pic>
          <p:nvPicPr>
            <p:cNvPr id="6" name="Picture 5">
              <a:extLst>
                <a:ext uri="{FF2B5EF4-FFF2-40B4-BE49-F238E27FC236}">
                  <a16:creationId xmlns:a16="http://schemas.microsoft.com/office/drawing/2014/main" id="{E0B5D517-7B1A-43FE-B41F-44F67032295E}"/>
                </a:ext>
              </a:extLst>
            </p:cNvPr>
            <p:cNvPicPr>
              <a:picLocks noChangeAspect="1"/>
            </p:cNvPicPr>
            <p:nvPr/>
          </p:nvPicPr>
          <p:blipFill rotWithShape="1">
            <a:blip r:embed="rId3"/>
            <a:srcRect l="20145" t="48837" r="18634" b="24341"/>
            <a:stretch/>
          </p:blipFill>
          <p:spPr>
            <a:xfrm>
              <a:off x="6244857" y="729957"/>
              <a:ext cx="5939976" cy="1970716"/>
            </a:xfrm>
            <a:prstGeom prst="rect">
              <a:avLst/>
            </a:prstGeom>
            <a:ln>
              <a:solidFill>
                <a:schemeClr val="tx1"/>
              </a:solidFill>
            </a:ln>
          </p:spPr>
        </p:pic>
      </p:grpSp>
      <p:sp>
        <p:nvSpPr>
          <p:cNvPr id="8" name="TextBox 7">
            <a:extLst>
              <a:ext uri="{FF2B5EF4-FFF2-40B4-BE49-F238E27FC236}">
                <a16:creationId xmlns:a16="http://schemas.microsoft.com/office/drawing/2014/main" id="{131A0745-97C7-4C20-B6AC-66265C85DDC1}"/>
              </a:ext>
            </a:extLst>
          </p:cNvPr>
          <p:cNvSpPr txBox="1"/>
          <p:nvPr/>
        </p:nvSpPr>
        <p:spPr>
          <a:xfrm>
            <a:off x="175730" y="771688"/>
            <a:ext cx="12016270" cy="2703304"/>
          </a:xfrm>
          <a:prstGeom prst="rect">
            <a:avLst/>
          </a:prstGeom>
        </p:spPr>
        <p:txBody>
          <a:bodyPr wrap="square" lIns="0" tIns="0" rIns="0" bIns="0" rtlCol="0" anchor="t">
            <a:spAutoFit/>
          </a:bodyPr>
          <a:lstStyle/>
          <a:p>
            <a:pPr algn="ctr">
              <a:lnSpc>
                <a:spcPts val="4610"/>
              </a:lnSpc>
            </a:pPr>
            <a:r>
              <a:rPr lang="ne-NP" sz="2600" b="1" dirty="0">
                <a:solidFill>
                  <a:schemeClr val="tx1">
                    <a:lumMod val="95000"/>
                    <a:lumOff val="5000"/>
                  </a:schemeClr>
                </a:solidFill>
                <a:effectLst>
                  <a:outerShdw blurRad="38100" dist="38100" dir="2700000" algn="tl">
                    <a:srgbClr val="000000">
                      <a:alpha val="43137"/>
                    </a:srgbClr>
                  </a:outerShdw>
                </a:effectLst>
                <a:cs typeface="Kalimati" pitchFamily="2"/>
              </a:rPr>
              <a:t>राष्ट्रिय जनगणना २०७८ मा मातृ मृत्यसम्बन्धी विवरण</a:t>
            </a:r>
          </a:p>
          <a:p>
            <a:pPr algn="ctr">
              <a:lnSpc>
                <a:spcPts val="4610"/>
              </a:lnSpc>
            </a:pPr>
            <a:r>
              <a:rPr lang="ne-NP" sz="2600" b="1" dirty="0">
                <a:solidFill>
                  <a:schemeClr val="tx1">
                    <a:lumMod val="95000"/>
                    <a:lumOff val="5000"/>
                  </a:schemeClr>
                </a:solidFill>
                <a:effectLst>
                  <a:outerShdw blurRad="38100" dist="38100" dir="2700000" algn="tl">
                    <a:srgbClr val="000000">
                      <a:alpha val="43137"/>
                    </a:srgbClr>
                  </a:outerShdw>
                </a:effectLst>
                <a:cs typeface="Kalimati" pitchFamily="2"/>
              </a:rPr>
              <a:t>पारिवारिक खण्डः मृत्युसम्बन्धी विवरण</a:t>
            </a:r>
            <a:endParaRPr lang="ne-NP" sz="2600" b="1" spc="-42" dirty="0">
              <a:solidFill>
                <a:srgbClr val="FF0000"/>
              </a:solidFill>
              <a:cs typeface="Kalimati" pitchFamily="2"/>
            </a:endParaRPr>
          </a:p>
          <a:p>
            <a:pPr>
              <a:lnSpc>
                <a:spcPct val="150000"/>
              </a:lnSpc>
            </a:pPr>
            <a:r>
              <a:rPr lang="ne-NP" sz="2200" b="1" dirty="0">
                <a:solidFill>
                  <a:srgbClr val="142DAC"/>
                </a:solidFill>
                <a:latin typeface="Calibri" panose="020F0502020204030204" pitchFamily="34" charset="0"/>
                <a:cs typeface="Kalimati" panose="00000400000000000000" pitchFamily="2"/>
              </a:rPr>
              <a:t>प्रश्न १४</a:t>
            </a:r>
            <a:r>
              <a:rPr lang="en-US" sz="2200" b="1" dirty="0">
                <a:solidFill>
                  <a:srgbClr val="142DAC"/>
                </a:solidFill>
                <a:latin typeface="Calibri" panose="020F0502020204030204" pitchFamily="34" charset="0"/>
                <a:cs typeface="Kalimati" panose="00000400000000000000" pitchFamily="2"/>
              </a:rPr>
              <a:t>: </a:t>
            </a:r>
            <a:r>
              <a:rPr lang="ne-NP" sz="2200" b="1" dirty="0">
                <a:solidFill>
                  <a:srgbClr val="142DAC"/>
                </a:solidFill>
                <a:latin typeface="Calibri" panose="020F0502020204030204" pitchFamily="34" charset="0"/>
                <a:cs typeface="Kalimati" panose="00000400000000000000" pitchFamily="2"/>
              </a:rPr>
              <a:t>गत १२ महिनामा तपाईंको परिवारमा कसैको मृत्यु भएको थियो ? </a:t>
            </a:r>
            <a:endParaRPr lang="en-US" sz="2200" b="1" dirty="0">
              <a:solidFill>
                <a:srgbClr val="142DAC"/>
              </a:solidFill>
              <a:latin typeface="Calibri" panose="020F0502020204030204" pitchFamily="34" charset="0"/>
              <a:cs typeface="Kalimati" panose="00000400000000000000" pitchFamily="2"/>
            </a:endParaRPr>
          </a:p>
          <a:p>
            <a:pPr>
              <a:lnSpc>
                <a:spcPct val="150000"/>
              </a:lnSpc>
            </a:pPr>
            <a:r>
              <a:rPr lang="ne-NP" sz="2200" b="1" dirty="0">
                <a:solidFill>
                  <a:srgbClr val="142DAC"/>
                </a:solidFill>
                <a:latin typeface="Calibri" panose="020F0502020204030204" pitchFamily="34" charset="0"/>
                <a:cs typeface="Kalimati" panose="00000400000000000000" pitchFamily="2"/>
              </a:rPr>
              <a:t>प्रश्न १५</a:t>
            </a:r>
            <a:r>
              <a:rPr lang="en-US" sz="2200" b="1" dirty="0">
                <a:solidFill>
                  <a:srgbClr val="142DAC"/>
                </a:solidFill>
                <a:latin typeface="Calibri" panose="020F0502020204030204" pitchFamily="34" charset="0"/>
                <a:cs typeface="Kalimati" panose="00000400000000000000" pitchFamily="2"/>
              </a:rPr>
              <a:t>:</a:t>
            </a:r>
            <a:r>
              <a:rPr lang="ne-NP" sz="2200" b="1" dirty="0">
                <a:solidFill>
                  <a:srgbClr val="142DAC"/>
                </a:solidFill>
                <a:latin typeface="Calibri" panose="020F0502020204030204" pitchFamily="34" charset="0"/>
                <a:cs typeface="Kalimati" panose="00000400000000000000" pitchFamily="2"/>
              </a:rPr>
              <a:t> मृत्यु भएका व्यक्तिको विवरणः महल ६</a:t>
            </a:r>
            <a:r>
              <a:rPr lang="en-US" sz="2200" b="1" dirty="0">
                <a:solidFill>
                  <a:srgbClr val="142DAC"/>
                </a:solidFill>
                <a:latin typeface="Calibri" panose="020F0502020204030204" pitchFamily="34" charset="0"/>
                <a:cs typeface="Kalimati" panose="00000400000000000000" pitchFamily="2"/>
              </a:rPr>
              <a:t>:</a:t>
            </a:r>
            <a:r>
              <a:rPr lang="ne-NP" sz="2200" b="1" dirty="0">
                <a:solidFill>
                  <a:srgbClr val="142DAC"/>
                </a:solidFill>
                <a:latin typeface="Calibri" panose="020F0502020204030204" pitchFamily="34" charset="0"/>
                <a:cs typeface="Kalimati" panose="00000400000000000000" pitchFamily="2"/>
              </a:rPr>
              <a:t> मृतक १५ देखि ४९ वर्षको महिला भए मृत्यु हुँदा उहाँको अवस्था कस्तो थियो ? गर्भवती ..</a:t>
            </a:r>
            <a:r>
              <a:rPr lang="en-US" sz="2200" b="1" dirty="0">
                <a:solidFill>
                  <a:srgbClr val="142DAC"/>
                </a:solidFill>
                <a:latin typeface="Calibri" panose="020F0502020204030204" pitchFamily="34" charset="0"/>
                <a:cs typeface="Kalimati" panose="00000400000000000000" pitchFamily="2"/>
              </a:rPr>
              <a:t>1 </a:t>
            </a:r>
            <a:r>
              <a:rPr lang="ne-NP" sz="2200" b="1" dirty="0">
                <a:solidFill>
                  <a:srgbClr val="142DAC"/>
                </a:solidFill>
                <a:latin typeface="Calibri" panose="020F0502020204030204" pitchFamily="34" charset="0"/>
                <a:cs typeface="Kalimati" panose="00000400000000000000" pitchFamily="2"/>
              </a:rPr>
              <a:t>प्रसुती ..</a:t>
            </a:r>
            <a:r>
              <a:rPr lang="en-US" sz="2200" b="1" dirty="0">
                <a:solidFill>
                  <a:srgbClr val="142DAC"/>
                </a:solidFill>
                <a:latin typeface="Calibri" panose="020F0502020204030204" pitchFamily="34" charset="0"/>
                <a:cs typeface="Kalimati" panose="00000400000000000000" pitchFamily="2"/>
              </a:rPr>
              <a:t>2</a:t>
            </a:r>
            <a:r>
              <a:rPr lang="ne-NP" sz="2200" b="1" dirty="0">
                <a:solidFill>
                  <a:srgbClr val="142DAC"/>
                </a:solidFill>
                <a:latin typeface="Calibri" panose="020F0502020204030204" pitchFamily="34" charset="0"/>
                <a:cs typeface="Kalimati" panose="00000400000000000000" pitchFamily="2"/>
              </a:rPr>
              <a:t> सुत्केरी भएको (बच्चा जन्मेको) छ हप्ता भित्र ..</a:t>
            </a:r>
            <a:r>
              <a:rPr lang="en-US" sz="2200" b="1" dirty="0">
                <a:solidFill>
                  <a:srgbClr val="142DAC"/>
                </a:solidFill>
                <a:latin typeface="Calibri" panose="020F0502020204030204" pitchFamily="34" charset="0"/>
                <a:cs typeface="Kalimati" panose="00000400000000000000" pitchFamily="2"/>
              </a:rPr>
              <a:t>3</a:t>
            </a:r>
            <a:r>
              <a:rPr lang="ne-NP" sz="2200" b="1" dirty="0">
                <a:solidFill>
                  <a:srgbClr val="142DAC"/>
                </a:solidFill>
                <a:latin typeface="Calibri" panose="020F0502020204030204" pitchFamily="34" charset="0"/>
                <a:cs typeface="Kalimati" panose="00000400000000000000" pitchFamily="2"/>
              </a:rPr>
              <a:t> अन्य ...</a:t>
            </a:r>
            <a:r>
              <a:rPr lang="en-US" sz="2200" b="1" dirty="0">
                <a:solidFill>
                  <a:srgbClr val="142DAC"/>
                </a:solidFill>
                <a:latin typeface="Calibri" panose="020F0502020204030204" pitchFamily="34" charset="0"/>
                <a:cs typeface="Kalimati" panose="00000400000000000000" pitchFamily="2"/>
              </a:rPr>
              <a:t>4</a:t>
            </a:r>
            <a:endParaRPr lang="ne-NP" sz="2200" b="1" dirty="0">
              <a:solidFill>
                <a:srgbClr val="142DAC"/>
              </a:solidFill>
              <a:latin typeface="Calibri" panose="020F0502020204030204" pitchFamily="34" charset="0"/>
              <a:cs typeface="Kalimati" panose="00000400000000000000" pitchFamily="2"/>
            </a:endParaRPr>
          </a:p>
        </p:txBody>
      </p:sp>
      <p:sp>
        <p:nvSpPr>
          <p:cNvPr id="7" name="Slide Number Placeholder 19">
            <a:extLst>
              <a:ext uri="{FF2B5EF4-FFF2-40B4-BE49-F238E27FC236}">
                <a16:creationId xmlns:a16="http://schemas.microsoft.com/office/drawing/2014/main" id="{AFA4A805-7DEA-4728-BEFF-3D1C3AC324FC}"/>
              </a:ext>
            </a:extLst>
          </p:cNvPr>
          <p:cNvSpPr txBox="1">
            <a:spLocks/>
          </p:cNvSpPr>
          <p:nvPr/>
        </p:nvSpPr>
        <p:spPr>
          <a:xfrm>
            <a:off x="11713580" y="6415129"/>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9</a:t>
            </a:fld>
            <a:endParaRPr lang="en-US" dirty="0"/>
          </a:p>
        </p:txBody>
      </p:sp>
    </p:spTree>
    <p:extLst>
      <p:ext uri="{BB962C8B-B14F-4D97-AF65-F5344CB8AC3E}">
        <p14:creationId xmlns:p14="http://schemas.microsoft.com/office/powerpoint/2010/main" val="7695730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B51EE18-B692-42FE-A9EF-5452A2A7DE8C}"/>
              </a:ext>
            </a:extLst>
          </p:cNvPr>
          <p:cNvSpPr txBox="1"/>
          <p:nvPr/>
        </p:nvSpPr>
        <p:spPr>
          <a:xfrm>
            <a:off x="34663" y="848976"/>
            <a:ext cx="12192000" cy="1154162"/>
          </a:xfrm>
          <a:prstGeom prst="rect">
            <a:avLst/>
          </a:prstGeom>
          <a:noFill/>
        </p:spPr>
        <p:txBody>
          <a:bodyPr wrap="square">
            <a:spAutoFit/>
          </a:bodyPr>
          <a:lstStyle/>
          <a:p>
            <a:pPr marL="173037" lvl="1" algn="just">
              <a:lnSpc>
                <a:spcPct val="150000"/>
              </a:lnSpc>
            </a:pPr>
            <a:r>
              <a:rPr lang="ne-NP" sz="2300" b="1" dirty="0">
                <a:cs typeface="Kalimati" pitchFamily="2"/>
              </a:rPr>
              <a:t>प्रश्न १५ महल ६</a:t>
            </a:r>
            <a:r>
              <a:rPr lang="en-US" sz="2300" b="1" dirty="0">
                <a:cs typeface="Kalimati" pitchFamily="2"/>
              </a:rPr>
              <a:t>:</a:t>
            </a:r>
            <a:r>
              <a:rPr lang="ne-NP" sz="2300" b="1" dirty="0">
                <a:cs typeface="Kalimati" pitchFamily="2"/>
              </a:rPr>
              <a:t> मृतक १५ देखि ४९ वर्षको महिला भए मृत्यु हुँदा उहाँको अवस्था कस्तो थियो ?</a:t>
            </a:r>
            <a:endParaRPr lang="en-US" sz="2300" b="1" dirty="0">
              <a:cs typeface="Kalimati" pitchFamily="2"/>
            </a:endParaRPr>
          </a:p>
          <a:p>
            <a:pPr marL="173037" lvl="1" algn="just">
              <a:lnSpc>
                <a:spcPct val="150000"/>
              </a:lnSpc>
            </a:pPr>
            <a:r>
              <a:rPr lang="en-US" sz="2300" b="1" dirty="0">
                <a:cs typeface="Kalimati" pitchFamily="2"/>
              </a:rPr>
              <a:t>	      </a:t>
            </a:r>
            <a:r>
              <a:rPr lang="ne-NP" sz="2300" b="1" dirty="0">
                <a:cs typeface="Kalimati" pitchFamily="2"/>
              </a:rPr>
              <a:t>गर्भवती ...</a:t>
            </a:r>
            <a:r>
              <a:rPr lang="en-US" sz="2300" b="1" dirty="0">
                <a:cs typeface="Kalimati" pitchFamily="2"/>
              </a:rPr>
              <a:t>1 </a:t>
            </a:r>
            <a:r>
              <a:rPr lang="ne-NP" sz="2300" b="1" dirty="0">
                <a:cs typeface="Kalimati" pitchFamily="2"/>
              </a:rPr>
              <a:t> प्रसुती ...</a:t>
            </a:r>
            <a:r>
              <a:rPr lang="en-US" sz="2300" b="1" dirty="0">
                <a:cs typeface="Kalimati" pitchFamily="2"/>
              </a:rPr>
              <a:t>2</a:t>
            </a:r>
            <a:r>
              <a:rPr lang="ne-NP" sz="2300" b="1" dirty="0">
                <a:cs typeface="Kalimati" pitchFamily="2"/>
              </a:rPr>
              <a:t> सुत्केरी भएको (बच्चा जन्मेको) छ हप्ता भित्र ...</a:t>
            </a:r>
            <a:r>
              <a:rPr lang="en-US" sz="2300" b="1" dirty="0">
                <a:cs typeface="Kalimati" pitchFamily="2"/>
              </a:rPr>
              <a:t>3</a:t>
            </a:r>
            <a:r>
              <a:rPr lang="ne-NP" sz="2300" b="1" dirty="0">
                <a:cs typeface="Kalimati" pitchFamily="2"/>
              </a:rPr>
              <a:t> अन्य ...</a:t>
            </a:r>
            <a:r>
              <a:rPr lang="en-US" sz="2300" b="1" dirty="0">
                <a:cs typeface="Kalimati" pitchFamily="2"/>
              </a:rPr>
              <a:t>4</a:t>
            </a:r>
            <a:endParaRPr lang="ne-NP" sz="2300" dirty="0">
              <a:cs typeface="Kalimati" pitchFamily="2"/>
            </a:endParaRPr>
          </a:p>
        </p:txBody>
      </p:sp>
      <p:sp>
        <p:nvSpPr>
          <p:cNvPr id="6" name="TextBox 5">
            <a:extLst>
              <a:ext uri="{FF2B5EF4-FFF2-40B4-BE49-F238E27FC236}">
                <a16:creationId xmlns:a16="http://schemas.microsoft.com/office/drawing/2014/main" id="{5D06DF91-B499-4F76-9136-6C68E14A2169}"/>
              </a:ext>
            </a:extLst>
          </p:cNvPr>
          <p:cNvSpPr txBox="1"/>
          <p:nvPr/>
        </p:nvSpPr>
        <p:spPr>
          <a:xfrm>
            <a:off x="81163" y="2446135"/>
            <a:ext cx="7517011" cy="4385816"/>
          </a:xfrm>
          <a:prstGeom prst="rect">
            <a:avLst/>
          </a:prstGeom>
        </p:spPr>
        <p:txBody>
          <a:bodyPr wrap="square" lIns="0" tIns="0" rIns="0" bIns="0" rtlCol="0" anchor="t">
            <a:spAutoFit/>
          </a:bodyPr>
          <a:lstStyle/>
          <a:p>
            <a:pPr marL="173037" lvl="1" algn="just">
              <a:lnSpc>
                <a:spcPct val="150000"/>
              </a:lnSpc>
            </a:pPr>
            <a:r>
              <a:rPr lang="ne-NP" sz="2400" dirty="0">
                <a:cs typeface="Kalimati" pitchFamily="2"/>
              </a:rPr>
              <a:t>कुनै परिवारमा १५–४९ वर्षका महिलाको गत ३६५</a:t>
            </a:r>
            <a:r>
              <a:rPr lang="en-US" sz="2400" dirty="0">
                <a:cs typeface="Kalimati" pitchFamily="2"/>
              </a:rPr>
              <a:t> </a:t>
            </a:r>
            <a:r>
              <a:rPr lang="ne-NP" sz="2400" dirty="0">
                <a:cs typeface="Kalimati" pitchFamily="2"/>
              </a:rPr>
              <a:t>दिनमा जुनसुकै कारणले मृत्यु भएको रहेछ भने मृत्यु</a:t>
            </a:r>
            <a:r>
              <a:rPr lang="en-US" sz="2400" dirty="0">
                <a:cs typeface="Kalimati" pitchFamily="2"/>
              </a:rPr>
              <a:t> </a:t>
            </a:r>
            <a:r>
              <a:rPr lang="ne-NP" sz="2400" dirty="0">
                <a:cs typeface="Kalimati" pitchFamily="2"/>
              </a:rPr>
              <a:t>हुँदा निज महिलाको अवस्था कस्तो थियो</a:t>
            </a:r>
            <a:r>
              <a:rPr lang="en-US" sz="2400" dirty="0">
                <a:cs typeface="Kalimati" pitchFamily="2"/>
              </a:rPr>
              <a:t> </a:t>
            </a:r>
            <a:r>
              <a:rPr lang="ne-NP" sz="2400" dirty="0">
                <a:cs typeface="Kalimati" pitchFamily="2"/>
              </a:rPr>
              <a:t>भन्ने प्रश्नको उत्तर यो महलमा राम्रोसँग सोधी लेख्नुपर्दछ</a:t>
            </a:r>
            <a:r>
              <a:rPr lang="en-US" sz="2400" dirty="0">
                <a:cs typeface="Kalimati" pitchFamily="2"/>
              </a:rPr>
              <a:t> </a:t>
            </a:r>
            <a:r>
              <a:rPr lang="ne-NP" sz="2400" dirty="0">
                <a:cs typeface="Kalimati" pitchFamily="2"/>
              </a:rPr>
              <a:t>।</a:t>
            </a:r>
          </a:p>
          <a:p>
            <a:pPr marL="457200" lvl="3" algn="just">
              <a:lnSpc>
                <a:spcPct val="150000"/>
              </a:lnSpc>
            </a:pPr>
            <a:r>
              <a:rPr lang="ne-NP" sz="2400" b="1" dirty="0">
                <a:cs typeface="Kalimati" pitchFamily="2"/>
              </a:rPr>
              <a:t>गर्भवती ...</a:t>
            </a:r>
            <a:r>
              <a:rPr lang="en-US" sz="2400" b="1" dirty="0">
                <a:cs typeface="Kalimati" pitchFamily="2"/>
              </a:rPr>
              <a:t>1 </a:t>
            </a:r>
            <a:endParaRPr lang="ne-NP" sz="2400" b="1" dirty="0">
              <a:cs typeface="Kalimati" pitchFamily="2"/>
            </a:endParaRPr>
          </a:p>
          <a:p>
            <a:pPr marL="457200" lvl="3" algn="just">
              <a:lnSpc>
                <a:spcPct val="150000"/>
              </a:lnSpc>
            </a:pPr>
            <a:r>
              <a:rPr lang="ne-NP" sz="2400" b="1" dirty="0">
                <a:cs typeface="Kalimati" pitchFamily="2"/>
              </a:rPr>
              <a:t>प्रसुती ...</a:t>
            </a:r>
            <a:r>
              <a:rPr lang="en-US" sz="2400" b="1" dirty="0">
                <a:cs typeface="Kalimati" pitchFamily="2"/>
              </a:rPr>
              <a:t>2</a:t>
            </a:r>
            <a:r>
              <a:rPr lang="ne-NP" sz="2400" b="1" dirty="0">
                <a:cs typeface="Kalimati" pitchFamily="2"/>
              </a:rPr>
              <a:t> </a:t>
            </a:r>
          </a:p>
          <a:p>
            <a:pPr marL="457200" lvl="3" algn="just">
              <a:lnSpc>
                <a:spcPct val="150000"/>
              </a:lnSpc>
            </a:pPr>
            <a:r>
              <a:rPr lang="ne-NP" sz="2400" b="1" dirty="0">
                <a:cs typeface="Kalimati" pitchFamily="2"/>
              </a:rPr>
              <a:t>सुत्केरी भएको (बच्चा जन्मेको) छ हप्ता भित्र ...</a:t>
            </a:r>
            <a:r>
              <a:rPr lang="en-US" sz="2400" b="1" dirty="0">
                <a:cs typeface="Kalimati" pitchFamily="2"/>
              </a:rPr>
              <a:t>3</a:t>
            </a:r>
            <a:r>
              <a:rPr lang="ne-NP" sz="2400" b="1" dirty="0">
                <a:cs typeface="Kalimati" pitchFamily="2"/>
              </a:rPr>
              <a:t> </a:t>
            </a:r>
          </a:p>
          <a:p>
            <a:pPr marL="457200" lvl="3" algn="just">
              <a:lnSpc>
                <a:spcPct val="150000"/>
              </a:lnSpc>
            </a:pPr>
            <a:r>
              <a:rPr lang="ne-NP" sz="2400" b="1" dirty="0">
                <a:cs typeface="Kalimati" pitchFamily="2"/>
              </a:rPr>
              <a:t>अन्य ...</a:t>
            </a:r>
            <a:r>
              <a:rPr lang="en-US" sz="2400" b="1" dirty="0">
                <a:cs typeface="Kalimati" pitchFamily="2"/>
              </a:rPr>
              <a:t>4</a:t>
            </a:r>
          </a:p>
        </p:txBody>
      </p:sp>
      <p:grpSp>
        <p:nvGrpSpPr>
          <p:cNvPr id="7" name="Group 6">
            <a:extLst>
              <a:ext uri="{FF2B5EF4-FFF2-40B4-BE49-F238E27FC236}">
                <a16:creationId xmlns:a16="http://schemas.microsoft.com/office/drawing/2014/main" id="{E6E8771F-71F5-4186-80EA-6D143113980F}"/>
              </a:ext>
            </a:extLst>
          </p:cNvPr>
          <p:cNvGrpSpPr/>
          <p:nvPr/>
        </p:nvGrpSpPr>
        <p:grpSpPr>
          <a:xfrm>
            <a:off x="7739160" y="3001629"/>
            <a:ext cx="4240887" cy="3274828"/>
            <a:chOff x="7102243" y="2615627"/>
            <a:chExt cx="5032595" cy="3714438"/>
          </a:xfrm>
        </p:grpSpPr>
        <p:pic>
          <p:nvPicPr>
            <p:cNvPr id="8" name="Picture 7">
              <a:extLst>
                <a:ext uri="{FF2B5EF4-FFF2-40B4-BE49-F238E27FC236}">
                  <a16:creationId xmlns:a16="http://schemas.microsoft.com/office/drawing/2014/main" id="{5EA335CC-791A-4AD0-879C-2A45CCBE2780}"/>
                </a:ext>
              </a:extLst>
            </p:cNvPr>
            <p:cNvPicPr>
              <a:picLocks noChangeAspect="1"/>
            </p:cNvPicPr>
            <p:nvPr/>
          </p:nvPicPr>
          <p:blipFill rotWithShape="1">
            <a:blip r:embed="rId2"/>
            <a:srcRect l="32180" t="39645" r="20988" b="28837"/>
            <a:stretch/>
          </p:blipFill>
          <p:spPr>
            <a:xfrm>
              <a:off x="7102243" y="2615627"/>
              <a:ext cx="5032595" cy="3714438"/>
            </a:xfrm>
            <a:prstGeom prst="rect">
              <a:avLst/>
            </a:prstGeom>
          </p:spPr>
        </p:pic>
        <p:sp>
          <p:nvSpPr>
            <p:cNvPr id="9" name="TextBox 8">
              <a:extLst>
                <a:ext uri="{FF2B5EF4-FFF2-40B4-BE49-F238E27FC236}">
                  <a16:creationId xmlns:a16="http://schemas.microsoft.com/office/drawing/2014/main" id="{60CD0791-88BF-4227-9FA1-6DB0E256E8CD}"/>
                </a:ext>
              </a:extLst>
            </p:cNvPr>
            <p:cNvSpPr txBox="1"/>
            <p:nvPr/>
          </p:nvSpPr>
          <p:spPr>
            <a:xfrm>
              <a:off x="7464871" y="4470124"/>
              <a:ext cx="1596771" cy="380277"/>
            </a:xfrm>
            <a:prstGeom prst="rect">
              <a:avLst/>
            </a:prstGeom>
            <a:noFill/>
          </p:spPr>
          <p:txBody>
            <a:bodyPr wrap="square" rtlCol="0">
              <a:spAutoFit/>
            </a:bodyPr>
            <a:lstStyle/>
            <a:p>
              <a:r>
                <a:rPr lang="ne-NP" dirty="0">
                  <a:solidFill>
                    <a:srgbClr val="00B0F0"/>
                  </a:solidFill>
                  <a:cs typeface="Kalimati" panose="00000400000000000000" pitchFamily="2"/>
                </a:rPr>
                <a:t>शीवा हमाल</a:t>
              </a:r>
              <a:endParaRPr lang="en-US" dirty="0">
                <a:solidFill>
                  <a:srgbClr val="00B0F0"/>
                </a:solidFill>
                <a:cs typeface="Kalimati" panose="00000400000000000000" pitchFamily="2"/>
              </a:endParaRPr>
            </a:p>
          </p:txBody>
        </p:sp>
        <p:sp>
          <p:nvSpPr>
            <p:cNvPr id="10" name="TextBox 9">
              <a:extLst>
                <a:ext uri="{FF2B5EF4-FFF2-40B4-BE49-F238E27FC236}">
                  <a16:creationId xmlns:a16="http://schemas.microsoft.com/office/drawing/2014/main" id="{4A6550EA-BB28-4C49-A98A-D13390B12015}"/>
                </a:ext>
              </a:extLst>
            </p:cNvPr>
            <p:cNvSpPr txBox="1"/>
            <p:nvPr/>
          </p:nvSpPr>
          <p:spPr>
            <a:xfrm>
              <a:off x="8930414" y="4499035"/>
              <a:ext cx="744293" cy="369332"/>
            </a:xfrm>
            <a:prstGeom prst="rect">
              <a:avLst/>
            </a:prstGeom>
            <a:noFill/>
          </p:spPr>
          <p:txBody>
            <a:bodyPr wrap="square" rtlCol="0">
              <a:spAutoFit/>
            </a:bodyPr>
            <a:lstStyle/>
            <a:p>
              <a:pPr algn="ctr"/>
              <a:r>
                <a:rPr lang="en-US" dirty="0">
                  <a:solidFill>
                    <a:srgbClr val="00B0F0"/>
                  </a:solidFill>
                </a:rPr>
                <a:t>2</a:t>
              </a:r>
            </a:p>
          </p:txBody>
        </p:sp>
        <p:sp>
          <p:nvSpPr>
            <p:cNvPr id="11" name="TextBox 10">
              <a:extLst>
                <a:ext uri="{FF2B5EF4-FFF2-40B4-BE49-F238E27FC236}">
                  <a16:creationId xmlns:a16="http://schemas.microsoft.com/office/drawing/2014/main" id="{AF8B9E16-BEA8-4C0A-8CE9-00F719FA13F5}"/>
                </a:ext>
              </a:extLst>
            </p:cNvPr>
            <p:cNvSpPr txBox="1"/>
            <p:nvPr/>
          </p:nvSpPr>
          <p:spPr>
            <a:xfrm>
              <a:off x="9476215" y="4470677"/>
              <a:ext cx="744293" cy="369332"/>
            </a:xfrm>
            <a:prstGeom prst="rect">
              <a:avLst/>
            </a:prstGeom>
            <a:noFill/>
          </p:spPr>
          <p:txBody>
            <a:bodyPr wrap="square" rtlCol="0">
              <a:spAutoFit/>
            </a:bodyPr>
            <a:lstStyle/>
            <a:p>
              <a:pPr algn="ctr"/>
              <a:r>
                <a:rPr lang="en-US" dirty="0">
                  <a:solidFill>
                    <a:srgbClr val="00B0F0"/>
                  </a:solidFill>
                </a:rPr>
                <a:t>31</a:t>
              </a:r>
            </a:p>
          </p:txBody>
        </p:sp>
        <p:sp>
          <p:nvSpPr>
            <p:cNvPr id="12" name="TextBox 11">
              <a:extLst>
                <a:ext uri="{FF2B5EF4-FFF2-40B4-BE49-F238E27FC236}">
                  <a16:creationId xmlns:a16="http://schemas.microsoft.com/office/drawing/2014/main" id="{6AEE54EF-13B9-4886-94F9-67BFE0477DAB}"/>
                </a:ext>
              </a:extLst>
            </p:cNvPr>
            <p:cNvSpPr txBox="1"/>
            <p:nvPr/>
          </p:nvSpPr>
          <p:spPr>
            <a:xfrm>
              <a:off x="7443608" y="4896537"/>
              <a:ext cx="3003834" cy="369332"/>
            </a:xfrm>
            <a:prstGeom prst="rect">
              <a:avLst/>
            </a:prstGeom>
            <a:noFill/>
          </p:spPr>
          <p:txBody>
            <a:bodyPr wrap="square" rtlCol="0">
              <a:spAutoFit/>
            </a:bodyPr>
            <a:lstStyle/>
            <a:p>
              <a:r>
                <a:rPr lang="ne-NP" dirty="0">
                  <a:solidFill>
                    <a:srgbClr val="00B0F0"/>
                  </a:solidFill>
                  <a:cs typeface="Kalimati" panose="00000400000000000000" pitchFamily="2"/>
                </a:rPr>
                <a:t>शिशु मृत्यु</a:t>
              </a:r>
              <a:endParaRPr lang="en-US" dirty="0">
                <a:solidFill>
                  <a:srgbClr val="00B0F0"/>
                </a:solidFill>
                <a:cs typeface="Kalimati" panose="00000400000000000000" pitchFamily="2"/>
              </a:endParaRPr>
            </a:p>
          </p:txBody>
        </p:sp>
        <p:sp>
          <p:nvSpPr>
            <p:cNvPr id="13" name="TextBox 12">
              <a:extLst>
                <a:ext uri="{FF2B5EF4-FFF2-40B4-BE49-F238E27FC236}">
                  <a16:creationId xmlns:a16="http://schemas.microsoft.com/office/drawing/2014/main" id="{C62E2099-D48D-4D0E-B991-38E3BC13D3AC}"/>
                </a:ext>
              </a:extLst>
            </p:cNvPr>
            <p:cNvSpPr txBox="1"/>
            <p:nvPr/>
          </p:nvSpPr>
          <p:spPr>
            <a:xfrm>
              <a:off x="8936579" y="4912056"/>
              <a:ext cx="744293" cy="369332"/>
            </a:xfrm>
            <a:prstGeom prst="rect">
              <a:avLst/>
            </a:prstGeom>
            <a:noFill/>
          </p:spPr>
          <p:txBody>
            <a:bodyPr wrap="square" rtlCol="0">
              <a:spAutoFit/>
            </a:bodyPr>
            <a:lstStyle/>
            <a:p>
              <a:pPr algn="ctr"/>
              <a:r>
                <a:rPr lang="en-US" dirty="0">
                  <a:solidFill>
                    <a:srgbClr val="00B0F0"/>
                  </a:solidFill>
                </a:rPr>
                <a:t>1</a:t>
              </a:r>
            </a:p>
          </p:txBody>
        </p:sp>
        <p:sp>
          <p:nvSpPr>
            <p:cNvPr id="14" name="TextBox 13">
              <a:extLst>
                <a:ext uri="{FF2B5EF4-FFF2-40B4-BE49-F238E27FC236}">
                  <a16:creationId xmlns:a16="http://schemas.microsoft.com/office/drawing/2014/main" id="{12E62695-90A5-4E29-933C-8CCFF75D3FB3}"/>
                </a:ext>
              </a:extLst>
            </p:cNvPr>
            <p:cNvSpPr txBox="1"/>
            <p:nvPr/>
          </p:nvSpPr>
          <p:spPr>
            <a:xfrm>
              <a:off x="9465583" y="4927889"/>
              <a:ext cx="744293" cy="369332"/>
            </a:xfrm>
            <a:prstGeom prst="rect">
              <a:avLst/>
            </a:prstGeom>
            <a:noFill/>
          </p:spPr>
          <p:txBody>
            <a:bodyPr wrap="square" rtlCol="0">
              <a:spAutoFit/>
            </a:bodyPr>
            <a:lstStyle/>
            <a:p>
              <a:pPr algn="ctr"/>
              <a:r>
                <a:rPr lang="en-US" dirty="0">
                  <a:solidFill>
                    <a:srgbClr val="00B0F0"/>
                  </a:solidFill>
                </a:rPr>
                <a:t>00</a:t>
              </a:r>
            </a:p>
          </p:txBody>
        </p:sp>
        <p:sp>
          <p:nvSpPr>
            <p:cNvPr id="15" name="TextBox 14">
              <a:extLst>
                <a:ext uri="{FF2B5EF4-FFF2-40B4-BE49-F238E27FC236}">
                  <a16:creationId xmlns:a16="http://schemas.microsoft.com/office/drawing/2014/main" id="{8A20CC29-E737-403A-AE61-05F0E2880792}"/>
                </a:ext>
              </a:extLst>
            </p:cNvPr>
            <p:cNvSpPr txBox="1"/>
            <p:nvPr/>
          </p:nvSpPr>
          <p:spPr>
            <a:xfrm>
              <a:off x="9950222" y="4490293"/>
              <a:ext cx="744293" cy="369332"/>
            </a:xfrm>
            <a:prstGeom prst="rect">
              <a:avLst/>
            </a:prstGeom>
            <a:noFill/>
          </p:spPr>
          <p:txBody>
            <a:bodyPr wrap="square" rtlCol="0">
              <a:spAutoFit/>
            </a:bodyPr>
            <a:lstStyle/>
            <a:p>
              <a:pPr algn="ctr"/>
              <a:r>
                <a:rPr lang="en-US" dirty="0">
                  <a:solidFill>
                    <a:srgbClr val="00B0F0"/>
                  </a:solidFill>
                </a:rPr>
                <a:t>5</a:t>
              </a:r>
            </a:p>
          </p:txBody>
        </p:sp>
        <p:sp>
          <p:nvSpPr>
            <p:cNvPr id="16" name="TextBox 15">
              <a:extLst>
                <a:ext uri="{FF2B5EF4-FFF2-40B4-BE49-F238E27FC236}">
                  <a16:creationId xmlns:a16="http://schemas.microsoft.com/office/drawing/2014/main" id="{58F83E78-DD5D-4218-B299-DE5BA824DDD8}"/>
                </a:ext>
              </a:extLst>
            </p:cNvPr>
            <p:cNvSpPr txBox="1"/>
            <p:nvPr/>
          </p:nvSpPr>
          <p:spPr>
            <a:xfrm>
              <a:off x="9954684" y="4917256"/>
              <a:ext cx="744293" cy="454047"/>
            </a:xfrm>
            <a:prstGeom prst="rect">
              <a:avLst/>
            </a:prstGeom>
            <a:noFill/>
          </p:spPr>
          <p:txBody>
            <a:bodyPr wrap="square" rtlCol="0">
              <a:spAutoFit/>
            </a:bodyPr>
            <a:lstStyle/>
            <a:p>
              <a:pPr algn="ctr"/>
              <a:r>
                <a:rPr lang="en-US" dirty="0">
                  <a:solidFill>
                    <a:srgbClr val="00B0F0"/>
                  </a:solidFill>
                </a:rPr>
                <a:t>1</a:t>
              </a:r>
            </a:p>
          </p:txBody>
        </p:sp>
      </p:grpSp>
      <p:sp>
        <p:nvSpPr>
          <p:cNvPr id="17" name="TextBox 16">
            <a:extLst>
              <a:ext uri="{FF2B5EF4-FFF2-40B4-BE49-F238E27FC236}">
                <a16:creationId xmlns:a16="http://schemas.microsoft.com/office/drawing/2014/main" id="{888C09DE-AB2C-4965-9ACD-B1CD94440507}"/>
              </a:ext>
            </a:extLst>
          </p:cNvPr>
          <p:cNvSpPr txBox="1"/>
          <p:nvPr/>
        </p:nvSpPr>
        <p:spPr>
          <a:xfrm>
            <a:off x="9121994" y="2280887"/>
            <a:ext cx="1868244" cy="461665"/>
          </a:xfrm>
          <a:prstGeom prst="rect">
            <a:avLst/>
          </a:prstGeom>
          <a:solidFill>
            <a:schemeClr val="accent5">
              <a:lumMod val="40000"/>
              <a:lumOff val="60000"/>
            </a:schemeClr>
          </a:solidFill>
          <a:ln>
            <a:solidFill>
              <a:srgbClr val="00B050"/>
            </a:solidFill>
          </a:ln>
        </p:spPr>
        <p:txBody>
          <a:bodyPr wrap="square" rtlCol="0">
            <a:spAutoFit/>
          </a:bodyPr>
          <a:lstStyle/>
          <a:p>
            <a:pPr algn="ctr"/>
            <a:r>
              <a:rPr lang="ne-NP" sz="2400" dirty="0">
                <a:cs typeface="Kalimati" panose="00000400000000000000" pitchFamily="2"/>
              </a:rPr>
              <a:t>उदाहरण</a:t>
            </a:r>
            <a:endParaRPr lang="en-US" sz="2400" dirty="0">
              <a:cs typeface="Kalimati" panose="00000400000000000000" pitchFamily="2"/>
            </a:endParaRPr>
          </a:p>
        </p:txBody>
      </p:sp>
      <p:sp>
        <p:nvSpPr>
          <p:cNvPr id="18" name="Slide Number Placeholder 19">
            <a:extLst>
              <a:ext uri="{FF2B5EF4-FFF2-40B4-BE49-F238E27FC236}">
                <a16:creationId xmlns:a16="http://schemas.microsoft.com/office/drawing/2014/main" id="{4F66D0FE-62AE-4A8A-B293-4670F48AC947}"/>
              </a:ext>
            </a:extLst>
          </p:cNvPr>
          <p:cNvSpPr txBox="1">
            <a:spLocks/>
          </p:cNvSpPr>
          <p:nvPr/>
        </p:nvSpPr>
        <p:spPr>
          <a:xfrm>
            <a:off x="11713580" y="6415129"/>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10</a:t>
            </a:fld>
            <a:endParaRPr lang="en-US" dirty="0"/>
          </a:p>
        </p:txBody>
      </p:sp>
      <p:sp>
        <p:nvSpPr>
          <p:cNvPr id="3" name="Wave 2">
            <a:extLst>
              <a:ext uri="{FF2B5EF4-FFF2-40B4-BE49-F238E27FC236}">
                <a16:creationId xmlns:a16="http://schemas.microsoft.com/office/drawing/2014/main" id="{3D6E12E3-6A85-40A5-B8B5-09ECB96CE204}"/>
              </a:ext>
            </a:extLst>
          </p:cNvPr>
          <p:cNvSpPr/>
          <p:nvPr/>
        </p:nvSpPr>
        <p:spPr>
          <a:xfrm>
            <a:off x="3444946" y="4316817"/>
            <a:ext cx="3464052" cy="1392865"/>
          </a:xfrm>
          <a:prstGeom prst="wav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e-NP" sz="1800" b="1" dirty="0">
                <a:latin typeface="Calibri" panose="020F0502020204030204" pitchFamily="34" charset="0"/>
                <a:cs typeface="Kalimati" panose="00000400000000000000" pitchFamily="2"/>
              </a:rPr>
              <a:t>गणना पुस्तिका पृष्ठ ६०, ६१, ६२</a:t>
            </a:r>
            <a:endParaRPr lang="en-US" dirty="0"/>
          </a:p>
        </p:txBody>
      </p:sp>
      <p:sp>
        <p:nvSpPr>
          <p:cNvPr id="19" name="TextBox 18">
            <a:extLst>
              <a:ext uri="{FF2B5EF4-FFF2-40B4-BE49-F238E27FC236}">
                <a16:creationId xmlns:a16="http://schemas.microsoft.com/office/drawing/2014/main" id="{13C04711-9235-4D95-AAAB-B413830E4739}"/>
              </a:ext>
            </a:extLst>
          </p:cNvPr>
          <p:cNvSpPr txBox="1"/>
          <p:nvPr/>
        </p:nvSpPr>
        <p:spPr>
          <a:xfrm>
            <a:off x="11272360" y="4665942"/>
            <a:ext cx="627204" cy="325621"/>
          </a:xfrm>
          <a:prstGeom prst="rect">
            <a:avLst/>
          </a:prstGeom>
          <a:noFill/>
        </p:spPr>
        <p:txBody>
          <a:bodyPr wrap="square" rtlCol="0">
            <a:spAutoFit/>
          </a:bodyPr>
          <a:lstStyle/>
          <a:p>
            <a:pPr algn="ctr"/>
            <a:r>
              <a:rPr lang="en-US" dirty="0">
                <a:solidFill>
                  <a:srgbClr val="00B0F0"/>
                </a:solidFill>
              </a:rPr>
              <a:t>2</a:t>
            </a:r>
          </a:p>
        </p:txBody>
      </p:sp>
    </p:spTree>
    <p:extLst>
      <p:ext uri="{BB962C8B-B14F-4D97-AF65-F5344CB8AC3E}">
        <p14:creationId xmlns:p14="http://schemas.microsoft.com/office/powerpoint/2010/main" val="3789491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4712" y="1748057"/>
            <a:ext cx="3649834" cy="4662815"/>
          </a:xfrm>
          <a:prstGeom prst="rect">
            <a:avLst/>
          </a:prstGeom>
          <a:solidFill>
            <a:schemeClr val="accent2">
              <a:lumMod val="20000"/>
              <a:lumOff val="80000"/>
            </a:schemeClr>
          </a:solidFill>
        </p:spPr>
        <p:txBody>
          <a:bodyPr wrap="square" rtlCol="0">
            <a:spAutoFit/>
          </a:bodyPr>
          <a:lstStyle/>
          <a:p>
            <a:pPr>
              <a:lnSpc>
                <a:spcPct val="150000"/>
              </a:lnSpc>
            </a:pPr>
            <a:r>
              <a:rPr lang="ne-NP" sz="2200" dirty="0">
                <a:cs typeface="Kalimati" panose="00000400000000000000" pitchFamily="2"/>
              </a:rPr>
              <a:t>कुनै घरपरिवारमा विगत १२ महिनामा १५ देखि ४९ वर्षको महिलाको मृत्यु भएको पाइएमा उक्त महिलाको मृत्यु हुँदाको अवस्था मुख्य प्रश्नावलीको प्रश्न नम्वर १५ को महल ६ मा कोड </a:t>
            </a:r>
            <a:r>
              <a:rPr lang="en-US" sz="2200" dirty="0">
                <a:cs typeface="Kalimati" panose="00000400000000000000" pitchFamily="2"/>
              </a:rPr>
              <a:t>1</a:t>
            </a:r>
            <a:r>
              <a:rPr lang="ne-NP" sz="2200" dirty="0">
                <a:cs typeface="Kalimati" panose="00000400000000000000" pitchFamily="2"/>
              </a:rPr>
              <a:t>, </a:t>
            </a:r>
            <a:r>
              <a:rPr lang="en-US" sz="2200" dirty="0">
                <a:cs typeface="Kalimati" panose="00000400000000000000" pitchFamily="2"/>
              </a:rPr>
              <a:t>2</a:t>
            </a:r>
            <a:r>
              <a:rPr lang="ne-NP" sz="2200" dirty="0">
                <a:cs typeface="Kalimati" panose="00000400000000000000" pitchFamily="2"/>
              </a:rPr>
              <a:t>, </a:t>
            </a:r>
            <a:r>
              <a:rPr lang="en-US" sz="2200" dirty="0">
                <a:cs typeface="Kalimati" panose="00000400000000000000" pitchFamily="2"/>
              </a:rPr>
              <a:t>3</a:t>
            </a:r>
            <a:r>
              <a:rPr lang="ne-NP" sz="2200" dirty="0">
                <a:cs typeface="Kalimati" panose="00000400000000000000" pitchFamily="2"/>
              </a:rPr>
              <a:t> वा </a:t>
            </a:r>
            <a:r>
              <a:rPr lang="en-US" sz="2200" dirty="0">
                <a:cs typeface="Kalimati" panose="00000400000000000000" pitchFamily="2"/>
              </a:rPr>
              <a:t>4</a:t>
            </a:r>
            <a:r>
              <a:rPr lang="ne-NP" sz="2200" dirty="0">
                <a:cs typeface="Kalimati" panose="00000400000000000000" pitchFamily="2"/>
              </a:rPr>
              <a:t> उत्तर जे आए पनि </a:t>
            </a:r>
            <a:r>
              <a:rPr lang="ne-NP" sz="2200" b="1" i="1" u="sng" dirty="0">
                <a:cs typeface="Kalimati" panose="00000400000000000000" pitchFamily="2"/>
              </a:rPr>
              <a:t>मातृ मृत्यु सूचित फाराम </a:t>
            </a:r>
            <a:r>
              <a:rPr lang="ne-NP" sz="2200" dirty="0">
                <a:cs typeface="Kalimati" panose="00000400000000000000" pitchFamily="2"/>
              </a:rPr>
              <a:t> मा सार्नु/भर्नु पर्दछ।</a:t>
            </a:r>
            <a:endParaRPr lang="en-US" sz="2200" dirty="0">
              <a:cs typeface="Kalimati" panose="00000400000000000000" pitchFamily="2"/>
            </a:endParaRPr>
          </a:p>
        </p:txBody>
      </p:sp>
      <p:sp>
        <p:nvSpPr>
          <p:cNvPr id="7" name="Slide Number Placeholder 19">
            <a:extLst>
              <a:ext uri="{FF2B5EF4-FFF2-40B4-BE49-F238E27FC236}">
                <a16:creationId xmlns:a16="http://schemas.microsoft.com/office/drawing/2014/main" id="{7044329F-7FE7-4314-BB4A-02EDDA9B755A}"/>
              </a:ext>
            </a:extLst>
          </p:cNvPr>
          <p:cNvSpPr txBox="1">
            <a:spLocks/>
          </p:cNvSpPr>
          <p:nvPr/>
        </p:nvSpPr>
        <p:spPr>
          <a:xfrm>
            <a:off x="10846051" y="6415129"/>
            <a:ext cx="1345949"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sz="1400" b="1" smtClean="0">
                <a:cs typeface="Kalimati" panose="00000400000000000000" pitchFamily="2"/>
              </a:rPr>
              <a:pPr/>
              <a:t>11</a:t>
            </a:fld>
            <a:endParaRPr lang="en-US" sz="1400" b="1" dirty="0">
              <a:cs typeface="Kalimati" panose="00000400000000000000" pitchFamily="2"/>
            </a:endParaRPr>
          </a:p>
        </p:txBody>
      </p:sp>
      <p:sp>
        <p:nvSpPr>
          <p:cNvPr id="8" name="TextBox 7">
            <a:extLst>
              <a:ext uri="{FF2B5EF4-FFF2-40B4-BE49-F238E27FC236}">
                <a16:creationId xmlns:a16="http://schemas.microsoft.com/office/drawing/2014/main" id="{DB2F8569-E0FA-4DBA-B0FB-86F582C03196}"/>
              </a:ext>
            </a:extLst>
          </p:cNvPr>
          <p:cNvSpPr txBox="1"/>
          <p:nvPr/>
        </p:nvSpPr>
        <p:spPr>
          <a:xfrm>
            <a:off x="5061095" y="913364"/>
            <a:ext cx="6205915" cy="523220"/>
          </a:xfrm>
          <a:prstGeom prst="rect">
            <a:avLst/>
          </a:prstGeom>
          <a:noFill/>
        </p:spPr>
        <p:txBody>
          <a:bodyPr wrap="square" rtlCol="0">
            <a:spAutoFit/>
          </a:bodyPr>
          <a:lstStyle/>
          <a:p>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जनगणना २०७८ मातृ मृत्यु सूचित फाराम</a:t>
            </a:r>
            <a:endParaRPr lang="en-US" sz="2800" b="1" dirty="0">
              <a:solidFill>
                <a:srgbClr val="142DAC"/>
              </a:solidFill>
              <a:latin typeface="Calibri" panose="020F0502020204030204" pitchFamily="34" charset="0"/>
              <a:ea typeface="Calibri" panose="020F0502020204030204" pitchFamily="34" charset="0"/>
              <a:cs typeface="Kalimati" panose="00000400000000000000" pitchFamily="2"/>
            </a:endParaRPr>
          </a:p>
        </p:txBody>
      </p:sp>
      <p:sp>
        <p:nvSpPr>
          <p:cNvPr id="10" name="Curved Down Arrow 9"/>
          <p:cNvSpPr/>
          <p:nvPr/>
        </p:nvSpPr>
        <p:spPr>
          <a:xfrm rot="21376107">
            <a:off x="2029441" y="919393"/>
            <a:ext cx="2397703" cy="751438"/>
          </a:xfrm>
          <a:prstGeom prst="curvedDownArrow">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11" name="Picture 10"/>
          <p:cNvPicPr/>
          <p:nvPr/>
        </p:nvPicPr>
        <p:blipFill rotWithShape="1">
          <a:blip r:embed="rId3"/>
          <a:srcRect l="18926" t="8597" r="16209" b="10178"/>
          <a:stretch/>
        </p:blipFill>
        <p:spPr bwMode="auto">
          <a:xfrm>
            <a:off x="4090630" y="1619445"/>
            <a:ext cx="7904734" cy="4681807"/>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2880807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09601" y="1508489"/>
            <a:ext cx="4450265" cy="5078313"/>
          </a:xfrm>
          <a:prstGeom prst="rect">
            <a:avLst/>
          </a:prstGeom>
          <a:solidFill>
            <a:schemeClr val="accent2">
              <a:lumMod val="20000"/>
              <a:lumOff val="80000"/>
            </a:schemeClr>
          </a:solidFill>
        </p:spPr>
        <p:txBody>
          <a:bodyPr wrap="square" rtlCol="0">
            <a:spAutoFit/>
          </a:bodyPr>
          <a:lstStyle/>
          <a:p>
            <a:pPr marL="285750" indent="-285750">
              <a:lnSpc>
                <a:spcPct val="150000"/>
              </a:lnSpc>
              <a:buFont typeface="Arial" panose="020B0604020202020204" pitchFamily="34" charset="0"/>
              <a:buChar char="•"/>
            </a:pPr>
            <a:r>
              <a:rPr lang="ne-NP" sz="2400" dirty="0">
                <a:cs typeface="Kalimati" panose="00000400000000000000" pitchFamily="2"/>
              </a:rPr>
              <a:t>मातृ मृत्यु सूचित फारामको पहिलो तालिकामा जनगणना गरेको स्थानः –</a:t>
            </a:r>
            <a:r>
              <a:rPr lang="en-US" sz="2400" dirty="0">
                <a:cs typeface="Kalimati" panose="00000400000000000000" pitchFamily="2"/>
              </a:rPr>
              <a:t> </a:t>
            </a:r>
            <a:r>
              <a:rPr lang="ne-NP" sz="2400" dirty="0">
                <a:cs typeface="Kalimati" panose="00000400000000000000" pitchFamily="2"/>
              </a:rPr>
              <a:t>प्रदेश, जिल्ला, नगर/गाउँपालिका, वडा नं., गणना क्षेत्र नं.</a:t>
            </a:r>
            <a:r>
              <a:rPr lang="en-US" sz="2400" dirty="0">
                <a:cs typeface="Kalimati" panose="00000400000000000000" pitchFamily="2"/>
              </a:rPr>
              <a:t> </a:t>
            </a:r>
            <a:r>
              <a:rPr lang="ne-NP" sz="2400" dirty="0">
                <a:cs typeface="Kalimati" panose="00000400000000000000" pitchFamily="2"/>
              </a:rPr>
              <a:t> र गाउँ/टोल लेख्नुपर्दछ ।</a:t>
            </a:r>
          </a:p>
          <a:p>
            <a:pPr marL="285750" indent="-285750">
              <a:lnSpc>
                <a:spcPct val="150000"/>
              </a:lnSpc>
              <a:buFont typeface="Arial" panose="020B0604020202020204" pitchFamily="34" charset="0"/>
              <a:buChar char="•"/>
            </a:pPr>
            <a:r>
              <a:rPr lang="ne-NP" sz="2400" dirty="0">
                <a:cs typeface="Kalimati" panose="00000400000000000000" pitchFamily="2"/>
              </a:rPr>
              <a:t>यी विवरणहरू जनगणनाको मुख्य प्रश्नावलीको </a:t>
            </a:r>
            <a:r>
              <a:rPr lang="ne-NP" sz="2400" b="1" u="sng" dirty="0">
                <a:cs typeface="Kalimati" panose="00000400000000000000" pitchFamily="2"/>
              </a:rPr>
              <a:t>परिचयात्मक खण्ड </a:t>
            </a:r>
            <a:r>
              <a:rPr lang="ne-NP" sz="2400" dirty="0">
                <a:cs typeface="Kalimati" panose="00000400000000000000" pitchFamily="2"/>
              </a:rPr>
              <a:t>बाट हुबहु उतार गर्नुपर्दछ ।</a:t>
            </a:r>
            <a:endParaRPr lang="en-US" sz="2400" dirty="0">
              <a:cs typeface="Kalimati" panose="00000400000000000000" pitchFamily="2"/>
            </a:endParaRPr>
          </a:p>
        </p:txBody>
      </p:sp>
      <p:sp>
        <p:nvSpPr>
          <p:cNvPr id="33" name="TextBox 32"/>
          <p:cNvSpPr txBox="1"/>
          <p:nvPr/>
        </p:nvSpPr>
        <p:spPr>
          <a:xfrm>
            <a:off x="87186" y="969854"/>
            <a:ext cx="12005436" cy="371897"/>
          </a:xfrm>
          <a:prstGeom prst="rect">
            <a:avLst/>
          </a:prstGeom>
        </p:spPr>
        <p:txBody>
          <a:bodyPr wrap="square" lIns="0" tIns="0" rIns="0" bIns="0" rtlCol="0" anchor="t">
            <a:spAutoFit/>
          </a:bodyPr>
          <a:lstStyle/>
          <a:p>
            <a:pPr algn="ctr">
              <a:lnSpc>
                <a:spcPts val="2941"/>
              </a:lnSpc>
              <a:spcBef>
                <a:spcPct val="0"/>
              </a:spcBef>
            </a:pPr>
            <a:r>
              <a:rPr lang="ne-NP" sz="2400" b="1" dirty="0">
                <a:solidFill>
                  <a:srgbClr val="142DAC"/>
                </a:solidFill>
                <a:latin typeface="Calibri" panose="020F0502020204030204" pitchFamily="34" charset="0"/>
                <a:ea typeface="Calibri" panose="020F0502020204030204" pitchFamily="34" charset="0"/>
                <a:cs typeface="Kalimati" panose="00000400000000000000" pitchFamily="2"/>
              </a:rPr>
              <a:t>मातृ मृत्यु सूचित फाराममा जनगणना गरेको स्थानसँग सम्बन्धित विवरण भर्ने तरिका</a:t>
            </a:r>
          </a:p>
        </p:txBody>
      </p:sp>
      <p:pic>
        <p:nvPicPr>
          <p:cNvPr id="34" name="Picture 33"/>
          <p:cNvPicPr/>
          <p:nvPr/>
        </p:nvPicPr>
        <p:blipFill rotWithShape="1">
          <a:blip r:embed="rId3"/>
          <a:srcRect l="17759" t="30681" r="24045" b="23963"/>
          <a:stretch/>
        </p:blipFill>
        <p:spPr bwMode="auto">
          <a:xfrm>
            <a:off x="5150739" y="1508061"/>
            <a:ext cx="6688336" cy="2813681"/>
          </a:xfrm>
          <a:prstGeom prst="rect">
            <a:avLst/>
          </a:prstGeom>
          <a:ln w="9525" cap="flat" cmpd="sng" algn="ctr">
            <a:solidFill>
              <a:sysClr val="windowText" lastClr="000000"/>
            </a:solidFill>
            <a:prstDash val="solid"/>
            <a:round/>
            <a:headEnd type="none" w="med" len="med"/>
            <a:tailEnd type="none" w="med" len="med"/>
          </a:ln>
          <a:extLst>
            <a:ext uri="{53640926-AAD7-44D8-BBD7-CCE9431645EC}">
              <a14:shadowObscured xmlns:a14="http://schemas.microsoft.com/office/drawing/2010/main"/>
            </a:ext>
          </a:extLst>
        </p:spPr>
      </p:pic>
      <p:pic>
        <p:nvPicPr>
          <p:cNvPr id="35" name="Picture 34"/>
          <p:cNvPicPr/>
          <p:nvPr/>
        </p:nvPicPr>
        <p:blipFill rotWithShape="1">
          <a:blip r:embed="rId4"/>
          <a:srcRect l="18926" t="54545" r="24630" b="18626"/>
          <a:stretch/>
        </p:blipFill>
        <p:spPr bwMode="auto">
          <a:xfrm>
            <a:off x="5150739" y="4617520"/>
            <a:ext cx="6665804" cy="1945424"/>
          </a:xfrm>
          <a:prstGeom prst="rect">
            <a:avLst/>
          </a:prstGeom>
          <a:ln>
            <a:solidFill>
              <a:schemeClr val="tx1"/>
            </a:solidFill>
          </a:ln>
          <a:extLst>
            <a:ext uri="{53640926-AAD7-44D8-BBD7-CCE9431645EC}">
              <a14:shadowObscured xmlns:a14="http://schemas.microsoft.com/office/drawing/2010/main"/>
            </a:ext>
          </a:extLst>
        </p:spPr>
      </p:pic>
      <p:grpSp>
        <p:nvGrpSpPr>
          <p:cNvPr id="2" name="Group 1"/>
          <p:cNvGrpSpPr/>
          <p:nvPr/>
        </p:nvGrpSpPr>
        <p:grpSpPr>
          <a:xfrm>
            <a:off x="5986914" y="2678286"/>
            <a:ext cx="4706753" cy="2642269"/>
            <a:chOff x="6050888" y="2591714"/>
            <a:chExt cx="4706753" cy="2642269"/>
          </a:xfrm>
        </p:grpSpPr>
        <p:cxnSp>
          <p:nvCxnSpPr>
            <p:cNvPr id="3" name="Straight Arrow Connector 2"/>
            <p:cNvCxnSpPr/>
            <p:nvPr/>
          </p:nvCxnSpPr>
          <p:spPr>
            <a:xfrm>
              <a:off x="6050888" y="2591714"/>
              <a:ext cx="86627" cy="2642269"/>
            </a:xfrm>
            <a:prstGeom prst="straightConnector1">
              <a:avLst/>
            </a:prstGeom>
            <a:ln w="25400">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a:off x="6944671" y="2591714"/>
              <a:ext cx="120422" cy="2642269"/>
            </a:xfrm>
            <a:prstGeom prst="straightConnector1">
              <a:avLst/>
            </a:prstGeom>
            <a:ln w="25400">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8321083" y="2678295"/>
              <a:ext cx="36073" cy="2555688"/>
            </a:xfrm>
            <a:prstGeom prst="straightConnector1">
              <a:avLst/>
            </a:prstGeom>
            <a:ln w="25400">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9206608" y="2870800"/>
              <a:ext cx="308379" cy="2322164"/>
            </a:xfrm>
            <a:prstGeom prst="straightConnector1">
              <a:avLst/>
            </a:prstGeom>
            <a:ln w="25400">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10034380" y="2870800"/>
              <a:ext cx="323120" cy="2322164"/>
            </a:xfrm>
            <a:prstGeom prst="straightConnector1">
              <a:avLst/>
            </a:prstGeom>
            <a:ln w="25400">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a:off x="6224142" y="3653108"/>
              <a:ext cx="4533499" cy="1539856"/>
            </a:xfrm>
            <a:prstGeom prst="straightConnector1">
              <a:avLst/>
            </a:prstGeom>
            <a:ln w="25400">
              <a:solidFill>
                <a:srgbClr val="7030A0"/>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3940048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lide Number Placeholder 19">
            <a:extLst>
              <a:ext uri="{FF2B5EF4-FFF2-40B4-BE49-F238E27FC236}">
                <a16:creationId xmlns:a16="http://schemas.microsoft.com/office/drawing/2014/main" id="{19E13748-083A-4854-A79B-031996368543}"/>
              </a:ext>
            </a:extLst>
          </p:cNvPr>
          <p:cNvSpPr txBox="1">
            <a:spLocks/>
          </p:cNvSpPr>
          <p:nvPr/>
        </p:nvSpPr>
        <p:spPr>
          <a:xfrm>
            <a:off x="11713580" y="6415129"/>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13</a:t>
            </a:fld>
            <a:endParaRPr lang="en-US" dirty="0"/>
          </a:p>
        </p:txBody>
      </p:sp>
      <p:sp>
        <p:nvSpPr>
          <p:cNvPr id="12" name="TextBox 11">
            <a:extLst>
              <a:ext uri="{FF2B5EF4-FFF2-40B4-BE49-F238E27FC236}">
                <a16:creationId xmlns:a16="http://schemas.microsoft.com/office/drawing/2014/main" id="{632FC000-E383-4541-B168-ADB04DDFBFF7}"/>
              </a:ext>
            </a:extLst>
          </p:cNvPr>
          <p:cNvSpPr txBox="1"/>
          <p:nvPr/>
        </p:nvSpPr>
        <p:spPr>
          <a:xfrm>
            <a:off x="4860758" y="5584002"/>
            <a:ext cx="7272020" cy="1338828"/>
          </a:xfrm>
          <a:prstGeom prst="rect">
            <a:avLst/>
          </a:prstGeom>
          <a:noFill/>
        </p:spPr>
        <p:txBody>
          <a:bodyPr wrap="square">
            <a:spAutoFit/>
          </a:bodyPr>
          <a:lstStyle/>
          <a:p>
            <a:pPr>
              <a:lnSpc>
                <a:spcPct val="150000"/>
              </a:lnSpc>
            </a:pPr>
            <a:r>
              <a:rPr lang="ne-NP" sz="1800" dirty="0">
                <a:cs typeface="Kalimati" panose="00000400000000000000" pitchFamily="2"/>
              </a:rPr>
              <a:t>प्रत्येक फाराममा सि.नं १ बाट शुरू गर्नुपर्दछ । यदि एउटै गणना क्षेत्रमा </a:t>
            </a:r>
            <a:r>
              <a:rPr lang="ne-NP" dirty="0">
                <a:cs typeface="Kalimati" panose="00000400000000000000" pitchFamily="2"/>
              </a:rPr>
              <a:t>५</a:t>
            </a:r>
            <a:r>
              <a:rPr lang="ne-NP" sz="1800" dirty="0">
                <a:cs typeface="Kalimati" panose="00000400000000000000" pitchFamily="2"/>
              </a:rPr>
              <a:t> जनाभन्दा बढी </a:t>
            </a:r>
            <a:r>
              <a:rPr lang="ne-NP" dirty="0">
                <a:cs typeface="Kalimati" panose="00000400000000000000" pitchFamily="2"/>
              </a:rPr>
              <a:t>महिला मृत्यु </a:t>
            </a:r>
            <a:r>
              <a:rPr lang="ne-NP" sz="1800" dirty="0">
                <a:cs typeface="Kalimati" panose="00000400000000000000" pitchFamily="2"/>
              </a:rPr>
              <a:t>भएको पाइएमा थप मातृ मृत्यु सूचित फाराम प्रयोग गर्नुपर्दछ । यस्तो अवस्थामा थप फाराममा सि.नं ६ बाट शुरू गर्नुपर्दछ ।</a:t>
            </a:r>
          </a:p>
        </p:txBody>
      </p:sp>
      <p:sp>
        <p:nvSpPr>
          <p:cNvPr id="4" name="TextBox 3"/>
          <p:cNvSpPr txBox="1"/>
          <p:nvPr/>
        </p:nvSpPr>
        <p:spPr>
          <a:xfrm>
            <a:off x="231800" y="1244483"/>
            <a:ext cx="4436453" cy="5170646"/>
          </a:xfrm>
          <a:prstGeom prst="rect">
            <a:avLst/>
          </a:prstGeom>
          <a:solidFill>
            <a:schemeClr val="bg1"/>
          </a:solidFill>
        </p:spPr>
        <p:txBody>
          <a:bodyPr wrap="square" rtlCol="0">
            <a:spAutoFit/>
          </a:bodyPr>
          <a:lstStyle/>
          <a:p>
            <a:pPr algn="just">
              <a:lnSpc>
                <a:spcPct val="150000"/>
              </a:lnSpc>
            </a:pPr>
            <a:r>
              <a:rPr lang="ne-NP" sz="2000" dirty="0">
                <a:cs typeface="Kalimati" panose="00000400000000000000" pitchFamily="2"/>
              </a:rPr>
              <a:t>मातृ मृत्यु सूचित फारामको दोश्रो तालिकामा सि.नं, मृतक महिलाको पूरा नाम थर, मृतक महिलाको मृत्यु हुँदाको उमेर, परिवारमूलीको नाम थर, जनगणना घर क्र.सं., जनगणना परिवार क्र.सं., मृत्युसम्बन्धी विवरण प्रश्न नं. १५</a:t>
            </a:r>
            <a:r>
              <a:rPr lang="en-US" sz="2000" dirty="0">
                <a:cs typeface="Kalimati" panose="00000400000000000000" pitchFamily="2"/>
              </a:rPr>
              <a:t>, </a:t>
            </a:r>
            <a:r>
              <a:rPr lang="ne-NP" sz="2000" dirty="0">
                <a:cs typeface="Kalimati" panose="00000400000000000000" pitchFamily="2"/>
              </a:rPr>
              <a:t>महल ६ मा लेखिएको मृत्युको अवस्थाको कोड </a:t>
            </a:r>
            <a:r>
              <a:rPr lang="en-US" sz="2000" dirty="0">
                <a:cs typeface="Kalimati" panose="00000400000000000000" pitchFamily="2"/>
              </a:rPr>
              <a:t>(1, 2,</a:t>
            </a:r>
            <a:r>
              <a:rPr lang="ne-NP" sz="2000" dirty="0">
                <a:cs typeface="Kalimati" panose="00000400000000000000" pitchFamily="2"/>
              </a:rPr>
              <a:t> </a:t>
            </a:r>
            <a:r>
              <a:rPr lang="en-US" sz="2000" dirty="0">
                <a:cs typeface="Kalimati" panose="00000400000000000000" pitchFamily="2"/>
              </a:rPr>
              <a:t>3</a:t>
            </a:r>
            <a:r>
              <a:rPr lang="ne-NP" sz="2000" dirty="0">
                <a:cs typeface="Kalimati" panose="00000400000000000000" pitchFamily="2"/>
              </a:rPr>
              <a:t> वा </a:t>
            </a:r>
            <a:r>
              <a:rPr lang="en-US" sz="2000" dirty="0">
                <a:cs typeface="Kalimati" panose="00000400000000000000" pitchFamily="2"/>
              </a:rPr>
              <a:t>4)</a:t>
            </a:r>
            <a:r>
              <a:rPr lang="ne-NP" sz="2000" dirty="0">
                <a:cs typeface="Kalimati" panose="00000400000000000000" pitchFamily="2"/>
              </a:rPr>
              <a:t>, महिला मृत्युसम्बन्धी थप अध्ययनका लागि मञ्जुरी दिने परिवारमूली वा उत्तरदाताको नाम, हस्ताक्षर र सम्पर्क नम्बर लेख्नुपर्दछ।</a:t>
            </a:r>
            <a:endParaRPr lang="en-US" sz="2000" dirty="0">
              <a:cs typeface="Kalimati" panose="00000400000000000000" pitchFamily="2"/>
            </a:endParaRPr>
          </a:p>
        </p:txBody>
      </p:sp>
      <p:grpSp>
        <p:nvGrpSpPr>
          <p:cNvPr id="5" name="Group 4"/>
          <p:cNvGrpSpPr/>
          <p:nvPr/>
        </p:nvGrpSpPr>
        <p:grpSpPr>
          <a:xfrm>
            <a:off x="4953813" y="880665"/>
            <a:ext cx="7031170" cy="4703337"/>
            <a:chOff x="4865642" y="1004253"/>
            <a:chExt cx="7118993" cy="4688625"/>
          </a:xfrm>
        </p:grpSpPr>
        <p:grpSp>
          <p:nvGrpSpPr>
            <p:cNvPr id="6" name="Group 5"/>
            <p:cNvGrpSpPr/>
            <p:nvPr/>
          </p:nvGrpSpPr>
          <p:grpSpPr>
            <a:xfrm>
              <a:off x="4865642" y="1004253"/>
              <a:ext cx="7118993" cy="4688625"/>
              <a:chOff x="1997463" y="845117"/>
              <a:chExt cx="8754111" cy="6012882"/>
            </a:xfrm>
          </p:grpSpPr>
          <p:pic>
            <p:nvPicPr>
              <p:cNvPr id="7" name="Picture 6"/>
              <p:cNvPicPr/>
              <p:nvPr/>
            </p:nvPicPr>
            <p:blipFill rotWithShape="1">
              <a:blip r:embed="rId2">
                <a:extLst>
                  <a:ext uri="{28A0092B-C50C-407E-A947-70E740481C1C}">
                    <a14:useLocalDpi xmlns:a14="http://schemas.microsoft.com/office/drawing/2010/main" val="0"/>
                  </a:ext>
                </a:extLst>
              </a:blip>
              <a:srcRect l="6273" t="5574" r="-1" b="38196"/>
              <a:stretch/>
            </p:blipFill>
            <p:spPr bwMode="auto">
              <a:xfrm>
                <a:off x="1997463" y="845117"/>
                <a:ext cx="8568811" cy="3274142"/>
              </a:xfrm>
              <a:prstGeom prst="rect">
                <a:avLst/>
              </a:prstGeom>
              <a:ln w="9525" cap="flat" cmpd="sng" algn="ctr">
                <a:solidFill>
                  <a:sysClr val="windowText" lastClr="000000"/>
                </a:solidFill>
                <a:prstDash val="solid"/>
                <a:round/>
                <a:headEnd type="none" w="med" len="med"/>
                <a:tailEnd type="none" w="med" len="med"/>
              </a:ln>
              <a:extLst>
                <a:ext uri="{53640926-AAD7-44D8-BBD7-CCE9431645EC}">
                  <a14:shadowObscured xmlns:a14="http://schemas.microsoft.com/office/drawing/2010/main"/>
                </a:ext>
              </a:extLst>
            </p:spPr>
          </p:pic>
          <p:pic>
            <p:nvPicPr>
              <p:cNvPr id="8" name="Picture 7" descr="C:\Users\lenovo\Pictures\Screenshots\Screenshot (46)_LI.jpg"/>
              <p:cNvPicPr/>
              <p:nvPr/>
            </p:nvPicPr>
            <p:blipFill>
              <a:blip r:embed="rId3">
                <a:extLst>
                  <a:ext uri="{28A0092B-C50C-407E-A947-70E740481C1C}">
                    <a14:useLocalDpi xmlns:a14="http://schemas.microsoft.com/office/drawing/2010/main" val="0"/>
                  </a:ext>
                </a:extLst>
              </a:blip>
              <a:srcRect/>
              <a:stretch>
                <a:fillRect/>
              </a:stretch>
            </p:blipFill>
            <p:spPr bwMode="auto">
              <a:xfrm>
                <a:off x="2020530" y="4498258"/>
                <a:ext cx="8731044" cy="2359741"/>
              </a:xfrm>
              <a:prstGeom prst="rect">
                <a:avLst/>
              </a:prstGeom>
              <a:noFill/>
              <a:ln>
                <a:noFill/>
              </a:ln>
            </p:spPr>
          </p:pic>
          <p:cxnSp>
            <p:nvCxnSpPr>
              <p:cNvPr id="9" name="Straight Arrow Connector 8"/>
              <p:cNvCxnSpPr/>
              <p:nvPr/>
            </p:nvCxnSpPr>
            <p:spPr>
              <a:xfrm>
                <a:off x="3008671" y="2861187"/>
                <a:ext cx="29497" cy="179948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H="1">
                <a:off x="4026309" y="2861187"/>
                <a:ext cx="1870586" cy="1637071"/>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H="1">
                <a:off x="7020233" y="2861187"/>
                <a:ext cx="1533832" cy="1637071"/>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grpSp>
        <p:sp>
          <p:nvSpPr>
            <p:cNvPr id="2" name="TextBox 1"/>
            <p:cNvSpPr txBox="1"/>
            <p:nvPr/>
          </p:nvSpPr>
          <p:spPr>
            <a:xfrm flipH="1">
              <a:off x="9277442" y="3565756"/>
              <a:ext cx="2575822" cy="369332"/>
            </a:xfrm>
            <a:prstGeom prst="rect">
              <a:avLst/>
            </a:prstGeom>
            <a:noFill/>
          </p:spPr>
          <p:txBody>
            <a:bodyPr wrap="square" rtlCol="0">
              <a:spAutoFit/>
            </a:bodyPr>
            <a:lstStyle/>
            <a:p>
              <a:r>
                <a:rPr lang="ne-NP" b="1" dirty="0">
                  <a:cs typeface="Kalimati" panose="00000400000000000000" pitchFamily="2"/>
                </a:rPr>
                <a:t>मातृ मृत्यु सूचित फाराम</a:t>
              </a:r>
              <a:endParaRPr lang="en-US" b="1" dirty="0">
                <a:cs typeface="Kalimati" panose="00000400000000000000" pitchFamily="2"/>
              </a:endParaRPr>
            </a:p>
          </p:txBody>
        </p:sp>
      </p:grpSp>
    </p:spTree>
    <p:extLst>
      <p:ext uri="{BB962C8B-B14F-4D97-AF65-F5344CB8AC3E}">
        <p14:creationId xmlns:p14="http://schemas.microsoft.com/office/powerpoint/2010/main" val="2405494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3166" y="834284"/>
            <a:ext cx="12138834" cy="1024896"/>
          </a:xfrm>
          <a:prstGeom prst="rect">
            <a:avLst/>
          </a:prstGeom>
          <a:solidFill>
            <a:schemeClr val="accent5">
              <a:lumMod val="20000"/>
              <a:lumOff val="80000"/>
            </a:schemeClr>
          </a:solidFill>
        </p:spPr>
        <p:txBody>
          <a:bodyPr wrap="square" rtlCol="0">
            <a:spAutoFit/>
          </a:bodyPr>
          <a:lstStyle/>
          <a:p>
            <a:pPr>
              <a:lnSpc>
                <a:spcPct val="130000"/>
              </a:lnSpc>
            </a:pPr>
            <a:r>
              <a:rPr lang="ne-NP" sz="2400" dirty="0">
                <a:cs typeface="Kalimati" panose="00000400000000000000" pitchFamily="2"/>
              </a:rPr>
              <a:t>मातृ मृत्यु सूचित फारामको तेश्रो तालिकामा जम्मा महिला मृत्यु सङ्ख्याको खण्डमा प्रत्येक गणना क्षेत्रमा पहिचान भएका कुल महिला मृत्युको सङ्ख्या अङ्कमा लेख्नुपर्दछ ।</a:t>
            </a:r>
          </a:p>
        </p:txBody>
      </p:sp>
      <p:sp>
        <p:nvSpPr>
          <p:cNvPr id="6" name="TextBox 5"/>
          <p:cNvSpPr txBox="1"/>
          <p:nvPr/>
        </p:nvSpPr>
        <p:spPr>
          <a:xfrm>
            <a:off x="53164" y="5819963"/>
            <a:ext cx="12026540" cy="977191"/>
          </a:xfrm>
          <a:prstGeom prst="rect">
            <a:avLst/>
          </a:prstGeom>
          <a:solidFill>
            <a:schemeClr val="accent5">
              <a:lumMod val="20000"/>
              <a:lumOff val="80000"/>
            </a:schemeClr>
          </a:solidFill>
        </p:spPr>
        <p:txBody>
          <a:bodyPr wrap="square" rtlCol="0">
            <a:spAutoFit/>
          </a:bodyPr>
          <a:lstStyle/>
          <a:p>
            <a:pPr>
              <a:lnSpc>
                <a:spcPct val="150000"/>
              </a:lnSpc>
            </a:pPr>
            <a:r>
              <a:rPr lang="ne-NP" sz="2000" dirty="0">
                <a:cs typeface="Kalimati" panose="00000400000000000000" pitchFamily="2"/>
              </a:rPr>
              <a:t>नोटः यदि कुनै गणना क्षेत्रमा कुनै पनि महिला मृत्यु भएको नपाइएमा जम्मा महिला मृत्यु सङ्ख्या शून्य (०) लेख्नुपर्दछ</a:t>
            </a:r>
            <a:endParaRPr lang="hi-IN" sz="2000" dirty="0">
              <a:cs typeface="Kalimati" panose="00000400000000000000" pitchFamily="2"/>
            </a:endParaRPr>
          </a:p>
          <a:p>
            <a:pPr>
              <a:lnSpc>
                <a:spcPct val="150000"/>
              </a:lnSpc>
            </a:pPr>
            <a:r>
              <a:rPr lang="hi-IN" sz="2000" dirty="0">
                <a:cs typeface="Kalimati" panose="00000400000000000000" pitchFamily="2"/>
              </a:rPr>
              <a:t>     </a:t>
            </a:r>
            <a:r>
              <a:rPr lang="hi-IN" sz="2000" dirty="0">
                <a:solidFill>
                  <a:schemeClr val="accent6">
                    <a:lumMod val="50000"/>
                  </a:schemeClr>
                </a:solidFill>
                <a:cs typeface="Kalimati" panose="00000400000000000000" pitchFamily="2"/>
              </a:rPr>
              <a:t>केही कारणले हस्ताक्षर लिन नसकिए पनि निजकों बिवरण भर्नुपर्दछ </a:t>
            </a:r>
            <a:r>
              <a:rPr lang="ne-NP" sz="2000" dirty="0">
                <a:cs typeface="Kalimati" panose="00000400000000000000" pitchFamily="2"/>
              </a:rPr>
              <a:t> </a:t>
            </a:r>
          </a:p>
        </p:txBody>
      </p:sp>
      <p:sp>
        <p:nvSpPr>
          <p:cNvPr id="8" name="Slide Number Placeholder 19">
            <a:extLst>
              <a:ext uri="{FF2B5EF4-FFF2-40B4-BE49-F238E27FC236}">
                <a16:creationId xmlns:a16="http://schemas.microsoft.com/office/drawing/2014/main" id="{2912904D-A9BF-4E19-B72F-1F6A7D92580A}"/>
              </a:ext>
            </a:extLst>
          </p:cNvPr>
          <p:cNvSpPr txBox="1">
            <a:spLocks/>
          </p:cNvSpPr>
          <p:nvPr/>
        </p:nvSpPr>
        <p:spPr>
          <a:xfrm>
            <a:off x="11777378" y="6415129"/>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14</a:t>
            </a:fld>
            <a:endParaRPr lang="en-US"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911365"/>
            <a:ext cx="12192000" cy="3867430"/>
          </a:xfrm>
          <a:prstGeom prst="rect">
            <a:avLst/>
          </a:prstGeom>
        </p:spPr>
      </p:pic>
      <p:sp>
        <p:nvSpPr>
          <p:cNvPr id="3" name="Frame 2"/>
          <p:cNvSpPr/>
          <p:nvPr/>
        </p:nvSpPr>
        <p:spPr>
          <a:xfrm>
            <a:off x="53164" y="5420330"/>
            <a:ext cx="3392679" cy="345203"/>
          </a:xfrm>
          <a:prstGeom prst="fram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5339237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22579" y="1634436"/>
            <a:ext cx="10611948" cy="3416320"/>
          </a:xfrm>
          <a:prstGeom prst="rect">
            <a:avLst/>
          </a:prstGeom>
          <a:solidFill>
            <a:schemeClr val="bg1"/>
          </a:solidFill>
        </p:spPr>
        <p:txBody>
          <a:bodyPr wrap="square" rtlCol="0">
            <a:spAutoFit/>
          </a:bodyPr>
          <a:lstStyle/>
          <a:p>
            <a:pPr>
              <a:lnSpc>
                <a:spcPct val="150000"/>
              </a:lnSpc>
            </a:pPr>
            <a:r>
              <a:rPr lang="ne-NP" sz="2400" dirty="0">
                <a:cs typeface="Kalimati" panose="00000400000000000000" pitchFamily="2"/>
              </a:rPr>
              <a:t>मातृ मृत्यु सूचित फारामको अन्त्यमा रहेको निम्नानुसारका विवरणहरू यसप्रकार भर्नुपर्दछः</a:t>
            </a:r>
          </a:p>
          <a:p>
            <a:pPr marL="742950" lvl="1" indent="-285750">
              <a:lnSpc>
                <a:spcPct val="150000"/>
              </a:lnSpc>
              <a:buFont typeface="Wingdings" panose="05000000000000000000" pitchFamily="2" charset="2"/>
              <a:buChar char="Ø"/>
            </a:pPr>
            <a:r>
              <a:rPr lang="ne-NP" sz="2400" dirty="0">
                <a:cs typeface="Kalimati" panose="00000400000000000000" pitchFamily="2"/>
              </a:rPr>
              <a:t>गणना सम्पन्न भए पश्चात् प्रत्येक गणकले मातृ मृत्यु सूचित फारामको अन्तिममा आफ्नो नाम थर</a:t>
            </a:r>
            <a:r>
              <a:rPr lang="en-US" sz="2400" dirty="0">
                <a:cs typeface="Kalimati" panose="00000400000000000000" pitchFamily="2"/>
              </a:rPr>
              <a:t>,</a:t>
            </a:r>
            <a:r>
              <a:rPr lang="ne-NP" sz="2400" dirty="0">
                <a:cs typeface="Kalimati" panose="00000400000000000000" pitchFamily="2"/>
              </a:rPr>
              <a:t> </a:t>
            </a:r>
            <a:r>
              <a:rPr lang="en-US" sz="2400" dirty="0">
                <a:cs typeface="Kalimati" panose="00000400000000000000" pitchFamily="2"/>
              </a:rPr>
              <a:t> </a:t>
            </a:r>
            <a:r>
              <a:rPr lang="ne-NP" sz="2400" dirty="0">
                <a:cs typeface="Kalimati" panose="00000400000000000000" pitchFamily="2"/>
              </a:rPr>
              <a:t>मिति, मोबाईल नम्बर लेखी हस्ताक्षर गर्नुपर्दछ । </a:t>
            </a:r>
          </a:p>
          <a:p>
            <a:pPr marL="742950" lvl="1" indent="-285750">
              <a:lnSpc>
                <a:spcPct val="150000"/>
              </a:lnSpc>
              <a:buFont typeface="Wingdings" panose="05000000000000000000" pitchFamily="2" charset="2"/>
              <a:buChar char="Ø"/>
            </a:pPr>
            <a:r>
              <a:rPr lang="ne-NP" sz="2400" dirty="0">
                <a:cs typeface="Kalimati" panose="00000400000000000000" pitchFamily="2"/>
              </a:rPr>
              <a:t>गणकबाट मातृ मृत्यु सूचित फाराम बुझिलिने सुपरिवेक्षकले आफ्नो नाम थर</a:t>
            </a:r>
            <a:r>
              <a:rPr lang="en-US" sz="2400" dirty="0">
                <a:cs typeface="Kalimati" panose="00000400000000000000" pitchFamily="2"/>
              </a:rPr>
              <a:t>, </a:t>
            </a:r>
            <a:r>
              <a:rPr lang="ne-NP" sz="2400" dirty="0">
                <a:cs typeface="Kalimati" panose="00000400000000000000" pitchFamily="2"/>
              </a:rPr>
              <a:t> मिति, मोबाईल नम्बर लेखी हस्ताक्षर गर्नुपर्दछ । </a:t>
            </a:r>
          </a:p>
        </p:txBody>
      </p:sp>
      <p:sp>
        <p:nvSpPr>
          <p:cNvPr id="3" name="Slide Number Placeholder 19">
            <a:extLst>
              <a:ext uri="{FF2B5EF4-FFF2-40B4-BE49-F238E27FC236}">
                <a16:creationId xmlns:a16="http://schemas.microsoft.com/office/drawing/2014/main" id="{28430545-95E6-4491-A114-C0E8A5E3ACAE}"/>
              </a:ext>
            </a:extLst>
          </p:cNvPr>
          <p:cNvSpPr txBox="1">
            <a:spLocks/>
          </p:cNvSpPr>
          <p:nvPr/>
        </p:nvSpPr>
        <p:spPr>
          <a:xfrm>
            <a:off x="11713580" y="6415129"/>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15</a:t>
            </a:fld>
            <a:endParaRPr lang="en-US" dirty="0"/>
          </a:p>
        </p:txBody>
      </p:sp>
    </p:spTree>
    <p:extLst>
      <p:ext uri="{BB962C8B-B14F-4D97-AF65-F5344CB8AC3E}">
        <p14:creationId xmlns:p14="http://schemas.microsoft.com/office/powerpoint/2010/main" val="35974048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5060" y="1327180"/>
            <a:ext cx="12106940" cy="5493812"/>
          </a:xfrm>
          <a:prstGeom prst="rect">
            <a:avLst/>
          </a:prstGeom>
        </p:spPr>
        <p:txBody>
          <a:bodyPr wrap="square">
            <a:spAutoFit/>
          </a:bodyPr>
          <a:lstStyle/>
          <a:p>
            <a:pPr marL="690563" indent="-690563" algn="just">
              <a:lnSpc>
                <a:spcPct val="150000"/>
              </a:lnSpc>
              <a:spcBef>
                <a:spcPts val="600"/>
              </a:spcBef>
              <a:spcAft>
                <a:spcPts val="600"/>
              </a:spcAft>
              <a:buFont typeface="+mj-cs"/>
              <a:buAutoNum type="hindiNumParenR"/>
            </a:pPr>
            <a:r>
              <a:rPr lang="ne-NP" sz="2400" dirty="0">
                <a:cs typeface="Kalimati" panose="00000400000000000000" pitchFamily="2"/>
              </a:rPr>
              <a:t>यदि, प्रश्न नं. १५ को महल नं ६ मा कुनै महिलाको मृत्यु </a:t>
            </a:r>
            <a:r>
              <a:rPr lang="en-US" sz="2400" dirty="0">
                <a:cs typeface="Kalimati" panose="00000400000000000000" pitchFamily="2"/>
              </a:rPr>
              <a:t>1 </a:t>
            </a:r>
            <a:r>
              <a:rPr lang="ne-NP" sz="2400" dirty="0">
                <a:cs typeface="Kalimati" panose="00000400000000000000" pitchFamily="2"/>
              </a:rPr>
              <a:t>(गर्भावस्था), वा </a:t>
            </a:r>
            <a:r>
              <a:rPr lang="en-US" sz="2400" dirty="0">
                <a:cs typeface="Kalimati" panose="00000400000000000000" pitchFamily="2"/>
              </a:rPr>
              <a:t>2</a:t>
            </a:r>
            <a:r>
              <a:rPr lang="ne-NP" sz="2400" dirty="0">
                <a:cs typeface="Kalimati" panose="00000400000000000000" pitchFamily="2"/>
              </a:rPr>
              <a:t> (प्रसुती अवस्था), वा </a:t>
            </a:r>
            <a:r>
              <a:rPr lang="en-US" sz="2400" dirty="0">
                <a:cs typeface="Kalimati" panose="00000400000000000000" pitchFamily="2"/>
              </a:rPr>
              <a:t>3</a:t>
            </a:r>
            <a:r>
              <a:rPr lang="ne-NP" sz="2400" dirty="0">
                <a:cs typeface="Kalimati" panose="00000400000000000000" pitchFamily="2"/>
              </a:rPr>
              <a:t> (सुत्केरी भएको ६ हप्ताभित्र) वा </a:t>
            </a:r>
            <a:r>
              <a:rPr lang="en-US" sz="2400" dirty="0">
                <a:cs typeface="Kalimati" panose="00000400000000000000" pitchFamily="2"/>
              </a:rPr>
              <a:t>4 </a:t>
            </a:r>
            <a:r>
              <a:rPr lang="ne-NP" sz="2400" dirty="0">
                <a:cs typeface="Kalimati" panose="00000400000000000000" pitchFamily="2"/>
              </a:rPr>
              <a:t>जे भएपनि उक्त महिलाको मृत्यु सम्बन्धमा </a:t>
            </a:r>
            <a:r>
              <a:rPr lang="ne-NP" sz="2400" b="1" dirty="0">
                <a:cs typeface="Kalimati" panose="00000400000000000000" pitchFamily="2"/>
              </a:rPr>
              <a:t>मातृ मृत्यु सूचित फाराम</a:t>
            </a:r>
            <a:r>
              <a:rPr lang="ne-NP" sz="2400" dirty="0">
                <a:cs typeface="Kalimati" panose="00000400000000000000" pitchFamily="2"/>
              </a:rPr>
              <a:t> भर्नुपर्दछ ।</a:t>
            </a:r>
            <a:r>
              <a:rPr lang="ne-NP" sz="2400" dirty="0">
                <a:latin typeface="Calibri" panose="020F0502020204030204" pitchFamily="34" charset="0"/>
                <a:ea typeface="Kalimati" panose="00000400000000000000" pitchFamily="2"/>
                <a:cs typeface="Kalimati" panose="00000400000000000000" pitchFamily="2"/>
              </a:rPr>
              <a:t> </a:t>
            </a:r>
          </a:p>
          <a:p>
            <a:pPr marL="690563" marR="0" lvl="0" indent="-690563" algn="just">
              <a:lnSpc>
                <a:spcPct val="150000"/>
              </a:lnSpc>
              <a:spcBef>
                <a:spcPts val="600"/>
              </a:spcBef>
              <a:spcAft>
                <a:spcPts val="600"/>
              </a:spcAft>
              <a:buFont typeface="+mj-cs"/>
              <a:buAutoNum type="hindiNumParenR"/>
            </a:pPr>
            <a:r>
              <a:rPr lang="ne-NP" sz="2400" dirty="0">
                <a:latin typeface="Calibri" panose="020F0502020204030204" pitchFamily="34" charset="0"/>
                <a:ea typeface="Kalimati" panose="00000400000000000000" pitchFamily="2"/>
                <a:cs typeface="Kalimati" panose="00000400000000000000" pitchFamily="2"/>
              </a:rPr>
              <a:t>गणना क्षेत्रमा महिला मृत्यु भएको पाइएमा सोही दिनमा गणकले आफ्नो मोवाइलबाट सम्बन्धित स्वास्थ्यकर्मीलार्इ </a:t>
            </a:r>
            <a:r>
              <a:rPr lang="en-US" sz="2400" dirty="0">
                <a:latin typeface="Calibri" panose="020F0502020204030204" pitchFamily="34" charset="0"/>
                <a:ea typeface="Kalimati" panose="00000400000000000000" pitchFamily="2"/>
                <a:cs typeface="Kalimati" panose="00000400000000000000" pitchFamily="2"/>
              </a:rPr>
              <a:t>“Female Death Found"</a:t>
            </a:r>
            <a:r>
              <a:rPr lang="ne-NP" sz="2400" dirty="0">
                <a:latin typeface="Calibri" panose="020F0502020204030204" pitchFamily="34" charset="0"/>
                <a:ea typeface="Kalimati" panose="00000400000000000000" pitchFamily="2"/>
                <a:cs typeface="Kalimati" panose="00000400000000000000" pitchFamily="2"/>
              </a:rPr>
              <a:t> लेखी </a:t>
            </a:r>
            <a:r>
              <a:rPr lang="en-US" sz="2400" b="1" i="1" u="sng" dirty="0" err="1">
                <a:latin typeface="Calibri" panose="020F0502020204030204" pitchFamily="34" charset="0"/>
                <a:ea typeface="Kalimati" panose="00000400000000000000" pitchFamily="2"/>
                <a:cs typeface="Kalimati" panose="00000400000000000000" pitchFamily="2"/>
              </a:rPr>
              <a:t>SMS</a:t>
            </a:r>
            <a:r>
              <a:rPr lang="ne-NP" sz="2400" dirty="0">
                <a:latin typeface="Calibri" panose="020F0502020204030204" pitchFamily="34" charset="0"/>
                <a:ea typeface="Kalimati" panose="00000400000000000000" pitchFamily="2"/>
                <a:cs typeface="Kalimati" panose="00000400000000000000" pitchFamily="2"/>
              </a:rPr>
              <a:t> गर्नुपर्दछ ।</a:t>
            </a:r>
          </a:p>
          <a:p>
            <a:pPr marL="690563" marR="0" lvl="0" indent="-690563" algn="just">
              <a:lnSpc>
                <a:spcPct val="150000"/>
              </a:lnSpc>
              <a:spcBef>
                <a:spcPts val="600"/>
              </a:spcBef>
              <a:spcAft>
                <a:spcPts val="600"/>
              </a:spcAft>
              <a:buFont typeface="+mj-cs"/>
              <a:buAutoNum type="hindiNumParenR"/>
            </a:pPr>
            <a:r>
              <a:rPr lang="ne-NP" sz="2400" dirty="0">
                <a:latin typeface="Calibri" panose="020F0502020204030204" pitchFamily="34" charset="0"/>
                <a:ea typeface="Kalimati" panose="00000400000000000000" pitchFamily="2"/>
                <a:cs typeface="Kalimati" panose="00000400000000000000" pitchFamily="2"/>
              </a:rPr>
              <a:t>स्वास्थ्यकर्मीले सम्पर्क गरेको अवस्थामा मृत्युको सूचित फाराममा भएका विवरण स्वास्थ्यकर्मीलार्इ उपलब्ध गराउनु पर्दछ। </a:t>
            </a:r>
            <a:endParaRPr lang="en-US" sz="2400" dirty="0">
              <a:latin typeface="Calibri" panose="020F0502020204030204" pitchFamily="34" charset="0"/>
              <a:ea typeface="Kalimati" panose="00000400000000000000" pitchFamily="2"/>
              <a:cs typeface="Kalimati" panose="00000400000000000000" pitchFamily="2"/>
            </a:endParaRPr>
          </a:p>
          <a:p>
            <a:pPr marL="690563" marR="0" lvl="0" indent="-690563" algn="just">
              <a:lnSpc>
                <a:spcPct val="150000"/>
              </a:lnSpc>
              <a:spcBef>
                <a:spcPts val="600"/>
              </a:spcBef>
              <a:spcAft>
                <a:spcPts val="600"/>
              </a:spcAft>
              <a:buFont typeface="+mj-cs"/>
              <a:buAutoNum type="hindiNumParenR"/>
            </a:pPr>
            <a:r>
              <a:rPr lang="ne-NP" sz="2400" dirty="0">
                <a:latin typeface="Calibri" panose="020F0502020204030204" pitchFamily="34" charset="0"/>
                <a:ea typeface="Kalimati" panose="00000400000000000000" pitchFamily="2"/>
                <a:cs typeface="Kalimati" panose="00000400000000000000" pitchFamily="2"/>
              </a:rPr>
              <a:t>गणना सम्पन्न भए पश्चात् मातृ मृत्यु सूचित फाराम गणकले सम्बन्धित सुपरिवेक्षक मार्फत स्थानीय जनगणना अधिकारीको कार्यालयमा बुझाउनु पर्दछ ।</a:t>
            </a:r>
            <a:endParaRPr lang="en-US" sz="2400" dirty="0">
              <a:effectLst/>
              <a:latin typeface="Calibri" panose="020F0502020204030204" pitchFamily="34" charset="0"/>
              <a:ea typeface="Kalimati" panose="00000400000000000000" pitchFamily="2"/>
              <a:cs typeface="Kalimati" panose="00000400000000000000" pitchFamily="2"/>
            </a:endParaRPr>
          </a:p>
        </p:txBody>
      </p:sp>
      <p:sp>
        <p:nvSpPr>
          <p:cNvPr id="3" name="TextBox 2"/>
          <p:cNvSpPr txBox="1"/>
          <p:nvPr/>
        </p:nvSpPr>
        <p:spPr>
          <a:xfrm>
            <a:off x="2006396" y="866041"/>
            <a:ext cx="7460056" cy="461665"/>
          </a:xfrm>
          <a:prstGeom prst="rect">
            <a:avLst/>
          </a:prstGeom>
          <a:noFill/>
        </p:spPr>
        <p:txBody>
          <a:bodyPr wrap="square" rtlCol="0">
            <a:spAutoFit/>
          </a:bodyPr>
          <a:lstStyle/>
          <a:p>
            <a:pPr algn="ctr"/>
            <a:r>
              <a:rPr lang="ne-NP" sz="2400" b="1" dirty="0">
                <a:cs typeface="Kalimati" panose="00000400000000000000" pitchFamily="2"/>
              </a:rPr>
              <a:t>मातृ मृत्यु अध्ययनमा गणकको भूमिका</a:t>
            </a:r>
            <a:endParaRPr lang="en-US" sz="2400" b="1" dirty="0">
              <a:cs typeface="Kalimati" panose="00000400000000000000" pitchFamily="2"/>
            </a:endParaRPr>
          </a:p>
        </p:txBody>
      </p:sp>
      <p:sp>
        <p:nvSpPr>
          <p:cNvPr id="4" name="Slide Number Placeholder 19">
            <a:extLst>
              <a:ext uri="{FF2B5EF4-FFF2-40B4-BE49-F238E27FC236}">
                <a16:creationId xmlns:a16="http://schemas.microsoft.com/office/drawing/2014/main" id="{C9A6A7E1-4D3D-4051-B9CD-8C966A6C80AD}"/>
              </a:ext>
            </a:extLst>
          </p:cNvPr>
          <p:cNvSpPr txBox="1">
            <a:spLocks/>
          </p:cNvSpPr>
          <p:nvPr/>
        </p:nvSpPr>
        <p:spPr>
          <a:xfrm>
            <a:off x="11713580" y="6415129"/>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16</a:t>
            </a:fld>
            <a:endParaRPr lang="en-US" dirty="0"/>
          </a:p>
        </p:txBody>
      </p:sp>
    </p:spTree>
    <p:extLst>
      <p:ext uri="{BB962C8B-B14F-4D97-AF65-F5344CB8AC3E}">
        <p14:creationId xmlns:p14="http://schemas.microsoft.com/office/powerpoint/2010/main" val="17145910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635524"/>
            <a:ext cx="12004158" cy="5139869"/>
          </a:xfrm>
          <a:prstGeom prst="rect">
            <a:avLst/>
          </a:prstGeom>
        </p:spPr>
        <p:txBody>
          <a:bodyPr wrap="square">
            <a:spAutoFit/>
          </a:bodyPr>
          <a:lstStyle/>
          <a:p>
            <a:pPr marL="574675" marR="0" lvl="0" indent="-574675" algn="just">
              <a:lnSpc>
                <a:spcPct val="140000"/>
              </a:lnSpc>
              <a:spcBef>
                <a:spcPts val="600"/>
              </a:spcBef>
              <a:spcAft>
                <a:spcPts val="600"/>
              </a:spcAft>
              <a:buFont typeface="+mj-cs"/>
              <a:buAutoNum type="hindiNumParenR"/>
            </a:pPr>
            <a:r>
              <a:rPr lang="ne-NP" sz="2200" u="none" strike="noStrike" dirty="0">
                <a:effectLst/>
                <a:latin typeface="Calibri" panose="020F0502020204030204" pitchFamily="34" charset="0"/>
                <a:ea typeface="Kalimati" panose="00000400000000000000" pitchFamily="2"/>
                <a:cs typeface="Kalimati" panose="00000400000000000000" pitchFamily="2"/>
              </a:rPr>
              <a:t>सुपरिवेक्षक तालिममा मातृ मृत्यु अध्ययनको प्रक्रिया र यस कार्यमा गणक तथा सुपरिवेक्षकको भूमिकाका बारेमा पूर्ण रूपमा जानकारी लिनुपर्दछ।</a:t>
            </a:r>
            <a:endParaRPr lang="en-US" sz="2200" u="none" strike="noStrike" dirty="0">
              <a:effectLst/>
              <a:latin typeface="Calibri" panose="020F0502020204030204" pitchFamily="34" charset="0"/>
              <a:ea typeface="Kalimati" panose="00000400000000000000" pitchFamily="2"/>
              <a:cs typeface="Kalimati" panose="00000400000000000000" pitchFamily="2"/>
            </a:endParaRPr>
          </a:p>
          <a:p>
            <a:pPr marL="574675" marR="0" lvl="0" indent="-574675" algn="just">
              <a:lnSpc>
                <a:spcPct val="140000"/>
              </a:lnSpc>
              <a:spcBef>
                <a:spcPts val="600"/>
              </a:spcBef>
              <a:spcAft>
                <a:spcPts val="600"/>
              </a:spcAft>
              <a:buFont typeface="+mj-cs"/>
              <a:buAutoNum type="hindiNumParenR"/>
            </a:pPr>
            <a:r>
              <a:rPr lang="ne-NP" sz="2200" u="none" strike="noStrike" dirty="0">
                <a:effectLst/>
                <a:latin typeface="Calibri" panose="020F0502020204030204" pitchFamily="34" charset="0"/>
                <a:ea typeface="Kalimati" panose="00000400000000000000" pitchFamily="2"/>
                <a:cs typeface="Kalimati" panose="00000400000000000000" pitchFamily="2"/>
              </a:rPr>
              <a:t>जनगणनाको दैनिक अद्यावधिक सूचना लिने क्रममा सुपरिवेक्षकले प्रत्येक दिन प्रत्येक गणकसँग टेलिफोन मार्फत कुनै घरपरिवारमा गत १२ महिनामा महिला मृत्यु भए नभएको विषय समेत सोध्नुपर्दछ। मातृ मृत्यु भएको भएमा जम्मा सङ्ख्या र प्रत्येक मृतकको ठेगाना (स्थानीय तहको नाम, वडा नं. र टोलको नाम) टिप्नु पर्दछ। यी महिला मृत्युसम्बन्धी सूचनाहरू भर्वल अटप्सि गर्ने सम्बन्धित स्वास्थ्यकर्मीलार्इ उपलब्ध गराए नगराएको सोध्नुपर्दछ र यदि नगराएको भएमा गर्न लगाउनु पर्दछ। </a:t>
            </a:r>
            <a:endParaRPr lang="en-US" sz="2200" u="none" strike="noStrike" dirty="0">
              <a:effectLst/>
              <a:latin typeface="Calibri" panose="020F0502020204030204" pitchFamily="34" charset="0"/>
              <a:ea typeface="Kalimati" panose="00000400000000000000" pitchFamily="2"/>
              <a:cs typeface="Kalimati" panose="00000400000000000000" pitchFamily="2"/>
            </a:endParaRPr>
          </a:p>
          <a:p>
            <a:pPr marL="574675" marR="0" lvl="0" indent="-574675" algn="just">
              <a:lnSpc>
                <a:spcPct val="140000"/>
              </a:lnSpc>
              <a:spcBef>
                <a:spcPts val="600"/>
              </a:spcBef>
              <a:spcAft>
                <a:spcPts val="600"/>
              </a:spcAft>
              <a:buFont typeface="+mj-cs"/>
              <a:buAutoNum type="hindiNumParenR"/>
            </a:pPr>
            <a:r>
              <a:rPr lang="ne-NP" sz="2200" u="none" strike="noStrike" dirty="0">
                <a:effectLst/>
                <a:latin typeface="Calibri" panose="020F0502020204030204" pitchFamily="34" charset="0"/>
                <a:ea typeface="Kalimati" panose="00000400000000000000" pitchFamily="2"/>
                <a:cs typeface="Kalimati" panose="00000400000000000000" pitchFamily="2"/>
              </a:rPr>
              <a:t>प्रत्येक दिन बेलुका ६ देखि ८ बजे भित्रमा स्वास्थ्यकर्मीले सुपरिवेक्षकलार्इ फोन गरी आफ्नो क्षेत्रमा मातृ मृत्यु भएको जानकारी आए नआएको सोध्ने हुनाले सुपरिवेक्षकले सो सम्बन्धी जानकारी सम्बन्धित स्वास्थ्यकर्मीलार्इ उपलब्ध गराउनु पर्दछ ।   </a:t>
            </a:r>
            <a:endParaRPr lang="en-US" sz="2200" u="none" strike="noStrike" dirty="0">
              <a:effectLst/>
              <a:latin typeface="Calibri" panose="020F0502020204030204" pitchFamily="34" charset="0"/>
              <a:ea typeface="Kalimati" panose="00000400000000000000" pitchFamily="2"/>
              <a:cs typeface="Kalimati" panose="00000400000000000000" pitchFamily="2"/>
            </a:endParaRPr>
          </a:p>
        </p:txBody>
      </p:sp>
      <p:sp>
        <p:nvSpPr>
          <p:cNvPr id="3" name="TextBox 2"/>
          <p:cNvSpPr txBox="1"/>
          <p:nvPr/>
        </p:nvSpPr>
        <p:spPr>
          <a:xfrm>
            <a:off x="2006396" y="866041"/>
            <a:ext cx="7460056" cy="461665"/>
          </a:xfrm>
          <a:prstGeom prst="rect">
            <a:avLst/>
          </a:prstGeom>
          <a:noFill/>
        </p:spPr>
        <p:txBody>
          <a:bodyPr wrap="square" rtlCol="0">
            <a:spAutoFit/>
          </a:bodyPr>
          <a:lstStyle/>
          <a:p>
            <a:pPr algn="ctr"/>
            <a:r>
              <a:rPr lang="ne-NP" sz="2400" b="1" dirty="0">
                <a:cs typeface="Kalimati" panose="00000400000000000000" pitchFamily="2"/>
              </a:rPr>
              <a:t>मातृ मृत्यु अध्ययनमा सुपरिवेक्षकको भूमिका</a:t>
            </a:r>
            <a:endParaRPr lang="en-US" sz="2400" b="1" dirty="0">
              <a:cs typeface="Kalimati" panose="00000400000000000000" pitchFamily="2"/>
            </a:endParaRPr>
          </a:p>
        </p:txBody>
      </p:sp>
      <p:sp>
        <p:nvSpPr>
          <p:cNvPr id="4" name="Slide Number Placeholder 19">
            <a:extLst>
              <a:ext uri="{FF2B5EF4-FFF2-40B4-BE49-F238E27FC236}">
                <a16:creationId xmlns:a16="http://schemas.microsoft.com/office/drawing/2014/main" id="{C9A6A7E1-4D3D-4051-B9CD-8C966A6C80AD}"/>
              </a:ext>
            </a:extLst>
          </p:cNvPr>
          <p:cNvSpPr txBox="1">
            <a:spLocks/>
          </p:cNvSpPr>
          <p:nvPr/>
        </p:nvSpPr>
        <p:spPr>
          <a:xfrm>
            <a:off x="11713580" y="6415129"/>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17</a:t>
            </a:fld>
            <a:endParaRPr lang="en-US" dirty="0"/>
          </a:p>
        </p:txBody>
      </p:sp>
    </p:spTree>
    <p:extLst>
      <p:ext uri="{BB962C8B-B14F-4D97-AF65-F5344CB8AC3E}">
        <p14:creationId xmlns:p14="http://schemas.microsoft.com/office/powerpoint/2010/main" val="36762832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635524"/>
            <a:ext cx="12004158" cy="5186035"/>
          </a:xfrm>
          <a:prstGeom prst="rect">
            <a:avLst/>
          </a:prstGeom>
        </p:spPr>
        <p:txBody>
          <a:bodyPr wrap="square">
            <a:spAutoFit/>
          </a:bodyPr>
          <a:lstStyle/>
          <a:p>
            <a:pPr marL="548640" marR="0" lvl="0" indent="-548640" algn="just">
              <a:lnSpc>
                <a:spcPct val="150000"/>
              </a:lnSpc>
              <a:spcBef>
                <a:spcPts val="600"/>
              </a:spcBef>
              <a:spcAft>
                <a:spcPts val="600"/>
              </a:spcAft>
            </a:pPr>
            <a:r>
              <a:rPr lang="ne-NP" sz="2400" dirty="0">
                <a:latin typeface="Calibri" panose="020F0502020204030204" pitchFamily="34" charset="0"/>
                <a:ea typeface="Kalimati" panose="00000400000000000000" pitchFamily="2"/>
                <a:cs typeface="Kalimati" panose="00000400000000000000" pitchFamily="2"/>
              </a:rPr>
              <a:t>४) </a:t>
            </a:r>
            <a:r>
              <a:rPr lang="ne-NP" sz="2400" u="none" strike="noStrike" dirty="0">
                <a:effectLst/>
                <a:latin typeface="Calibri" panose="020F0502020204030204" pitchFamily="34" charset="0"/>
                <a:ea typeface="Kalimati" panose="00000400000000000000" pitchFamily="2"/>
                <a:cs typeface="Kalimati" panose="00000400000000000000" pitchFamily="2"/>
              </a:rPr>
              <a:t>जनगणनाका आवश्यक सामग्रीहरू वितरण गर्दा सबै गणकलार्इ २ वटा मातृ मृत्यु सूचित फाराम वितरण भएको सुनिश्चित गर्नुपर्दछ</a:t>
            </a:r>
            <a:r>
              <a:rPr lang="ne-NP" sz="2400" dirty="0">
                <a:latin typeface="Calibri" panose="020F0502020204030204" pitchFamily="34" charset="0"/>
                <a:ea typeface="Kalimati" panose="00000400000000000000" pitchFamily="2"/>
                <a:cs typeface="Kalimati" panose="00000400000000000000" pitchFamily="2"/>
              </a:rPr>
              <a:t>। </a:t>
            </a:r>
            <a:r>
              <a:rPr lang="ne-NP" sz="2400" u="none" strike="noStrike" dirty="0">
                <a:effectLst/>
                <a:latin typeface="Calibri" panose="020F0502020204030204" pitchFamily="34" charset="0"/>
                <a:ea typeface="Kalimati" panose="00000400000000000000" pitchFamily="2"/>
                <a:cs typeface="Kalimati" panose="00000400000000000000" pitchFamily="2"/>
              </a:rPr>
              <a:t>प्रत्येक सुपरिवेक्षकले आफुसँग ५ वटा मातृ मृत्यु सूचित फाराम मौज्दात राख्नुपर्दछ र गणकवाट थप फाराम माग भएमा आवश्यकताअनुसार उपलब्ध गराउनु पर्दछ।</a:t>
            </a:r>
            <a:endParaRPr lang="en-US" sz="2400" u="none" strike="noStrike" dirty="0">
              <a:effectLst/>
              <a:latin typeface="Calibri" panose="020F0502020204030204" pitchFamily="34" charset="0"/>
              <a:ea typeface="Kalimati" panose="00000400000000000000" pitchFamily="2"/>
              <a:cs typeface="Kalimati" panose="00000400000000000000" pitchFamily="2"/>
            </a:endParaRPr>
          </a:p>
          <a:p>
            <a:pPr marL="548640" marR="0" lvl="0" indent="-548640" algn="just">
              <a:lnSpc>
                <a:spcPct val="150000"/>
              </a:lnSpc>
              <a:spcBef>
                <a:spcPts val="600"/>
              </a:spcBef>
              <a:spcAft>
                <a:spcPts val="600"/>
              </a:spcAft>
            </a:pPr>
            <a:r>
              <a:rPr lang="ne-NP" sz="2400" u="none" strike="noStrike" dirty="0">
                <a:effectLst/>
                <a:latin typeface="Calibri" panose="020F0502020204030204" pitchFamily="34" charset="0"/>
                <a:ea typeface="Kalimati" panose="00000400000000000000" pitchFamily="2"/>
                <a:cs typeface="Kalimati" panose="00000400000000000000" pitchFamily="2"/>
              </a:rPr>
              <a:t>५) आफू मातहतका गणकले गणना सम्पन्न भए पश्चात</a:t>
            </a:r>
            <a:r>
              <a:rPr lang="ne-NP" sz="2400" dirty="0">
                <a:latin typeface="Calibri" panose="020F0502020204030204" pitchFamily="34" charset="0"/>
                <a:ea typeface="Kalimati" panose="00000400000000000000" pitchFamily="2"/>
                <a:cs typeface="Kalimati" panose="00000400000000000000" pitchFamily="2"/>
              </a:rPr>
              <a:t>्</a:t>
            </a:r>
            <a:r>
              <a:rPr lang="ne-NP" sz="2400" u="none" strike="noStrike" dirty="0">
                <a:effectLst/>
                <a:latin typeface="Calibri" panose="020F0502020204030204" pitchFamily="34" charset="0"/>
                <a:ea typeface="Kalimati" panose="00000400000000000000" pitchFamily="2"/>
                <a:cs typeface="Kalimati" panose="00000400000000000000" pitchFamily="2"/>
              </a:rPr>
              <a:t> जनगणना फारामसँगै मातृ मृत्यु सूचित फाराम बुझाएको सुनिश्चित गर्नुपर्दछ। प्राप्त भएका सूचित फारामहरूमा महिला मृत्यु भएको देखिएमा सम्बन्धित गणकले सम्बन्धित स्वास्थ्यकर्मीलार्इ सो सूचना उपलब्ध गराए नगराएको यकिन गर्नुपर्दछ। यदि स्वास्थ्यकर्मीलार्इ सोसम्बन्धी जानकारी उपलब्ध नगराएको भए जानकारी गराउन लगाउनु पर्दछ ।</a:t>
            </a:r>
            <a:endParaRPr lang="en-US" sz="2400" u="none" strike="noStrike" dirty="0">
              <a:effectLst/>
              <a:latin typeface="Calibri" panose="020F0502020204030204" pitchFamily="34" charset="0"/>
              <a:ea typeface="Kalimati" panose="00000400000000000000" pitchFamily="2"/>
              <a:cs typeface="Kalimati" panose="00000400000000000000" pitchFamily="2"/>
            </a:endParaRPr>
          </a:p>
        </p:txBody>
      </p:sp>
      <p:sp>
        <p:nvSpPr>
          <p:cNvPr id="3" name="TextBox 2"/>
          <p:cNvSpPr txBox="1"/>
          <p:nvPr/>
        </p:nvSpPr>
        <p:spPr>
          <a:xfrm>
            <a:off x="2006396" y="866041"/>
            <a:ext cx="7460056" cy="461665"/>
          </a:xfrm>
          <a:prstGeom prst="rect">
            <a:avLst/>
          </a:prstGeom>
          <a:noFill/>
        </p:spPr>
        <p:txBody>
          <a:bodyPr wrap="square" rtlCol="0">
            <a:spAutoFit/>
          </a:bodyPr>
          <a:lstStyle/>
          <a:p>
            <a:pPr algn="ctr"/>
            <a:r>
              <a:rPr lang="ne-NP" sz="2400" b="1" dirty="0">
                <a:cs typeface="Kalimati" panose="00000400000000000000" pitchFamily="2"/>
              </a:rPr>
              <a:t>मातृ मृत्यु अध्ययनमा सुपरिवेक्षकको भूमिका</a:t>
            </a:r>
            <a:endParaRPr lang="en-US" sz="2400" b="1" dirty="0">
              <a:cs typeface="Kalimati" panose="00000400000000000000" pitchFamily="2"/>
            </a:endParaRPr>
          </a:p>
        </p:txBody>
      </p:sp>
      <p:sp>
        <p:nvSpPr>
          <p:cNvPr id="4" name="Slide Number Placeholder 19">
            <a:extLst>
              <a:ext uri="{FF2B5EF4-FFF2-40B4-BE49-F238E27FC236}">
                <a16:creationId xmlns:a16="http://schemas.microsoft.com/office/drawing/2014/main" id="{C9A6A7E1-4D3D-4051-B9CD-8C966A6C80AD}"/>
              </a:ext>
            </a:extLst>
          </p:cNvPr>
          <p:cNvSpPr txBox="1">
            <a:spLocks/>
          </p:cNvSpPr>
          <p:nvPr/>
        </p:nvSpPr>
        <p:spPr>
          <a:xfrm>
            <a:off x="11646203" y="6383020"/>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18</a:t>
            </a:fld>
            <a:endParaRPr lang="en-US" dirty="0"/>
          </a:p>
        </p:txBody>
      </p:sp>
    </p:spTree>
    <p:extLst>
      <p:ext uri="{BB962C8B-B14F-4D97-AF65-F5344CB8AC3E}">
        <p14:creationId xmlns:p14="http://schemas.microsoft.com/office/powerpoint/2010/main" val="18390859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390965"/>
            <a:ext cx="12110484" cy="5578450"/>
          </a:xfrm>
          <a:prstGeom prst="rect">
            <a:avLst/>
          </a:prstGeom>
        </p:spPr>
        <p:txBody>
          <a:bodyPr wrap="square">
            <a:spAutoFit/>
          </a:bodyPr>
          <a:lstStyle/>
          <a:p>
            <a:pPr marL="690563" marR="0" lvl="0" indent="-690563" algn="just">
              <a:lnSpc>
                <a:spcPct val="150000"/>
              </a:lnSpc>
              <a:spcBef>
                <a:spcPts val="600"/>
              </a:spcBef>
              <a:spcAft>
                <a:spcPts val="600"/>
              </a:spcAft>
              <a:buFont typeface="+mj-cs"/>
              <a:buAutoNum type="hindiNumParenR"/>
            </a:pPr>
            <a:r>
              <a:rPr lang="ne-NP" sz="2400" dirty="0">
                <a:effectLst/>
                <a:latin typeface="Calibri" panose="020F0502020204030204" pitchFamily="34" charset="0"/>
                <a:ea typeface="Calibri" panose="020F0502020204030204" pitchFamily="34" charset="0"/>
                <a:cs typeface="Kalimati" panose="00000400000000000000" pitchFamily="2"/>
              </a:rPr>
              <a:t>स्थानीय जनगणना अधिकारी</a:t>
            </a:r>
            <a:r>
              <a:rPr lang="ne-NP" sz="2400" dirty="0">
                <a:effectLst/>
                <a:latin typeface="Calibri" panose="020F0502020204030204" pitchFamily="34" charset="0"/>
                <a:ea typeface="Kalimati" panose="00000400000000000000" pitchFamily="2"/>
                <a:cs typeface="Kalimati" panose="00000400000000000000" pitchFamily="2"/>
              </a:rPr>
              <a:t> तालिममा मातृ मृत्यु अध्ययनको प्रक्रिया र यस कार्यमा गणक, सुपरिवेक्षक तथा </a:t>
            </a:r>
            <a:r>
              <a:rPr lang="ne-NP" sz="2400" dirty="0">
                <a:effectLst/>
                <a:latin typeface="Calibri" panose="020F0502020204030204" pitchFamily="34" charset="0"/>
                <a:ea typeface="Calibri" panose="020F0502020204030204" pitchFamily="34" charset="0"/>
                <a:cs typeface="Kalimati" panose="00000400000000000000" pitchFamily="2"/>
              </a:rPr>
              <a:t>स्थानीय जनगणना अधिकारी</a:t>
            </a:r>
            <a:r>
              <a:rPr lang="ne-NP" sz="2400" dirty="0">
                <a:effectLst/>
                <a:latin typeface="Calibri" panose="020F0502020204030204" pitchFamily="34" charset="0"/>
                <a:ea typeface="Kalimati" panose="00000400000000000000" pitchFamily="2"/>
                <a:cs typeface="Kalimati" panose="00000400000000000000" pitchFamily="2"/>
              </a:rPr>
              <a:t>को भूमिकाका बारेमा पूर्ण रूपमा जानकारी लिनुपर्दछ ।</a:t>
            </a:r>
            <a:endParaRPr lang="en-US" sz="2400" dirty="0">
              <a:effectLst/>
              <a:latin typeface="Calibri" panose="020F0502020204030204" pitchFamily="34" charset="0"/>
              <a:ea typeface="Calibri" panose="020F0502020204030204" pitchFamily="34" charset="0"/>
              <a:cs typeface="Kalimati" panose="00000400000000000000" pitchFamily="2"/>
            </a:endParaRPr>
          </a:p>
          <a:p>
            <a:pPr marL="690563" marR="0" lvl="0" indent="-690563" algn="just">
              <a:lnSpc>
                <a:spcPct val="150000"/>
              </a:lnSpc>
              <a:spcBef>
                <a:spcPts val="600"/>
              </a:spcBef>
              <a:spcAft>
                <a:spcPts val="600"/>
              </a:spcAft>
              <a:buFont typeface="+mj-cs"/>
              <a:buAutoNum type="hindiNumParenR"/>
            </a:pPr>
            <a:r>
              <a:rPr lang="ne-NP" sz="2400" dirty="0">
                <a:effectLst/>
                <a:latin typeface="Calibri" panose="020F0502020204030204" pitchFamily="34" charset="0"/>
                <a:ea typeface="Kalimati" panose="00000400000000000000" pitchFamily="2"/>
                <a:cs typeface="Kalimati" panose="00000400000000000000" pitchFamily="2"/>
              </a:rPr>
              <a:t>गणकहरूको तालिममा मातृ मृत्यु अध्ययनको प्रक</a:t>
            </a:r>
            <a:r>
              <a:rPr lang="ne-NP" sz="2400" dirty="0">
                <a:latin typeface="Calibri" panose="020F0502020204030204" pitchFamily="34" charset="0"/>
                <a:ea typeface="Kalimati" panose="00000400000000000000" pitchFamily="2"/>
                <a:cs typeface="Kalimati" panose="00000400000000000000" pitchFamily="2"/>
              </a:rPr>
              <a:t>्रि</a:t>
            </a:r>
            <a:r>
              <a:rPr lang="ne-NP" sz="2400" dirty="0">
                <a:effectLst/>
                <a:latin typeface="Calibri" panose="020F0502020204030204" pitchFamily="34" charset="0"/>
                <a:ea typeface="Kalimati" panose="00000400000000000000" pitchFamily="2"/>
                <a:cs typeface="Kalimati" panose="00000400000000000000" pitchFamily="2"/>
              </a:rPr>
              <a:t>या र यस कार्यमा गणकको भूमिकाका बारेमा विषयवस्तु समावेश भएको सुनिश्चित गर्नुपर्दछ।</a:t>
            </a:r>
            <a:endParaRPr lang="en-US" sz="2400" dirty="0">
              <a:effectLst/>
              <a:latin typeface="Calibri" panose="020F0502020204030204" pitchFamily="34" charset="0"/>
              <a:ea typeface="Calibri" panose="020F0502020204030204" pitchFamily="34" charset="0"/>
              <a:cs typeface="Kalimati" panose="00000400000000000000" pitchFamily="2"/>
            </a:endParaRPr>
          </a:p>
          <a:p>
            <a:pPr marL="690563" marR="0" lvl="0" indent="-690563" algn="just">
              <a:lnSpc>
                <a:spcPct val="150000"/>
              </a:lnSpc>
              <a:spcBef>
                <a:spcPts val="600"/>
              </a:spcBef>
              <a:spcAft>
                <a:spcPts val="600"/>
              </a:spcAft>
              <a:buFont typeface="+mj-cs"/>
              <a:buAutoNum type="hindiNumParenR"/>
            </a:pPr>
            <a:r>
              <a:rPr lang="ne-NP" sz="2400" dirty="0">
                <a:effectLst/>
                <a:latin typeface="Calibri" panose="020F0502020204030204" pitchFamily="34" charset="0"/>
                <a:ea typeface="Kalimati" panose="00000400000000000000" pitchFamily="2"/>
                <a:cs typeface="Kalimati" panose="00000400000000000000" pitchFamily="2"/>
              </a:rPr>
              <a:t>प्रत्येक गणकले गणना सम्पन्न भए पश्चात</a:t>
            </a:r>
            <a:r>
              <a:rPr lang="ne-NP" sz="2400" dirty="0">
                <a:latin typeface="Calibri" panose="020F0502020204030204" pitchFamily="34" charset="0"/>
                <a:ea typeface="Kalimati" panose="00000400000000000000" pitchFamily="2"/>
                <a:cs typeface="Kalimati" panose="00000400000000000000" pitchFamily="2"/>
              </a:rPr>
              <a:t>्</a:t>
            </a:r>
            <a:r>
              <a:rPr lang="ne-NP" sz="2400" dirty="0">
                <a:effectLst/>
                <a:latin typeface="Calibri" panose="020F0502020204030204" pitchFamily="34" charset="0"/>
                <a:ea typeface="Kalimati" panose="00000400000000000000" pitchFamily="2"/>
                <a:cs typeface="Kalimati" panose="00000400000000000000" pitchFamily="2"/>
              </a:rPr>
              <a:t> जनगणना फाराम सँगै मातृ मृत्यु सूचित फाराम बुझाएको सुनिश्चित गर्नुपर्दछ ।</a:t>
            </a:r>
            <a:endParaRPr lang="en-US" sz="2400" dirty="0">
              <a:effectLst/>
              <a:latin typeface="Calibri" panose="020F0502020204030204" pitchFamily="34" charset="0"/>
              <a:ea typeface="Calibri" panose="020F0502020204030204" pitchFamily="34" charset="0"/>
              <a:cs typeface="Kalimati" panose="00000400000000000000" pitchFamily="2"/>
            </a:endParaRPr>
          </a:p>
          <a:p>
            <a:pPr marL="690563" marR="0" lvl="0" indent="-690563" algn="just">
              <a:lnSpc>
                <a:spcPct val="150000"/>
              </a:lnSpc>
              <a:spcBef>
                <a:spcPts val="600"/>
              </a:spcBef>
              <a:spcAft>
                <a:spcPts val="600"/>
              </a:spcAft>
              <a:buFont typeface="+mj-cs"/>
              <a:buAutoNum type="hindiNumParenR"/>
            </a:pPr>
            <a:r>
              <a:rPr lang="ne-NP" sz="2400" dirty="0">
                <a:effectLst/>
                <a:latin typeface="Calibri" panose="020F0502020204030204" pitchFamily="34" charset="0"/>
                <a:ea typeface="Kalimati" panose="00000400000000000000" pitchFamily="2"/>
                <a:cs typeface="Kalimati" panose="00000400000000000000" pitchFamily="2"/>
              </a:rPr>
              <a:t>प्रत्येक गणकबाट प्राप्त भएका मातृ मृत्यु सूचित फाराम जिल्ला जनगणना कार्यालयमा बुझाउनु पर्दछ ।</a:t>
            </a:r>
            <a:r>
              <a:rPr lang="ne-NP" sz="2800" dirty="0">
                <a:cs typeface="Kalimati" panose="00000400000000000000" pitchFamily="2"/>
              </a:rPr>
              <a:t> </a:t>
            </a:r>
            <a:endParaRPr lang="en-US" sz="2800" dirty="0">
              <a:effectLst/>
              <a:latin typeface="Calibri" panose="020F0502020204030204" pitchFamily="34" charset="0"/>
              <a:ea typeface="Kalimati" panose="00000400000000000000" pitchFamily="2"/>
              <a:cs typeface="Kalimati" panose="00000400000000000000" pitchFamily="2"/>
            </a:endParaRPr>
          </a:p>
        </p:txBody>
      </p:sp>
      <p:sp>
        <p:nvSpPr>
          <p:cNvPr id="3" name="TextBox 2"/>
          <p:cNvSpPr txBox="1"/>
          <p:nvPr/>
        </p:nvSpPr>
        <p:spPr>
          <a:xfrm>
            <a:off x="1424763" y="866041"/>
            <a:ext cx="10100929" cy="523220"/>
          </a:xfrm>
          <a:prstGeom prst="rect">
            <a:avLst/>
          </a:prstGeom>
          <a:noFill/>
        </p:spPr>
        <p:txBody>
          <a:bodyPr wrap="square" rtlCol="0">
            <a:spAutoFit/>
          </a:bodyPr>
          <a:lstStyle/>
          <a:p>
            <a:pPr algn="ctr"/>
            <a:r>
              <a:rPr lang="ne-NP" sz="2800" b="1" dirty="0">
                <a:cs typeface="Kalimati" panose="00000400000000000000" pitchFamily="2"/>
              </a:rPr>
              <a:t>मातृ मृत्यु अध्ययनमा स्थानीय जनगणना अधिकारीको भूमिका</a:t>
            </a:r>
            <a:endParaRPr lang="en-US" sz="2800" b="1" dirty="0">
              <a:cs typeface="Kalimati" panose="00000400000000000000" pitchFamily="2"/>
            </a:endParaRPr>
          </a:p>
        </p:txBody>
      </p:sp>
      <p:sp>
        <p:nvSpPr>
          <p:cNvPr id="4" name="Slide Number Placeholder 19">
            <a:extLst>
              <a:ext uri="{FF2B5EF4-FFF2-40B4-BE49-F238E27FC236}">
                <a16:creationId xmlns:a16="http://schemas.microsoft.com/office/drawing/2014/main" id="{C9A6A7E1-4D3D-4051-B9CD-8C966A6C80AD}"/>
              </a:ext>
            </a:extLst>
          </p:cNvPr>
          <p:cNvSpPr txBox="1">
            <a:spLocks/>
          </p:cNvSpPr>
          <p:nvPr/>
        </p:nvSpPr>
        <p:spPr>
          <a:xfrm>
            <a:off x="11713580" y="6415129"/>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19</a:t>
            </a:fld>
            <a:endParaRPr lang="en-US" dirty="0"/>
          </a:p>
        </p:txBody>
      </p:sp>
    </p:spTree>
    <p:extLst>
      <p:ext uri="{BB962C8B-B14F-4D97-AF65-F5344CB8AC3E}">
        <p14:creationId xmlns:p14="http://schemas.microsoft.com/office/powerpoint/2010/main" val="29113319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8343" y="1561096"/>
            <a:ext cx="11621386" cy="4939814"/>
          </a:xfrm>
          <a:prstGeom prst="rect">
            <a:avLst/>
          </a:prstGeom>
        </p:spPr>
        <p:txBody>
          <a:bodyPr wrap="square">
            <a:spAutoFit/>
          </a:bodyPr>
          <a:lstStyle/>
          <a:p>
            <a:pPr marL="690563" marR="0" lvl="0" indent="-690563" algn="just">
              <a:lnSpc>
                <a:spcPct val="150000"/>
              </a:lnSpc>
              <a:spcBef>
                <a:spcPts val="600"/>
              </a:spcBef>
              <a:spcAft>
                <a:spcPts val="600"/>
              </a:spcAft>
              <a:buFont typeface="+mj-cs"/>
              <a:buAutoNum type="hindiNumParenR"/>
              <a:tabLst>
                <a:tab pos="5372100" algn="l"/>
              </a:tabLst>
            </a:pPr>
            <a:r>
              <a:rPr lang="ne-NP" sz="2400" dirty="0">
                <a:effectLst/>
                <a:latin typeface="Calibri" panose="020F0502020204030204" pitchFamily="34" charset="0"/>
                <a:ea typeface="Calibri" panose="020F0502020204030204" pitchFamily="34" charset="0"/>
                <a:cs typeface="Kalimati" panose="00000400000000000000" pitchFamily="2"/>
              </a:rPr>
              <a:t>जनगणना अधिकारी</a:t>
            </a:r>
            <a:r>
              <a:rPr lang="ne-NP" sz="2400" dirty="0">
                <a:effectLst/>
                <a:latin typeface="Calibri" panose="020F0502020204030204" pitchFamily="34" charset="0"/>
                <a:ea typeface="Kalimati" panose="00000400000000000000" pitchFamily="2"/>
                <a:cs typeface="Kalimati" panose="00000400000000000000" pitchFamily="2"/>
              </a:rPr>
              <a:t> तालिममा मातृ मृत्यु अध्ययनको प्रक्रिया र यस कार्यमा गणक, सुपरिवेक्षक, </a:t>
            </a:r>
            <a:r>
              <a:rPr lang="ne-NP" sz="2400" dirty="0">
                <a:effectLst/>
                <a:latin typeface="Calibri" panose="020F0502020204030204" pitchFamily="34" charset="0"/>
                <a:ea typeface="Calibri" panose="020F0502020204030204" pitchFamily="34" charset="0"/>
                <a:cs typeface="Kalimati" panose="00000400000000000000" pitchFamily="2"/>
              </a:rPr>
              <a:t>स्थानीय जनगणना अधिकारी तथा जनगणना अधिकारी</a:t>
            </a:r>
            <a:r>
              <a:rPr lang="ne-NP" sz="2400" dirty="0">
                <a:effectLst/>
                <a:latin typeface="Calibri" panose="020F0502020204030204" pitchFamily="34" charset="0"/>
                <a:ea typeface="Kalimati" panose="00000400000000000000" pitchFamily="2"/>
                <a:cs typeface="Kalimati" panose="00000400000000000000" pitchFamily="2"/>
              </a:rPr>
              <a:t>को भूमिकाका बारेमा पूर्ण रूपमा जानकारी लिनुपर्दछ ।</a:t>
            </a:r>
            <a:endParaRPr lang="en-US" sz="2400" dirty="0">
              <a:effectLst/>
              <a:latin typeface="Calibri" panose="020F0502020204030204" pitchFamily="34" charset="0"/>
              <a:ea typeface="Calibri" panose="020F0502020204030204" pitchFamily="34" charset="0"/>
              <a:cs typeface="Kalimati" panose="00000400000000000000" pitchFamily="2"/>
            </a:endParaRPr>
          </a:p>
          <a:p>
            <a:pPr marL="690563" marR="0" lvl="0" indent="-690563" algn="just">
              <a:lnSpc>
                <a:spcPct val="150000"/>
              </a:lnSpc>
              <a:spcBef>
                <a:spcPts val="600"/>
              </a:spcBef>
              <a:spcAft>
                <a:spcPts val="600"/>
              </a:spcAft>
              <a:buFont typeface="+mj-cs"/>
              <a:buAutoNum type="hindiNumParenR"/>
            </a:pPr>
            <a:r>
              <a:rPr lang="ne-NP" sz="2400" dirty="0">
                <a:effectLst/>
                <a:latin typeface="Calibri" panose="020F0502020204030204" pitchFamily="34" charset="0"/>
                <a:ea typeface="Calibri" panose="020F0502020204030204" pitchFamily="34" charset="0"/>
                <a:cs typeface="Kalimati" panose="00000400000000000000" pitchFamily="2"/>
              </a:rPr>
              <a:t>गणक तथा सुपरिवेक्षक तालिममा मातृ मृत्यु अध्ययनको </a:t>
            </a:r>
            <a:r>
              <a:rPr lang="ne-NP" sz="2400" dirty="0">
                <a:latin typeface="Calibri" panose="020F0502020204030204" pitchFamily="34" charset="0"/>
                <a:ea typeface="Kalimati" panose="00000400000000000000" pitchFamily="2"/>
                <a:cs typeface="Kalimati" panose="00000400000000000000" pitchFamily="2"/>
              </a:rPr>
              <a:t>प्रक्रिया</a:t>
            </a:r>
            <a:r>
              <a:rPr lang="ne-NP" sz="2400" dirty="0">
                <a:effectLst/>
                <a:latin typeface="Calibri" panose="020F0502020204030204" pitchFamily="34" charset="0"/>
                <a:ea typeface="Calibri" panose="020F0502020204030204" pitchFamily="34" charset="0"/>
                <a:cs typeface="Kalimati" panose="00000400000000000000" pitchFamily="2"/>
              </a:rPr>
              <a:t> र यस कार्यमा गणक तथा सुपरिवेक्षकको भूमिकाका बारेमा विषयवस्तु समावेश भएको सुनिश्चित </a:t>
            </a:r>
            <a:r>
              <a:rPr lang="hi-IN" sz="2400" dirty="0">
                <a:effectLst/>
                <a:latin typeface="Calibri" panose="020F0502020204030204" pitchFamily="34" charset="0"/>
                <a:ea typeface="Calibri" panose="020F0502020204030204" pitchFamily="34" charset="0"/>
                <a:cs typeface="Kalimati" panose="00000400000000000000" pitchFamily="2"/>
              </a:rPr>
              <a:t>गर्नु</a:t>
            </a:r>
            <a:r>
              <a:rPr lang="ne-NP" sz="2400" dirty="0">
                <a:effectLst/>
                <a:latin typeface="Calibri" panose="020F0502020204030204" pitchFamily="34" charset="0"/>
                <a:ea typeface="Calibri" panose="020F0502020204030204" pitchFamily="34" charset="0"/>
                <a:cs typeface="Kalimati" panose="00000400000000000000" pitchFamily="2"/>
              </a:rPr>
              <a:t>पर्दछ</a:t>
            </a:r>
            <a:r>
              <a:rPr lang="hi-IN" sz="2400" dirty="0">
                <a:effectLst/>
                <a:latin typeface="Calibri" panose="020F0502020204030204" pitchFamily="34" charset="0"/>
                <a:ea typeface="Calibri" panose="020F0502020204030204" pitchFamily="34" charset="0"/>
                <a:cs typeface="Kalimati" panose="00000400000000000000" pitchFamily="2"/>
              </a:rPr>
              <a:t>।</a:t>
            </a:r>
            <a:endParaRPr lang="en-US" sz="2400" dirty="0">
              <a:effectLst/>
              <a:latin typeface="Calibri" panose="020F0502020204030204" pitchFamily="34" charset="0"/>
              <a:ea typeface="Calibri" panose="020F0502020204030204" pitchFamily="34" charset="0"/>
              <a:cs typeface="Kalimati" panose="00000400000000000000" pitchFamily="2"/>
            </a:endParaRPr>
          </a:p>
          <a:p>
            <a:pPr marL="690563" marR="0" lvl="0" indent="-690563" algn="just">
              <a:lnSpc>
                <a:spcPct val="150000"/>
              </a:lnSpc>
              <a:spcBef>
                <a:spcPts val="600"/>
              </a:spcBef>
              <a:spcAft>
                <a:spcPts val="600"/>
              </a:spcAft>
              <a:buFont typeface="+mj-cs"/>
              <a:buAutoNum type="hindiNumParenR"/>
            </a:pPr>
            <a:r>
              <a:rPr lang="ne-NP" sz="2400" dirty="0">
                <a:effectLst/>
                <a:latin typeface="Calibri" panose="020F0502020204030204" pitchFamily="34" charset="0"/>
                <a:ea typeface="Calibri" panose="020F0502020204030204" pitchFamily="34" charset="0"/>
                <a:cs typeface="Kalimati" panose="00000400000000000000" pitchFamily="2"/>
              </a:rPr>
              <a:t>प्रत्येक गणकबाट प्राप्त भएका मातृ मृत्यु सूचित फाराम प्रादेशिक (जिल्ला) स्वास्थ्य कार्यालयलार्इ बुझार्इ बुझाएको भरपार्इ लिनुपर्दछ।</a:t>
            </a:r>
            <a:endParaRPr lang="en-US" sz="2400" dirty="0">
              <a:effectLst/>
              <a:latin typeface="Calibri" panose="020F0502020204030204" pitchFamily="34" charset="0"/>
              <a:ea typeface="Calibri" panose="020F0502020204030204" pitchFamily="34" charset="0"/>
              <a:cs typeface="Kalimati" panose="00000400000000000000" pitchFamily="2"/>
            </a:endParaRPr>
          </a:p>
          <a:p>
            <a:pPr marL="690563" marR="0" lvl="0" indent="-690563" algn="just">
              <a:lnSpc>
                <a:spcPct val="150000"/>
              </a:lnSpc>
              <a:spcBef>
                <a:spcPts val="600"/>
              </a:spcBef>
              <a:spcAft>
                <a:spcPts val="600"/>
              </a:spcAft>
              <a:buFont typeface="+mj-cs"/>
              <a:buAutoNum type="hindiNumParenR"/>
            </a:pPr>
            <a:r>
              <a:rPr lang="ne-NP" sz="2400" dirty="0">
                <a:effectLst/>
                <a:latin typeface="Calibri" panose="020F0502020204030204" pitchFamily="34" charset="0"/>
                <a:ea typeface="Calibri" panose="020F0502020204030204" pitchFamily="34" charset="0"/>
                <a:cs typeface="Kalimati" panose="00000400000000000000" pitchFamily="2"/>
              </a:rPr>
              <a:t>प्रादेशिक (जिल्ला) स्वास्थ्य कार्यालयसँग आवश्यकताअनुसार समन्वय गर्नुपर्दछ । </a:t>
            </a:r>
            <a:endParaRPr lang="en-US" sz="2400" dirty="0">
              <a:effectLst/>
              <a:latin typeface="Calibri" panose="020F0502020204030204" pitchFamily="34" charset="0"/>
              <a:ea typeface="Calibri" panose="020F0502020204030204" pitchFamily="34" charset="0"/>
              <a:cs typeface="Kalimati" panose="00000400000000000000" pitchFamily="2"/>
            </a:endParaRPr>
          </a:p>
        </p:txBody>
      </p:sp>
      <p:sp>
        <p:nvSpPr>
          <p:cNvPr id="3" name="TextBox 2"/>
          <p:cNvSpPr txBox="1"/>
          <p:nvPr/>
        </p:nvSpPr>
        <p:spPr>
          <a:xfrm>
            <a:off x="2006395" y="866041"/>
            <a:ext cx="9551195" cy="523220"/>
          </a:xfrm>
          <a:prstGeom prst="rect">
            <a:avLst/>
          </a:prstGeom>
          <a:noFill/>
        </p:spPr>
        <p:txBody>
          <a:bodyPr wrap="square" rtlCol="0">
            <a:spAutoFit/>
          </a:bodyPr>
          <a:lstStyle/>
          <a:p>
            <a:pPr algn="ctr"/>
            <a:r>
              <a:rPr lang="ne-NP" sz="2800" b="1" dirty="0">
                <a:cs typeface="Kalimati" panose="00000400000000000000" pitchFamily="2"/>
              </a:rPr>
              <a:t>मातृ मृत्यु अध्ययनमा प्रदेश/जिल्ला जनगणना अधिकारीको भूमिका</a:t>
            </a:r>
            <a:endParaRPr lang="en-US" sz="2800" b="1" dirty="0">
              <a:cs typeface="Kalimati" panose="00000400000000000000" pitchFamily="2"/>
            </a:endParaRPr>
          </a:p>
        </p:txBody>
      </p:sp>
      <p:sp>
        <p:nvSpPr>
          <p:cNvPr id="4" name="Slide Number Placeholder 19">
            <a:extLst>
              <a:ext uri="{FF2B5EF4-FFF2-40B4-BE49-F238E27FC236}">
                <a16:creationId xmlns:a16="http://schemas.microsoft.com/office/drawing/2014/main" id="{C9A6A7E1-4D3D-4051-B9CD-8C966A6C80AD}"/>
              </a:ext>
            </a:extLst>
          </p:cNvPr>
          <p:cNvSpPr txBox="1">
            <a:spLocks/>
          </p:cNvSpPr>
          <p:nvPr/>
        </p:nvSpPr>
        <p:spPr>
          <a:xfrm>
            <a:off x="11713580" y="6415129"/>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20</a:t>
            </a:fld>
            <a:endParaRPr lang="en-US" dirty="0"/>
          </a:p>
        </p:txBody>
      </p:sp>
    </p:spTree>
    <p:extLst>
      <p:ext uri="{BB962C8B-B14F-4D97-AF65-F5344CB8AC3E}">
        <p14:creationId xmlns:p14="http://schemas.microsoft.com/office/powerpoint/2010/main" val="25136332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677704" y="3069207"/>
            <a:ext cx="3366627" cy="1446550"/>
          </a:xfrm>
          <a:prstGeom prst="rect">
            <a:avLst/>
          </a:prstGeom>
          <a:noFill/>
        </p:spPr>
        <p:txBody>
          <a:bodyPr wrap="none" rtlCol="0">
            <a:spAutoFit/>
          </a:bodyPr>
          <a:lstStyle/>
          <a:p>
            <a:pPr algn="ctr"/>
            <a:r>
              <a:rPr lang="ne-NP" sz="8800" b="1" dirty="0">
                <a:solidFill>
                  <a:srgbClr val="142DAC"/>
                </a:solidFill>
                <a:latin typeface="Kokila" panose="020B0604020202020204" pitchFamily="34" charset="0"/>
                <a:cs typeface="Kokila" panose="020B0604020202020204" pitchFamily="34" charset="0"/>
              </a:rPr>
              <a:t>धन्यवाद </a:t>
            </a:r>
            <a:r>
              <a:rPr lang="en-US" sz="8800" b="1" dirty="0">
                <a:solidFill>
                  <a:srgbClr val="142DAC"/>
                </a:solidFill>
                <a:latin typeface="Kokila" panose="020B0604020202020204" pitchFamily="34" charset="0"/>
                <a:cs typeface="Kokila" panose="020B0604020202020204" pitchFamily="34" charset="0"/>
              </a:rPr>
              <a:t>!</a:t>
            </a:r>
          </a:p>
        </p:txBody>
      </p:sp>
      <p:sp>
        <p:nvSpPr>
          <p:cNvPr id="2" name="Slide Number Placeholder 1"/>
          <p:cNvSpPr>
            <a:spLocks noGrp="1"/>
          </p:cNvSpPr>
          <p:nvPr>
            <p:ph type="sldNum" sz="quarter" idx="12"/>
          </p:nvPr>
        </p:nvSpPr>
        <p:spPr/>
        <p:txBody>
          <a:bodyPr/>
          <a:lstStyle/>
          <a:p>
            <a:endParaRPr lang="en-US" dirty="0"/>
          </a:p>
        </p:txBody>
      </p:sp>
    </p:spTree>
    <p:extLst>
      <p:ext uri="{BB962C8B-B14F-4D97-AF65-F5344CB8AC3E}">
        <p14:creationId xmlns:p14="http://schemas.microsoft.com/office/powerpoint/2010/main" val="309223914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525</TotalTime>
  <Words>1524</Words>
  <Application>Microsoft Office PowerPoint</Application>
  <PresentationFormat>Widescreen</PresentationFormat>
  <Paragraphs>129</Paragraphs>
  <Slides>21</Slides>
  <Notes>3</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21</vt:i4>
      </vt:variant>
    </vt:vector>
  </HeadingPairs>
  <TitlesOfParts>
    <vt:vector size="30" baseType="lpstr">
      <vt:lpstr>Arial</vt:lpstr>
      <vt:lpstr>Calibri</vt:lpstr>
      <vt:lpstr>Calibri Light</vt:lpstr>
      <vt:lpstr>Fontasy Himali</vt:lpstr>
      <vt:lpstr>Ganesh</vt:lpstr>
      <vt:lpstr>kachhipati</vt:lpstr>
      <vt:lpstr>Kokila</vt:lpstr>
      <vt:lpstr>Wingdings</vt:lpstr>
      <vt:lpstr>Office Theme</vt:lpstr>
      <vt:lpstr>जनगणना २०७८ मा आधारित मातृ मृत्यु अध्ययन </vt:lpstr>
      <vt:lpstr>प्रस्तुतिका विषयहरु</vt:lpstr>
      <vt:lpstr>जनगणनाबाट प्राप्त मृत्युसम्बन्धी तथ्याङ्कको महत्व</vt:lpstr>
      <vt:lpstr>मातृ मृत्यु अध्ययन किन ? </vt:lpstr>
      <vt:lpstr>मातृ मृत्यु अध्ययन किन ? </vt:lpstr>
      <vt:lpstr>मातृ मृत्यु अध्ययन किन ? </vt:lpstr>
      <vt:lpstr>मातृ मृत्यु अध्ययनका सर्वमान्य सिद्धान्तहरूः </vt:lpstr>
      <vt:lpstr>मातृ मृत्युको परिभाषा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CBS</dc:creator>
  <cp:lastModifiedBy>Rishi Ram Sigdel</cp:lastModifiedBy>
  <cp:revision>64</cp:revision>
  <dcterms:modified xsi:type="dcterms:W3CDTF">2021-03-15T07:30:06Z</dcterms:modified>
</cp:coreProperties>
</file>