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478" r:id="rId2"/>
    <p:sldId id="310" r:id="rId3"/>
    <p:sldId id="337" r:id="rId4"/>
    <p:sldId id="296" r:id="rId5"/>
    <p:sldId id="311" r:id="rId6"/>
    <p:sldId id="297" r:id="rId7"/>
    <p:sldId id="312" r:id="rId8"/>
    <p:sldId id="298" r:id="rId9"/>
    <p:sldId id="313" r:id="rId10"/>
    <p:sldId id="299" r:id="rId11"/>
    <p:sldId id="314" r:id="rId12"/>
    <p:sldId id="300" r:id="rId13"/>
    <p:sldId id="315" r:id="rId14"/>
    <p:sldId id="317" r:id="rId15"/>
    <p:sldId id="318" r:id="rId16"/>
    <p:sldId id="302" r:id="rId17"/>
    <p:sldId id="319" r:id="rId18"/>
    <p:sldId id="320" r:id="rId19"/>
    <p:sldId id="303" r:id="rId20"/>
    <p:sldId id="321" r:id="rId21"/>
    <p:sldId id="304" r:id="rId22"/>
    <p:sldId id="305" r:id="rId23"/>
    <p:sldId id="322" r:id="rId24"/>
    <p:sldId id="307" r:id="rId25"/>
    <p:sldId id="323" r:id="rId26"/>
    <p:sldId id="324" r:id="rId27"/>
    <p:sldId id="325" r:id="rId28"/>
    <p:sldId id="308" r:id="rId29"/>
    <p:sldId id="326" r:id="rId30"/>
    <p:sldId id="327" r:id="rId31"/>
    <p:sldId id="328" r:id="rId32"/>
    <p:sldId id="329" r:id="rId33"/>
    <p:sldId id="336" r:id="rId34"/>
    <p:sldId id="27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6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6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63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83A2B4-D593-4748-847F-15B6362B4EA9}" type="datetime1">
              <a:rPr lang="en-US" smtClean="0"/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828866" y="6527799"/>
            <a:ext cx="135466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48EC45E-0516-4836-B423-C2A0D8365BC5}"/>
              </a:ext>
            </a:extLst>
          </p:cNvPr>
          <p:cNvSpPr/>
          <p:nvPr/>
        </p:nvSpPr>
        <p:spPr>
          <a:xfrm>
            <a:off x="703809" y="4098637"/>
            <a:ext cx="5137009" cy="1334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सामुदायिक प्रश्नावली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खण्ड ङ देखि च सम्म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7951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१४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69266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60" y="654517"/>
            <a:ext cx="9443460" cy="562435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1" y="1812632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91786" y="2310369"/>
            <a:ext cx="8210934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शहरी</a:t>
            </a:r>
            <a:r>
              <a:rPr lang="en-US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सेवा सुविधामा</a:t>
            </a:r>
            <a:r>
              <a:rPr lang="en-US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वडावासीको पहुँचको अवस्था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भौतिक पूर्वाधार/सेवा सुविधा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सामाजिक पूर्वाधार/सेवा सुविधा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आर्थिक पूर्वाधार सेवा सुविधा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विपद् जोखिमको अवस्था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प्राकृतिक प्रकोप वा विपद्का कारण भएको क्षतिको विवरण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वन्यजन्तु/जङ्गली जनावरबाट भएको क्षतिको विवरण</a:t>
            </a: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9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७.७७ देखि ७.११९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A7DE49-8263-4DC8-B545-F30CDC269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183" y="2521361"/>
            <a:ext cx="3073558" cy="43245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274697-09A2-47FB-994F-E719A353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999" y="2521361"/>
            <a:ext cx="4191454" cy="29073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287A61-A822-4238-9E4A-DF6570FBF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47" y="2521361"/>
            <a:ext cx="4459636" cy="254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883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991EA-3179-4673-A50B-FEA4D96AAD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15" t="38139" r="28489" b="22946"/>
          <a:stretch/>
        </p:blipFill>
        <p:spPr>
          <a:xfrm>
            <a:off x="956929" y="1468018"/>
            <a:ext cx="10396876" cy="538065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C2FD7CCE-6BD8-493C-A7B7-F4F88ABAE0A0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1003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2053B-987C-45F9-BFB6-2ECC40D618A5}"/>
              </a:ext>
            </a:extLst>
          </p:cNvPr>
          <p:cNvSpPr txBox="1"/>
          <p:nvPr/>
        </p:nvSpPr>
        <p:spPr>
          <a:xfrm>
            <a:off x="57598" y="1195482"/>
            <a:ext cx="1191909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खण्डमा बहुसंख्यक वडाबासीहरुले प्राप्त गरेको सेवा सुविधाको पहुँचको विवरण संकलन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गर्न खोजिएको छ । यी सेवा सुविधा कुनै वडा भित्रको लिन खोजिएको छ भने कुनै वडा बाहिर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  भएपनी आधा घण्टा को समयमा उपलब्ध हुन सक्ने समेत समेटिएको छ ।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यसलाई भौतिक पूर्वाधार, सामाजिक पुर्वाधार र आर्थिक पूर्वाधार गरी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तीन भागमा विभाजन गरिएको छ । 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प्रश्नमा सोधिएका सेवा सुविधाहरु बहुसंख्यक अर्थात ५० प्रतिशतभन्दा बढी वडाबासीले उपभोग गर्दै आएका छन् भने सो सुविधा उपलब्ध भएको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मान्नुपर्दछ । 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सुविधा छ भने १ मा र छैन भने २ मा गोलो घेरा लगाउनुपर्दछ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संख्या लेख्ने ठाउँमा कति घरपरिवारले वा जनसंख्याले उक्त सुविधा उपभोग गरेका छन् सो संख्या लेख्नुपर्दछ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0345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44674" y="6411435"/>
            <a:ext cx="338470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822" y="842053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119" y="1712668"/>
            <a:ext cx="1197049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यस वडाको केन्द्रसम्म वर्षै भरी सडक यातायात सञ्चालन हुन्छ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अन्य स्थानबाट वडाको केन्द्रसम्म बर्षै भरी चार पाङ्ग्रे सवारी साधन आउन सक्ने भए १ मा र नसक्ने भए २ मा गोलो घेरा लगाउनु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बहुसंख्यक वडावासीको आधा घण्टाको दुरीमा सार्वजनिक यातायातको पहुँच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प्रश्नमा बहुसंख्यक वडावासीको आधा घण्टाको दुरीमा वडाभित्र वा बाहिर सार्वजनिक रुपमा सञ्चालनमा रहेका यात्रुबाहक सवारी साधन (बस, माइक्रोबस, टेम्पो) हरुमा पहुँच भए नभएको यकिन गरी छ भने १ मा र छैन भने २ मा गोलो घेरा लगाउनु पर्दछ। यसमा रिजर्भ गरी प्रयोग गरिने यातायातको सुविधा पर्दैन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ADB5B-7BE9-4986-ACAB-76A4D667356B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44674" y="6411435"/>
            <a:ext cx="338470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822" y="838565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276723"/>
            <a:ext cx="12183144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यस वडामा स्थानीय यातायात/नगर यातायात सेवा उपलब्ध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स्थानीय यातायात/नगर यातायात भन्नाले निजी क्षेत्र, स्थानीय तह वा अन्य संस्थाबाट सञ्चालन गरेको यस वडाबाट अन्य वडामा जानको लागि सार्वजनिक यात्रुबाहक यातायातको साधन (बस, माइक्रोबस, टेम्पो, जिप आदि) भन्ने बुझ्नुपर्दछ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वडा भित्र कालोपत्रे भई बाह्रै महिना चल्न सक्ने सडकको लम्बाई कति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वडाभित्र कालोपत्र भई बाह्रै महिना सवारी साधन/मोटर गाडी चल्न सक्ने सडकको </a:t>
            </a:r>
            <a:r>
              <a:rPr lang="ne-NP" sz="2400">
                <a:cs typeface="Kalimati" pitchFamily="2"/>
              </a:rPr>
              <a:t>जम्मा लम्बाई </a:t>
            </a:r>
            <a:r>
              <a:rPr lang="ne-NP" sz="2400" dirty="0">
                <a:cs typeface="Kalimati" pitchFamily="2"/>
              </a:rPr>
              <a:t>किलोमिटरमा लेख्नुपर्दछ ।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५)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वडा </a:t>
            </a:r>
            <a:r>
              <a:rPr lang="ne-NP" sz="2400" dirty="0">
                <a:cs typeface="Kalimati" pitchFamily="2"/>
              </a:rPr>
              <a:t>भित्र ग्रावेल भई बाह्रै महिना चल्न सक्ने सडकको लम्बाई कति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 भित्र ग्रावेल (गिट्टी विछ्याएको) भई बाह्रै महिना गाडी चल्न सक्ने सडकको जम्मा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लम्बाई </a:t>
            </a:r>
            <a:r>
              <a:rPr lang="ne-NP" sz="2400" dirty="0">
                <a:cs typeface="Kalimati" pitchFamily="2"/>
              </a:rPr>
              <a:t>किलोमिटरमा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F8F7E-8F43-455A-8400-0492E3676A16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7244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17083" y="6432701"/>
            <a:ext cx="466060" cy="41636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58" y="1321977"/>
            <a:ext cx="12032512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वडा भित्र धुले/माटेसडकको लम्बाई कति छ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वडाभित्र मौसमी रुपमा भएपनि यातायात सञ्चालन गर्न सकिने अवस्थाका कच्ची वा 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धुले </a:t>
            </a:r>
            <a:r>
              <a:rPr lang="ne-NP" sz="2400" dirty="0">
                <a:cs typeface="Kalimati" pitchFamily="2"/>
              </a:rPr>
              <a:t>सडकको जम्मा लम्बाई किलोमिटरमा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एक घर एक धाराको हिसाबले पाइपबाट वितरित सुरक्षित खानेपानी कति घरपरिवारमा पुगेको छ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एक घर एक धाराको हिसाबले पाइपबाट वितरित सुरक्षित खानेपानी पुगेको 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घरपरिवार </a:t>
            </a:r>
            <a:r>
              <a:rPr lang="ne-NP" sz="2400" dirty="0">
                <a:cs typeface="Kalimati" pitchFamily="2"/>
              </a:rPr>
              <a:t>संख्या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८) घर भित्र/घरपरिसर भित्र शौचालय भएको घरपरिवार कति छ ?</a:t>
            </a: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 भित्र/घरपरिसर भित्र शौचालय भन्नाले घरभित्र/घरसँगै/कम्पाउण्ड/आँगन भित्र भएको शौचालय भन्ने बुझ्नुपर्दछ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CFAB7-2ED3-4AD8-B7E1-543167C3E704}"/>
              </a:ext>
            </a:extLst>
          </p:cNvPr>
          <p:cNvSpPr txBox="1"/>
          <p:nvPr/>
        </p:nvSpPr>
        <p:spPr>
          <a:xfrm>
            <a:off x="1548822" y="764134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3CE84-F133-4021-B85B-439DE0F1D001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34044" y="6475231"/>
            <a:ext cx="349102" cy="38447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9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121" y="1672853"/>
            <a:ext cx="1191909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९) शौचालयको फोहरमैला विसर्जनको लागि ढल सेवा कति घरपरिवारमा जडान भएको छ ?</a:t>
            </a:r>
          </a:p>
          <a:p>
            <a:pPr marL="8001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घरपरिवारले शौचालयबाट निस्केको फोहोरमैला सिधै ढलमा जोडेको वा सेफ्टी ट्याङ्की राखी सो ट्याङ्कीबाट निस्केको फोहोर ढलमा जोडेको भए पनि ढल सेवा भएको मानी त्यस्ता घरपरिवारको जम्मा संख्या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१०) फोहरमैला नियमित संकलन गरी व्यवस्थापन गर्ने सेवा कति घरपरिवारमा पुगेको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सरकारी वा निजि क्षेत्रले फोहरमैला नियमित संकलन गरी व्यवस्थापन गर्ने सेवा उपलव्ध भएको घरपरिवारको संख्या लेख्नुपर्दछ 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CFAB7-2ED3-4AD8-B7E1-543167C3E704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1F9E64-3723-461A-8C92-1CD61641DEB4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3346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42651" y="6443330"/>
            <a:ext cx="540493" cy="40573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94" y="1550343"/>
            <a:ext cx="1207681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११) राष्ट्रिय प्रसारण लाइन वा भरपर्दो विद्युत प्रणालीमा जोडिएको घरपरिवार कति छ ?</a:t>
            </a:r>
          </a:p>
          <a:p>
            <a:pPr marL="1030288" lvl="1" indent="-5730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राष्ट्रिय प्रसारण लाईन वा भरपर्दो विद्युत प्रणालीमा जोडिएको </a:t>
            </a:r>
            <a:r>
              <a:rPr lang="ne-NP" sz="2400">
                <a:cs typeface="Kalimati" pitchFamily="2"/>
              </a:rPr>
              <a:t>घरपरिवारको संख्या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लेख्नुपर्दछ </a:t>
            </a:r>
            <a:r>
              <a:rPr lang="ne-NP" sz="2400" dirty="0">
                <a:cs typeface="Kalimati" pitchFamily="2"/>
              </a:rPr>
              <a:t>। तर स्थानीय स्तरबाट उत्पादित लघुजलविद्युत, सौर्य ऊर्जा वा अन्य </a:t>
            </a:r>
            <a:r>
              <a:rPr lang="ne-NP" sz="2400">
                <a:cs typeface="Kalimati" pitchFamily="2"/>
              </a:rPr>
              <a:t>कुनै विधिबाट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विजुली </a:t>
            </a:r>
            <a:r>
              <a:rPr lang="ne-NP" sz="2400" dirty="0">
                <a:cs typeface="Kalimati" pitchFamily="2"/>
              </a:rPr>
              <a:t>निकाली समुदायमा वितरण गरेकोलाई यसमा समावेश गर्नुहुदैन ।</a:t>
            </a:r>
          </a:p>
          <a:p>
            <a:pPr marL="1030288" lvl="1" indent="-5730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१२) वडामा उच्च गतिको/ब्रोडब्याण्ड इन्टरनेट सुविधा कति जनसंख्यामा पुगेको छ ?</a:t>
            </a:r>
          </a:p>
          <a:p>
            <a:pPr marL="1030288" lvl="1" indent="-5730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अप्टिकल फाइवर वा अन्य तारबाट जडित उच्च गतिको/ब्रोडव्याण्ड इन्टरनेट </a:t>
            </a:r>
          </a:p>
          <a:p>
            <a:pPr marL="1030288" lvl="1" indent="-573088" algn="just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सुविधा </a:t>
            </a:r>
            <a:r>
              <a:rPr lang="ne-NP" sz="2400" dirty="0">
                <a:cs typeface="Kalimati" pitchFamily="2"/>
              </a:rPr>
              <a:t>पुगेको छ छैन सोधी पुगेको भए कति जनसंख्यामा पुगेको छ सो संख्या लेख्नुपर्दछ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54565-E028-4A31-BA0D-DDDBDCD1F8D7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F29B49-52EA-4737-A94D-6511687463E3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89489" y="6453963"/>
            <a:ext cx="593656" cy="3951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91" y="1422688"/>
            <a:ext cx="119144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१३) वडामा सुरक्षित घरहरु अर्थात व्यवस्थित र योजनाबद्ध आवास (जग्गा विकास क्षेत्र, सामूहिक आवास, संयुक्त आवास, एकीकृत बस्ती) क्षेत्रमा बस्ने घरपरिवार कति छ ?</a:t>
            </a:r>
          </a:p>
          <a:p>
            <a:pPr marL="915988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वडामा सरकारी र निजी स्तरबाट व्यवस्थित तथा योजनाबद्ध आवास क्षेत्र (जग्गा विकास क्षेत्र, सामूहिक आवास, एकीकृत बस्ती) मा बस्ने घरपरिवारको </a:t>
            </a:r>
            <a:r>
              <a:rPr lang="ne-NP" sz="2400">
                <a:cs typeface="Kalimati" pitchFamily="2"/>
              </a:rPr>
              <a:t>संख्या लेख्नुपर्दछ।</a:t>
            </a:r>
            <a:endParaRPr lang="ne-NP" sz="2400" dirty="0">
              <a:cs typeface="Kalimati" pitchFamily="2"/>
            </a:endParaRP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१४) ३० मिनेटको पैदलयात्रामा बजारको केन्द्रसम्म पहुँच भएका घरपरिवार कति छन् ?</a:t>
            </a:r>
          </a:p>
          <a:p>
            <a:pPr marL="11398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३० मिनेट सम्मको पैदल यात्रा गरेर बजार केन्द्रसम्म पुग्न सक्ने जम्मा घरपरिवारको संख्या लेख्नुपर्दछ ।</a:t>
            </a: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१५) अव्यवस्थित बसोवास वा न्यूनस्तरीय बसोबास भएको (जस्तैः गरिब बस्ती, झुपडपट्टी, ज्यादै कमजोर घरसंरचना आदि) घरपरिवार कति छन् ?</a:t>
            </a:r>
          </a:p>
          <a:p>
            <a:pPr marL="573088" indent="-573088" algn="just"/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54565-E028-4A31-BA0D-DDDBDCD1F8D7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657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7" y="6347641"/>
            <a:ext cx="476693" cy="50142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418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A3C95-C4C0-4127-BCAD-07DE581AB9E9}"/>
              </a:ext>
            </a:extLst>
          </p:cNvPr>
          <p:cNvSpPr txBox="1"/>
          <p:nvPr/>
        </p:nvSpPr>
        <p:spPr>
          <a:xfrm>
            <a:off x="19490" y="1435646"/>
            <a:ext cx="1217251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यदि तल उल्लेखित सेवा सुविधा भए १ मा गोलो घेरा र नभएमा २ मा गोलो घेरा लगाउनुपर्दछ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यस अन्तर्गतका सेवा सुविधाहरु बहुसंख्यक वडावासीहरुले वडा भित्र	 वा बाहिर आधा घण्टाको पैदल दुरीमा रहेको स्थानबाट उपयोग गरेको सेवा सुविधा उपलब्ध भएको मान्नुपर्दछ । </a:t>
            </a:r>
            <a:endParaRPr lang="en-US" sz="2400" b="1" dirty="0">
              <a:cs typeface="Kalimati" pitchFamily="2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4123B1-69AC-4869-BF8B-A3AFEA98A0F3}"/>
              </a:ext>
            </a:extLst>
          </p:cNvPr>
          <p:cNvGrpSpPr/>
          <p:nvPr/>
        </p:nvGrpSpPr>
        <p:grpSpPr>
          <a:xfrm>
            <a:off x="175458" y="3317358"/>
            <a:ext cx="11507952" cy="3285467"/>
            <a:chOff x="664558" y="3179135"/>
            <a:chExt cx="11507952" cy="27857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AB0257-E36A-46FE-9B0C-4DB6A8BAA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506" t="30078" r="23256" b="47442"/>
            <a:stretch/>
          </p:blipFill>
          <p:spPr>
            <a:xfrm>
              <a:off x="664558" y="3179135"/>
              <a:ext cx="11507952" cy="2785731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5D054C4-9961-44A2-AA6C-7228CE8BF52E}"/>
                </a:ext>
              </a:extLst>
            </p:cNvPr>
            <p:cNvSpPr/>
            <p:nvPr/>
          </p:nvSpPr>
          <p:spPr>
            <a:xfrm>
              <a:off x="9920177" y="4369981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3A7F08-0B13-4F9E-A027-9AD1FF5AF607}"/>
                </a:ext>
              </a:extLst>
            </p:cNvPr>
            <p:cNvSpPr/>
            <p:nvPr/>
          </p:nvSpPr>
          <p:spPr>
            <a:xfrm>
              <a:off x="10912554" y="4660610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D426632-05A8-4096-A7B6-B88E378E3915}"/>
                </a:ext>
              </a:extLst>
            </p:cNvPr>
            <p:cNvSpPr/>
            <p:nvPr/>
          </p:nvSpPr>
          <p:spPr>
            <a:xfrm>
              <a:off x="9934348" y="407581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30927CE-6907-4CEF-822A-C533C3BD72B4}"/>
                </a:ext>
              </a:extLst>
            </p:cNvPr>
            <p:cNvSpPr/>
            <p:nvPr/>
          </p:nvSpPr>
          <p:spPr>
            <a:xfrm>
              <a:off x="10923186" y="4979589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FDCC7B8-BCD3-4C6B-ADC9-5C0210EF6DA1}"/>
                </a:ext>
              </a:extLst>
            </p:cNvPr>
            <p:cNvSpPr/>
            <p:nvPr/>
          </p:nvSpPr>
          <p:spPr>
            <a:xfrm>
              <a:off x="10955076" y="528793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C574AA6-1887-4D36-9F9A-BD0BC490D556}"/>
                </a:ext>
              </a:extLst>
            </p:cNvPr>
            <p:cNvSpPr/>
            <p:nvPr/>
          </p:nvSpPr>
          <p:spPr>
            <a:xfrm>
              <a:off x="9923716" y="5596275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D8A8482A-7C07-4ADA-A8F4-F658E36EFC48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205555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0425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आधा घण्टाको पैदलदूरीमा उच्च शिक्षा (१२ कक्षा भन्दा माथि) को सेवा उपलब्ध छ,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उच्च शिक्षा भन्नाले स्नातक तह वा सो भन्दा माथि अध्ययन अध्यापन हुने शैक्षिक संस्थालाई बुझ्नुपर्दछ । </a:t>
            </a:r>
          </a:p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आधा घण्टाको पैदल दूरीमा पुस्तकालय सुविधा उपलब्ध छ छैन ?</a:t>
            </a:r>
            <a:endParaRPr lang="en-US" sz="2400" dirty="0">
              <a:cs typeface="Kalimati" pitchFamily="2"/>
            </a:endParaRP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पुस्तकालय भन्नाले सरकारी निकाय तथा अन्य कुनै संस्था वा निजी क्षेत्रले सञ्चालन गरेका पुस्तकालय, सूचना केन्द्र, अध्ययन केन्द्र, ज्ञान भण्डार आदि स्थान बुझ्नुपर्दछ । तर यसमा स्कुल तथा क्याम्पसका पुस्तकालयहरु पर्दैनन् 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04691-4C3D-45EA-9064-9BCBA568D8A1}"/>
              </a:ext>
            </a:extLst>
          </p:cNvPr>
          <p:cNvSpPr txBox="1"/>
          <p:nvPr/>
        </p:nvSpPr>
        <p:spPr>
          <a:xfrm>
            <a:off x="5462737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323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205555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61963">
              <a:lnSpc>
                <a:spcPct val="150000"/>
              </a:lnSpc>
              <a:buAutoNum type="hindiNumParenR" startAt="3"/>
            </a:pPr>
            <a:r>
              <a:rPr lang="ne-NP" sz="2400" dirty="0">
                <a:cs typeface="Kalimati" pitchFamily="2"/>
              </a:rPr>
              <a:t>आधा घण्टाको पैदल दूरीमा मेडिकल डाक्टर </a:t>
            </a:r>
            <a:r>
              <a:rPr lang="en-US" sz="2400" dirty="0">
                <a:cs typeface="Kalimati" pitchFamily="2"/>
              </a:rPr>
              <a:t>MBBS </a:t>
            </a:r>
            <a:r>
              <a:rPr lang="ne-NP" sz="2400" dirty="0">
                <a:cs typeface="Kalimati" pitchFamily="2"/>
              </a:rPr>
              <a:t>को सेवा उपलब्ध छ छैन ?</a:t>
            </a:r>
          </a:p>
          <a:p>
            <a:pPr marL="7461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अस्पताल, जिल्ला अस्पताल, सामुदायिक अस्पताल, प्राथमिक स्वास्थ्य केन्द्र, निजि अस्पताल, नर्सिङ होम, पोलिक्लिनिक आदिमा एम.बि.बि.एस. योग्यता हासिल गरेका मेडिकल डाक्टरको सेवा नियमित रुपमा उपलव्ध भए १ मा र नभएमा २ मा गोलो घेरा लगाउनु पर्दछ ।</a:t>
            </a:r>
          </a:p>
          <a:p>
            <a:pPr marL="403225" indent="-23336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आधा घण्टाको पैदल दूरीमा सुरक्षा बेस वा प्रहरी चौकीको पहुँच छ छैन ?</a:t>
            </a:r>
          </a:p>
          <a:p>
            <a:pPr marL="744538" lvl="1" indent="-349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सुरक्षा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बेस वा प्रहरी चौकी  भन्नाले वडा प्रहरी कार्यालय, इलाका प्रहरी कार्यालय, जिल्ला प्रहरी कार्यालय, महानगरीय प्रहरी, सामुदायिक प्रहरी, सशस्त्र प्रहरी आदि समेत बुझ्नुपर्दछ । तर यस अन्तर्गत सैनिक क्याम्प समावेश गर्नुपर्दैन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E732B-F48D-4DD8-9316-628CCA9A0A44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302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182340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वडाको मुख्य बस्तिबाट ५ कि.मि. को दुरीमा दमकल सेवा उपलब्ध छ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मुख्य </a:t>
            </a:r>
            <a:r>
              <a:rPr lang="ne-NP" sz="2400" dirty="0">
                <a:cs typeface="Kalimati" pitchFamily="2"/>
              </a:rPr>
              <a:t>बस्ति भन्नाले वडामा बहुसंख्यक मानिसहरु बसोबास गर्ने स्थानलाई बुझ्नुपर्दछ ।</a:t>
            </a:r>
          </a:p>
          <a:p>
            <a:pPr marL="403225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आधा घण्टाको पैदल दूरीमा हरियाली पार्क र बाल उद्यान/खेलमैदान छ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हरियाली पार्क भन्नाले निजी क्षेत्र वा सरकारी निकायले आम मानिसको लागि घुम्न वा मनोरञ्जनको लागि बनाएको निःशुल्क वा सःशुल्क पार्क भन्ने बुझ्नुपर्दछ । बाल उद्यान भन्नाले बालबालिकालाई मनोरञ्जन तथा खेल खेल्न बनाइएको मैदान वा पार्क भन्ने बुझ्नुपर्दछ । यी पार्क, उद्यान, खेलमैदान जुन प्रयोगका लागि बनाइएका हुन सोही प्रयोग  भएको हुनुपर्दछ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5085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5073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 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EEAFFC-2043-4BF7-AA4B-AFF10C646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35969" r="28384" b="42481"/>
          <a:stretch/>
        </p:blipFill>
        <p:spPr>
          <a:xfrm>
            <a:off x="138223" y="1658679"/>
            <a:ext cx="11914913" cy="4247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0E6A76-21DC-440E-965A-8416B296D438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814" y="1508156"/>
            <a:ext cx="1170644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यस वडामा परिवार नै बसाइँ सरी आउने वा जाने अवस्था कस्तो छ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बसाइँसराई कानुनी रुपमा स्थानीय तह वा वडाबाट बसाइँसराईको प्रमाणपत्र लिई वा नलिई तथा स्थायी वा अस्थायी रुपमा बाहिर जाने वा त्यस वडामा आउने हुन सक्दछ ।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 कार्यालयमा भएको रेकर्ड वा अनुमान अनुसार स्थायी र अस्थायी बसाइँसराईका आधारमा समेत विवरण उल्लेख गर्नुपर्ने हुनसक्दछ ।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वडाबाट परिवारका कुनै सदस्य विदेश गएको छ भने त्यसलाई बसाइँसराई अन्तर्गत मान्नुहुदैन ।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तर परिवार नै विदेश वा स्वदेश कुनै स्थानमा बसोवास गर्न गएको छ भने बसाइँसराई मानी सो परिवारसंख्या समावेश गर्नुपर्दछ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45F98-DF54-4534-9F1D-25A6C34F69BB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7395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814" y="1508156"/>
            <a:ext cx="117064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१. यस वडामा परिवार नै बसाइँ सरी आउने वा जाने अवस्था कस्तो छ ?</a:t>
            </a:r>
          </a:p>
          <a:p>
            <a:pPr marL="1030287" indent="-457200">
              <a:buAutoNum type="hindiNumPeriod"/>
            </a:pPr>
            <a:r>
              <a:rPr lang="ne-NP" sz="2400" dirty="0">
                <a:cs typeface="Kalimati" pitchFamily="2"/>
              </a:rPr>
              <a:t>बसाई सराईको अवस्था छैन र </a:t>
            </a:r>
            <a:r>
              <a:rPr lang="ne-NP" sz="2400">
                <a:cs typeface="Kalimati" pitchFamily="2"/>
              </a:rPr>
              <a:t>नगण्य छ</a:t>
            </a:r>
            <a:endParaRPr lang="ne-NP" sz="2400" dirty="0">
              <a:cs typeface="Kalimati" pitchFamily="2"/>
            </a:endParaRP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वडाबाट </a:t>
            </a:r>
            <a:r>
              <a:rPr lang="ne-NP" sz="2400" dirty="0">
                <a:cs typeface="Kalimati" pitchFamily="2"/>
              </a:rPr>
              <a:t>ज्यादै न्यून अर्थात जनसंख्याका कम हिस्सा बसाइँ सरी बाहिर जाने वा वडामा बाहिरबाट आउने भएमा १ मा गोलो घेरा लगाउनुपर्दछ ।</a:t>
            </a:r>
          </a:p>
          <a:p>
            <a:pPr marL="914400" indent="-341313"/>
            <a:r>
              <a:rPr lang="ne-NP" sz="2400">
                <a:cs typeface="Kalimati" pitchFamily="2"/>
              </a:rPr>
              <a:t>२. </a:t>
            </a:r>
            <a:r>
              <a:rPr lang="ne-NP" sz="2400" dirty="0">
                <a:cs typeface="Kalimati" pitchFamily="2"/>
              </a:rPr>
              <a:t>वडाबाट बाहिर जाने भन्दा आउने </a:t>
            </a:r>
            <a:r>
              <a:rPr lang="ne-NP" sz="2400">
                <a:cs typeface="Kalimati" pitchFamily="2"/>
              </a:rPr>
              <a:t>बढी छन्</a:t>
            </a:r>
            <a:endParaRPr lang="ne-NP" sz="2400" dirty="0">
              <a:cs typeface="Kalimati" pitchFamily="2"/>
            </a:endParaRP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उक्त </a:t>
            </a:r>
            <a:r>
              <a:rPr lang="ne-NP" sz="2400" dirty="0">
                <a:cs typeface="Kalimati" pitchFamily="2"/>
              </a:rPr>
              <a:t>वडाबाट बाहिर जाने भन्दा बाहिरबाट वडा भित्र बसाइँ सरी आउने बढी छन् भने २ मा गोलो घेरा लगाउनुपर्दछ ।</a:t>
            </a:r>
          </a:p>
          <a:p>
            <a:pPr marL="914400" indent="-341313"/>
            <a:r>
              <a:rPr lang="ne-NP" sz="2400" dirty="0">
                <a:cs typeface="Kalimati" pitchFamily="2"/>
              </a:rPr>
              <a:t>३. वडामा	 आउने	</a:t>
            </a:r>
            <a:r>
              <a:rPr lang="ne-NP" sz="2400">
                <a:cs typeface="Kalimati" pitchFamily="2"/>
              </a:rPr>
              <a:t> भन्दा	बाहिर </a:t>
            </a:r>
            <a:r>
              <a:rPr lang="ne-NP" sz="2400" dirty="0">
                <a:cs typeface="Kalimati" pitchFamily="2"/>
              </a:rPr>
              <a:t>जाने बढी छन्</a:t>
            </a:r>
            <a:r>
              <a:rPr lang="ne-NP" sz="2400">
                <a:solidFill>
                  <a:srgbClr val="0000FF"/>
                </a:solidFill>
                <a:cs typeface="Kalimati" pitchFamily="2"/>
              </a:rPr>
              <a:t> </a:t>
            </a:r>
            <a:endParaRPr lang="ne-NP" sz="2400" dirty="0">
              <a:solidFill>
                <a:srgbClr val="0000FF"/>
              </a:solidFill>
              <a:cs typeface="Kalimati" pitchFamily="2"/>
            </a:endParaRPr>
          </a:p>
          <a:p>
            <a:pPr marL="1376363" indent="-404813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उक्त </a:t>
            </a:r>
            <a:r>
              <a:rPr lang="ne-NP" sz="2400" dirty="0">
                <a:cs typeface="Kalimati" pitchFamily="2"/>
              </a:rPr>
              <a:t>वडामा बसाइँ सरी आउने भन्दा वडाबाट बाहिर बसाई सरी जाने बढी छन् भने ३ मा गोलो घेरा लगाउनुपर्दछ । </a:t>
            </a:r>
          </a:p>
          <a:p>
            <a:pPr marL="914400" indent="-341313"/>
            <a:r>
              <a:rPr lang="ne-NP" sz="2400" dirty="0">
                <a:cs typeface="Kalimati" pitchFamily="2"/>
              </a:rPr>
              <a:t>४. वडाभित्र आउने र बाहिर जाने करिव	बराबर	छन्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	</a:t>
            </a: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वडाबाट बाहिर बसाई सरी जाने र बाहिरबाट बसाइँ सरी आउने आउने करिब बरावर छन् भने ४ मा गोलो घेरा लगाउनुपर्दछ 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A32FC-C206-4005-8ADD-49F1296A73DE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3838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2" y="6431044"/>
            <a:ext cx="508591" cy="41802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857" y="1613641"/>
            <a:ext cx="1191909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आधा घण्टाको पैदल दूरीमा बैंक तथा वित्तीय </a:t>
            </a:r>
            <a:r>
              <a:rPr lang="en-US" sz="2400" dirty="0"/>
              <a:t>(Banking and Financial Institution-BFI)</a:t>
            </a:r>
            <a:r>
              <a:rPr lang="ne-NP" sz="2400" dirty="0">
                <a:cs typeface="Kalimati" pitchFamily="2"/>
              </a:rPr>
              <a:t> सेवा उपलव्ध भएका घरपरिवार कति छन्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आधा घण्टाको पैदल दूरीमा बाणिज्य बैंक, विकास बैक, फाइनान्स कम्पनी, </a:t>
            </a:r>
            <a:r>
              <a:rPr lang="ne-NP" sz="2400">
                <a:cs typeface="Kalimati" pitchFamily="2"/>
              </a:rPr>
              <a:t>लघु वित्त </a:t>
            </a:r>
            <a:r>
              <a:rPr lang="ne-NP" sz="2400" dirty="0">
                <a:cs typeface="Kalimati" pitchFamily="2"/>
              </a:rPr>
              <a:t>आदिबाट सेवा लिन सक्ने घरपरिवार संख्या कति छन् सोधी लेख्नुपर्दछ । </a:t>
            </a:r>
            <a:r>
              <a:rPr lang="ne-NP" sz="2400">
                <a:cs typeface="Kalimati" pitchFamily="2"/>
              </a:rPr>
              <a:t>यस अन्तर्गत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सहकारी </a:t>
            </a:r>
            <a:r>
              <a:rPr lang="ne-NP" sz="2400" dirty="0">
                <a:cs typeface="Kalimati" pitchFamily="2"/>
              </a:rPr>
              <a:t>संस्थाहरु पर्दैनन्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सहकारीमा पहुँच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(घरबाट ३० मिनेट भित्रको पैदल यात्रामा सहकारीमा पहुँच) भएका घरपरिवार कति छन् ?</a:t>
            </a:r>
            <a:endParaRPr lang="en-US" sz="2400" dirty="0">
              <a:cs typeface="Kalimati" pitchFamily="2"/>
            </a:endParaRP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घरबाट ३० मिनेटको पैदल दूरीमा सहकारी संस्थाबाट सेवा लिन सक्ने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घरपरिवार </a:t>
            </a:r>
            <a:r>
              <a:rPr lang="ne-NP" sz="2400" dirty="0">
                <a:cs typeface="Kalimati" pitchFamily="2"/>
              </a:rPr>
              <a:t>संख्या कति छ सोधी लेख्नुपर्दछ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F47F6-FCEE-4357-85C5-D587F4219F39}"/>
              </a:ext>
            </a:extLst>
          </p:cNvPr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E722F-3149-4480-8809-D8E3A10416DF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2" y="6431044"/>
            <a:ext cx="508591" cy="41802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904" y="1588988"/>
            <a:ext cx="11670857" cy="4620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 startAt="4"/>
            </a:pPr>
            <a:r>
              <a:rPr lang="ne-NP" sz="2200" dirty="0">
                <a:cs typeface="Kalimati" pitchFamily="2"/>
              </a:rPr>
              <a:t>आधा घण्टाको दूरीमा सिनेमा हल/नाँचघर/कला केन्द्र छ ?</a:t>
            </a:r>
            <a:endParaRPr lang="en-US" sz="22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उक्त वडामा आधा घण्टाको दुरीमा चलचित्र घर/सिनेमा हल तथा नाटक तथा नाचगान प्रदर्शन गर्ने घर वा कला केन्द्र भए नभएको सोधी उपयुक्त संकेतमा गोलो घेरा लगाउनुपर्दछ । सिनेमा हल, नाँचघर वा कला केन्द्र निजी वा सरकारी जुनसुकै भए पनि लिनुपर्दछ । </a:t>
            </a:r>
          </a:p>
          <a:p>
            <a:pPr marL="457200" indent="-457200" algn="just">
              <a:lnSpc>
                <a:spcPct val="150000"/>
              </a:lnSpc>
              <a:buAutoNum type="hindiNumParenR" startAt="5"/>
            </a:pPr>
            <a:r>
              <a:rPr lang="ne-NP" sz="2200" dirty="0">
                <a:cs typeface="Kalimati" pitchFamily="2"/>
              </a:rPr>
              <a:t>आधा घण्टाको दूरीमा व्यापारिक केन्द्र/सपिङ मल छ 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व्यापारिक केन्द्र/सपिङ मल भन्नाले एउटै भवनमा धेरै पसलहरु सञ्चालन भएको भन्ने बुझ्नुपर्दछ ।</a:t>
            </a:r>
          </a:p>
          <a:p>
            <a:pPr marL="457200" indent="-457200" algn="just">
              <a:lnSpc>
                <a:spcPct val="150000"/>
              </a:lnSpc>
              <a:buAutoNum type="hindiNumParenR" startAt="6"/>
            </a:pPr>
            <a:r>
              <a:rPr lang="ne-NP" sz="2200" dirty="0">
                <a:cs typeface="Kalimati" pitchFamily="2"/>
              </a:rPr>
              <a:t>यस वडामा गैरकृषि पेशा वा व्यवसायमा लागेको घरपरिवार कति छन् 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उक्त वडामा गैरकृषि पेशा अर्थात कृषि बाहेकका अन्य पेशा वा व्यवसायमा लागेको </a:t>
            </a:r>
            <a:r>
              <a:rPr lang="ne-NP" sz="2200">
                <a:cs typeface="Kalimati" pitchFamily="2"/>
              </a:rPr>
              <a:t>घरपरिवार संख्या </a:t>
            </a:r>
            <a:r>
              <a:rPr lang="ne-NP" sz="2200" dirty="0">
                <a:cs typeface="Kalimati" pitchFamily="2"/>
              </a:rPr>
              <a:t>कति छ सोधी अंकमा लेख्नुपर्दछ ।</a:t>
            </a:r>
            <a:endParaRPr lang="en-US" sz="2200" dirty="0"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F47F6-FCEE-4357-85C5-D587F4219F39}"/>
              </a:ext>
            </a:extLst>
          </p:cNvPr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76265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6" y="6475231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474" y="2152829"/>
            <a:ext cx="5556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3200" b="1" dirty="0">
                <a:cs typeface="Kalimati" pitchFamily="2"/>
              </a:rPr>
              <a:t>खण्ड चः विपद् जोखिमको अवस्था</a:t>
            </a:r>
            <a:endParaRPr lang="en-US" sz="3200" b="1" dirty="0">
              <a:cs typeface="Kalimati" pitchFamily="2"/>
            </a:endParaRPr>
          </a:p>
        </p:txBody>
      </p:sp>
      <p:pic>
        <p:nvPicPr>
          <p:cNvPr id="22530" name="Picture 2" descr="H:\CBS PPT\Downloads\clk_1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5300" y="787921"/>
            <a:ext cx="4258101" cy="2838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126DE-178A-4FAA-9AAD-CD49FC4FA2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9" t="35194" r="28662" b="45737"/>
          <a:stretch/>
        </p:blipFill>
        <p:spPr>
          <a:xfrm>
            <a:off x="75816" y="3742661"/>
            <a:ext cx="11545399" cy="29771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56" y="6507128"/>
            <a:ext cx="476693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93" y="790350"/>
            <a:ext cx="11993526" cy="1180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ctr">
              <a:lnSpc>
                <a:spcPct val="130000"/>
              </a:lnSpc>
            </a:pPr>
            <a:r>
              <a:rPr lang="ne-NP" sz="2800" b="1" dirty="0">
                <a:cs typeface="Kalimati" pitchFamily="2"/>
              </a:rPr>
              <a:t>१९) तल उल्लेखित कुन कुन किसिमका प्राकृतिक विपद् वा प्रकोपको खतरा तथा भू धरातलीय जोखिमहरू छन् ? (बहुउत्तर सम्भव छ)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BAA84-F72E-4AF0-B72A-0B54338115AF}"/>
              </a:ext>
            </a:extLst>
          </p:cNvPr>
          <p:cNvSpPr txBox="1"/>
          <p:nvPr/>
        </p:nvSpPr>
        <p:spPr>
          <a:xfrm>
            <a:off x="95693" y="1948253"/>
            <a:ext cx="1199352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प्रश्नका जवाफ लिनुभन्दा अगाडि यस क्षेत्रमा घटेका तथा सम्भाव्य सबै प्राकृतिक प्रकोप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तथा विपद्हरुको पहिचान गर्नुपर्छ । </a:t>
            </a:r>
            <a:endParaRPr lang="en-US" sz="2400" dirty="0">
              <a:cs typeface="Kalimati" pitchFamily="2"/>
            </a:endParaRPr>
          </a:p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विपद्हरु पहिचान गर्ने क्रममा एकपछि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अर्को गरी सबै विपद्/प्रकोपको जोखिमहरु सोधी त्यस क्षेत्रमा भएका सबै विपद्/प्रकोपहरु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पहिचान गरी गोलो घेरा लगाउनु पर्दछ । </a:t>
            </a:r>
          </a:p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त्यसपछि मुख्य ५ विपद्/प्रकोपका जोखिमहरुको प्राथमिकीकरण गरी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दिएको कोठामा क्रमश विपद् वा प्रकोपको कोड र नाम लेख्नुपर्दछ । विपद्/प्रकोपको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जोखिमको प्राथमिकीकरण गर्दा त्यस्तो विपद्/प्रकोपबाट हुने धनजनको क्षति, जोखिमको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पुनरावृत्ति, जोखिमको त्रास विभिन्न कुराहरुबाट गर्न सकिन्छ । तर जोखिमको प्राथमिकीकरण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सम्बन्धित उत्तरदाताबाटै गराउनुपर्छ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5E4B1C-1BD1-4DE9-B408-ABBBD6A5D027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56" y="6507128"/>
            <a:ext cx="476693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93" y="790350"/>
            <a:ext cx="1199352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ctr">
              <a:lnSpc>
                <a:spcPct val="150000"/>
              </a:lnSpc>
            </a:pPr>
            <a:r>
              <a:rPr lang="ne-NP" sz="2800" b="1" dirty="0">
                <a:cs typeface="Kalimati" pitchFamily="2"/>
              </a:rPr>
              <a:t>१९) तल उल्लेखित कुन कुन किसिमका प्राकृतिक विपद् वा प्रकोपको खतरा तथा भू धरातलीय जोखिमहरू छन् ? (बहुउत्तर सम्भव छ)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BAA84-F72E-4AF0-B72A-0B54338115AF}"/>
              </a:ext>
            </a:extLst>
          </p:cNvPr>
          <p:cNvSpPr txBox="1"/>
          <p:nvPr/>
        </p:nvSpPr>
        <p:spPr>
          <a:xfrm>
            <a:off x="95694" y="2331027"/>
            <a:ext cx="7464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मुख्य ५ प्राकृतिक विपद् र प्रकोपका जोखिमहरूको प्राथमिकीकरण गरी दिएको कोठामा क्रमश विपद् वा प्रकोपको कोड र नाम लेख्नुपर्दछ ।</a:t>
            </a:r>
          </a:p>
          <a:p>
            <a:pPr marL="287338" indent="-287338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विपद् र प्रकोपको जोखिमको प्राथमिकीकरण गर्दा त्यस्तो विपद् र प्रकोपबाट हुने धनजनको क्षति, जोखिमको पुनराबृत्ति, जोखिमको त्रास विभिन्न कुराहरुबाट गर्न सकिन्छ । </a:t>
            </a:r>
          </a:p>
          <a:p>
            <a:pPr marL="287338" indent="-287338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तर जोखिमको प्राथमिकीकरण सम्बन्धित उत्तरदाताबाटै गराउनुपर्छ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E2751C-C2B3-4252-B383-0389B65C4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06" t="28354" r="28401" b="32248"/>
          <a:stretch/>
        </p:blipFill>
        <p:spPr>
          <a:xfrm>
            <a:off x="8220761" y="2035730"/>
            <a:ext cx="3485695" cy="4627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ECEB80-9048-400E-8FBD-65DFF80A16C1}"/>
              </a:ext>
            </a:extLst>
          </p:cNvPr>
          <p:cNvSpPr txBox="1"/>
          <p:nvPr/>
        </p:nvSpPr>
        <p:spPr>
          <a:xfrm>
            <a:off x="8527312" y="3583172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6991D-4A90-4708-9A76-B5D73DAE16F6}"/>
              </a:ext>
            </a:extLst>
          </p:cNvPr>
          <p:cNvSpPr txBox="1"/>
          <p:nvPr/>
        </p:nvSpPr>
        <p:spPr>
          <a:xfrm>
            <a:off x="8541484" y="3980123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B0F0"/>
                </a:solidFill>
              </a:rPr>
              <a:t>1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286FD8-D14C-44A6-B5F3-07D79906280C}"/>
              </a:ext>
            </a:extLst>
          </p:cNvPr>
          <p:cNvSpPr txBox="1"/>
          <p:nvPr/>
        </p:nvSpPr>
        <p:spPr>
          <a:xfrm>
            <a:off x="8545025" y="4334544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275E0C-AA0C-4345-A24C-F6CCDF24FF95}"/>
              </a:ext>
            </a:extLst>
          </p:cNvPr>
          <p:cNvSpPr txBox="1"/>
          <p:nvPr/>
        </p:nvSpPr>
        <p:spPr>
          <a:xfrm>
            <a:off x="8537934" y="4763390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476596-BCC1-44A6-BBD2-D73E119BA1F8}"/>
              </a:ext>
            </a:extLst>
          </p:cNvPr>
          <p:cNvSpPr txBox="1"/>
          <p:nvPr/>
        </p:nvSpPr>
        <p:spPr>
          <a:xfrm>
            <a:off x="8527312" y="5132722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B0F0"/>
                </a:solidFill>
              </a:rPr>
              <a:t>7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83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19" y="6559279"/>
            <a:ext cx="572389" cy="28979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349" y="870463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716" y="1470571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वर्ष भित्र प्राकृतिक प्रकोप वा विपद्का कारण यस वडामा कति व्यक्तिहरूको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१९ मा उल्लेखित १६ वटा प्राकृतिक प्रकोप कारणबाट यस वडामा गत वर्ष मृत्यु भएका मानिसको कुल संख्या सोधेर लेख्नुपर्दछ । मृत्युको विवरण लेख्दा घाइते भई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त्यसैको कारणले मृत्यु भएका समेत जोडेर लेख्नुपर्दछ । 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प्राकृतिक प्रकोप वा विपद्का कारण यस वडामा कति व्यक्तिहरू घाइते वा अङ्गभङ्ग भएका थिए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अंगभंग भन्नाले घाइते वा चोटपटक भई शरिरको कुनै अङ्ग काम नलाग्ने हुनु हो भने घाइते भन्नाले अस्थायी प्रकृतिको उपचार पश्चात पूर्णरुपमा निको हुन सक्ने प्रकारको </a:t>
            </a:r>
            <a:r>
              <a:rPr lang="ne-NP" sz="2400">
                <a:cs typeface="Kalimati" pitchFamily="2"/>
              </a:rPr>
              <a:t>चोटपटक हो</a:t>
            </a:r>
            <a:endParaRPr lang="ne-NP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5241B-B216-4A11-9E17-D2D95C67B6EC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91" y="6507131"/>
            <a:ext cx="529856" cy="3525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3" y="873370"/>
            <a:ext cx="11928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प्राकृतिक प्रकोप वा विपद्का कारण यस वडामा कति घरहरूको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31825" algn="l"/>
              </a:tabLst>
            </a:pPr>
            <a:r>
              <a:rPr lang="ne-NP" sz="2400" dirty="0">
                <a:cs typeface="Kalimati" pitchFamily="2"/>
              </a:rPr>
              <a:t>	घरको क्षति भन्नाले पूर्ण वा आंशिक रुपमा घर भत्किएको भन्ने बुझ्नुपर्दछ ।</a:t>
            </a:r>
            <a:endParaRPr lang="en-US" sz="2400" dirty="0">
              <a:cs typeface="Kalimati" pitchFamily="2"/>
            </a:endParaRP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प्राकृतिक प्रकोप वा विपद्का कारण यस वडामा कति जग्गाको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519113" algn="l"/>
              </a:tabLst>
            </a:pPr>
            <a:r>
              <a:rPr lang="ne-NP" sz="2400" dirty="0">
                <a:cs typeface="Kalimati" pitchFamily="2"/>
              </a:rPr>
              <a:t>	 जग्गाको क्षति भन्नाले जग्गाको कटान हुनु, जग्गालाई बालुवा वा ढुङ्गामाटोले पुरिनु, बाढी 	 पस्नु आदि बुझ्नुपर्दछ ।</a:t>
            </a: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नोटः जग्गाको क्षेत्रफल मापन एकाइ यसै प्रश्नावलीको खण्ड ख को प्रश्न ४ मा उल्लेख गरे बमोजिम हुनुपर्दछ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2818B-AEFD-4201-A511-C3E1845911B5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6525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38345" y="6453965"/>
            <a:ext cx="444795" cy="39510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63745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प्राकृतिक प्रकोप वा विपद्का कारण यस वडामा कति पशुको क्षति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पशुको क्षति भन्नाले पशुको मृत्यु वा गम्भिर घाइते बुझ्नुपर्दछ ।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गत १ वर्ष भित्र प्राकृतिक प्रकोप वा विपद्का कारण यस वडामा कति परिमाणको बालीनालीको क्षति भएको थियो ?</a:t>
            </a:r>
          </a:p>
          <a:p>
            <a:pPr marL="342900" indent="523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 भित्र प्राकृतिक प्रकोप वा विपद्का कारण यस वडामा कति </a:t>
            </a:r>
            <a:r>
              <a:rPr lang="ne-NP" sz="2400">
                <a:cs typeface="Kalimati" pitchFamily="2"/>
              </a:rPr>
              <a:t>परिमाणको 	बालिनालीको </a:t>
            </a:r>
            <a:r>
              <a:rPr lang="ne-NP" sz="2400" dirty="0">
                <a:cs typeface="Kalimati" pitchFamily="2"/>
              </a:rPr>
              <a:t>क्षति भयो यकिन गरी मुरी वा मनमा लेख्नुपर्दछ । मुरी वा मनमा </a:t>
            </a:r>
            <a:r>
              <a:rPr lang="ne-NP" sz="2400">
                <a:cs typeface="Kalimati" pitchFamily="2"/>
              </a:rPr>
              <a:t>भन्न 	नसकेमा </a:t>
            </a:r>
            <a:r>
              <a:rPr lang="ne-NP" sz="2400" dirty="0">
                <a:cs typeface="Kalimati" pitchFamily="2"/>
              </a:rPr>
              <a:t>उक्त एकाईलाई मुरी वा मनमा परिणत गरी लेख्नुपर्दछ । यदि मन भए </a:t>
            </a:r>
            <a:r>
              <a:rPr lang="ne-NP" sz="2400">
                <a:cs typeface="Kalimati" pitchFamily="2"/>
              </a:rPr>
              <a:t>मुरीलाई 	तेस्रो </a:t>
            </a:r>
            <a:r>
              <a:rPr lang="ne-NP" sz="2400" dirty="0">
                <a:cs typeface="Kalimati" pitchFamily="2"/>
              </a:rPr>
              <a:t>धर्कोले काट्नुपर्दछ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7CE3C2-B23E-4EB9-B344-FEF98788E8B0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26351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15061" y="6411433"/>
            <a:ext cx="668080" cy="437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59370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गत	 १ वर्ष	 भित्र	प्राकृतिक प्रकोप वा विपद्का कारण यस वडामा भित्र्याइएको	खाद्यान्नको कति परिमाण क्षति भएको थियो ?</a:t>
            </a:r>
          </a:p>
          <a:p>
            <a:pPr marL="341313" indent="-341313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भित्र्याइएको खाद्यान्न भन्नाले वडाका परिवारले उत्पादन गरेको र घरभित्र वा आँगनमा भण्डारण गरिएको खाद्यान्न बाली, फलफुल तथा अन्य कृषिवाली भन्ने बुझ्नुपर्दछ । विभिन्न परिवारमा भित्र्याइएको विभिन्न प्रकारको खाद्यान्नको क्षति एकमुष्ठ गरी त्यस वडामा कति क्षति भएको छ मुरी वा मनमा लेख्नुपर्दछ । यस्ता विवरणहरु वडा वा स्थानीय तहमा रेकर्ड राखेको हुन सक्दछ ।</a:t>
            </a:r>
          </a:p>
        </p:txBody>
      </p:sp>
    </p:spTree>
    <p:extLst>
      <p:ext uri="{BB962C8B-B14F-4D97-AF65-F5344CB8AC3E}">
        <p14:creationId xmlns:p14="http://schemas.microsoft.com/office/powerpoint/2010/main" val="1383931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28584"/>
            <a:ext cx="11961627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 वर्ष भित्र बन्यजन्तु/जङ्गली जनावरको आक्रमणबाट यस वडामा कति जना व्यक्तिको मृत्यु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 भित्र वन्यजन्तु वा जङ्गली जनावरबाट यस वडामा मृत्यु भएका मानिसको कुल संख्या लेख्नुपर्दछ । साथै आक्रमणबाट घाइते भई पछि सोही कारणले मृत्यु भएको छ भने पनि सो समेत जोडी लेख्नुपर्दछ ।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बन्यजन्तु/जङ्गली जनावरको आक्रमणबाट यस वडामा कति जना व्यक्तिहरूको अङ्गभङ्ग भएको थियो ?</a:t>
            </a:r>
            <a:endParaRPr lang="en-US" sz="2400" dirty="0">
              <a:cs typeface="Kalimati" pitchFamily="2"/>
            </a:endParaRP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वर्षभित्र विभिन्न प्रकारका बन्यजन्तु वा जंगली जनावरबाट यस वडामा अंगभंग भएका</a:t>
            </a:r>
          </a:p>
          <a:p>
            <a:pPr marL="860425" lvl="1" indent="-403225" algn="just">
              <a:lnSpc>
                <a:spcPct val="150000"/>
              </a:lnSpc>
            </a:pPr>
            <a:r>
              <a:rPr lang="ne-NP" sz="2400">
                <a:cs typeface="Kalimati" pitchFamily="2"/>
              </a:rPr>
              <a:t>	व्यक्तिको </a:t>
            </a:r>
            <a:r>
              <a:rPr lang="ne-NP" sz="2400" dirty="0">
                <a:cs typeface="Kalimati" pitchFamily="2"/>
              </a:rPr>
              <a:t>कुल संख्या सोधेर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AA4BE-97D0-4BE9-887D-057F237467F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3"/>
            <a:ext cx="11961627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वन्यजन्तु/जङ्गली जनावरको आक्रमणबाट यस वडामा कति पशुको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गत १ वर्षभित्र वन्यजन्तु वा जंगली जनावर (बाँदर, हात्ति, चितुवा, स्याल, बाघ, </a:t>
            </a:r>
            <a:r>
              <a:rPr lang="ne-NP" sz="2400">
                <a:cs typeface="Kalimati" pitchFamily="2"/>
              </a:rPr>
              <a:t>भालु 	आदि</a:t>
            </a:r>
            <a:r>
              <a:rPr lang="ne-NP" sz="2400" dirty="0">
                <a:cs typeface="Kalimati" pitchFamily="2"/>
              </a:rPr>
              <a:t>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बाट यस वडामा क्षति भएका पशुहरुः गाई गोरु, भैंसी, राँगा, बाख्रा आदिको </a:t>
            </a:r>
            <a:r>
              <a:rPr lang="ne-NP" sz="2400">
                <a:cs typeface="Kalimati" pitchFamily="2"/>
              </a:rPr>
              <a:t>कुल 	संख्या </a:t>
            </a:r>
            <a:r>
              <a:rPr lang="ne-NP" sz="2400" dirty="0">
                <a:cs typeface="Kalimati" pitchFamily="2"/>
              </a:rPr>
              <a:t>सोधी लेख्नुपर्दछ ।</a:t>
            </a:r>
            <a:endParaRPr lang="en-US" sz="24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वन्यजन्तु/जङ्गली जनावरबाट यस वडाका कृषकहरूको कति परिमाणको बालीनाली क्षति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वर्षभित्र वन्यजन्तु वा जंगली जनावरबाट यस वडामा कति परिमाणको </a:t>
            </a:r>
            <a:r>
              <a:rPr lang="ne-NP" sz="2400">
                <a:cs typeface="Kalimati" pitchFamily="2"/>
              </a:rPr>
              <a:t>बालीनालीको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क्षति </a:t>
            </a:r>
            <a:r>
              <a:rPr lang="ne-NP" sz="2400" dirty="0">
                <a:cs typeface="Kalimati" pitchFamily="2"/>
              </a:rPr>
              <a:t>भयो यकिन गरी मुरी वा मनमा लेख्नुपर्दछ । हात्ती, बाँदर लगायतका जनावरले </a:t>
            </a:r>
            <a:r>
              <a:rPr lang="ne-NP" sz="2400">
                <a:cs typeface="Kalimati" pitchFamily="2"/>
              </a:rPr>
              <a:t>क्षति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पुर्याएको </a:t>
            </a:r>
            <a:r>
              <a:rPr lang="ne-NP" sz="2400" dirty="0">
                <a:cs typeface="Kalimati" pitchFamily="2"/>
              </a:rPr>
              <a:t>विवरण यस अन्तर्गत 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79D70-BC6C-4741-9CD6-0B91FAD8EDA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19642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30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7"/>
            <a:ext cx="11961627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वन्यजन्तु/जङ्गली जनावरबाट यस वडाका कृषकहरूको भित्र्याइएको खाद्यान्न कति परिमाणमा क्षति भएको थियो ?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भित्र्याइएको खाद्यान्न भन्नाले वडाका परिवारले उत्पादन गरेको र घरभित्र वा आँगनमा 	भण्डारण राखिएको वाली, फलफुल तथा अन्य कृषिवाली भन्ने बुझ्नुपर्दछ । उक्त 	भित्र्याइएको बालीलाई जंगली जनावरका कारणबाट कति क्षति भएको छ मुरी वा मनमा 	लेख्नुपर्दछ ।</a:t>
            </a:r>
            <a:endParaRPr lang="ne-NP" sz="9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9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सम्पूर्ण प्रश्नावली भरी सकेपछि एकपटक रुजु गरी सुपरिवेक्षकको नाम, कोड, विवरण 	संकलन गरेको मिति लेखी हस्ताक्षर पनि गर्नुपर्दछ । त्यसै गरी उत्तरदाताको नाम र 	सम्पर्क नम्बर लेखी हस्ताक्षर गराउनुपर्दछ । वडा कार्यालयको छाप समेत लगाई 	उत्तरदातालाई समय उपलब्ध गराई विवरण भर्न सहयोग गर्नु भएकोमा धन्यवाद दिनुपर्दछ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65124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31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B66C8-00B0-4309-BA02-C053B3A337B2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6406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	५० प्रतिशत भन्दा बढीको पहुँच भएमा भएको मान्नुपर्दछ । 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अस्थायीरूपमा कालोपत्रे भत्किएको भएमा पनि कालोपत्रे भएको नै मान्नुपर्दछ ।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बहुसंख्यक मानिसहरू बसोबास गर्ने बस्तीलार्इ मुख्य बस्ती मान्नुपर्दछ ।</a:t>
            </a:r>
            <a:endParaRPr lang="en-US" sz="2400" dirty="0">
              <a:solidFill>
                <a:srgbClr val="0000FF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03872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8711" y="1621324"/>
            <a:ext cx="1052858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शहरी सेवा सुविधा (भौतिक पूर्वाधार, सामाजिक पूर्वाधार र आर्थिक पूर्वाधार) मा वडाबासीको पहुँचको अवस्था सोधिने ।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यी सेवा सुविधाहरु कुनै वडा भित्र उपलब्ध रहेको र कुनै पैदल आधा घन्टाको दुरीमा रहेको छन् छैनन् सोध्नु पर्दछ । 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यी सेवा सुविधाहरु कति परिवार संख्या वा कति जनसंख्यामा उपलब्ध छ सोध्नु पर्दछ  भने कुनै छन् वा छैनन् सोधी गोलो घेरा लगाउनु पर्दछ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विपद जोखिमको अवस्था र प्राकृतिक प्रकोप तथा बन्यजन्तु बाट भयको गत बर्षको क्षतिको विवरण सोधिने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959" y="2136337"/>
            <a:ext cx="1190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७.७७ देखि ७.११९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4454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00122" y="6496493"/>
            <a:ext cx="541846" cy="32051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2951</Words>
  <Application>Microsoft Office PowerPoint</Application>
  <PresentationFormat>Widescreen</PresentationFormat>
  <Paragraphs>240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241</cp:revision>
  <dcterms:created xsi:type="dcterms:W3CDTF">2020-10-11T07:30:23Z</dcterms:created>
  <dcterms:modified xsi:type="dcterms:W3CDTF">2021-03-15T07:26:51Z</dcterms:modified>
</cp:coreProperties>
</file>