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379" r:id="rId2"/>
    <p:sldId id="468" r:id="rId3"/>
    <p:sldId id="329" r:id="rId4"/>
    <p:sldId id="417" r:id="rId5"/>
    <p:sldId id="475" r:id="rId6"/>
    <p:sldId id="469" r:id="rId7"/>
    <p:sldId id="420" r:id="rId8"/>
    <p:sldId id="421" r:id="rId9"/>
    <p:sldId id="422" r:id="rId10"/>
    <p:sldId id="423" r:id="rId11"/>
    <p:sldId id="424" r:id="rId12"/>
    <p:sldId id="425" r:id="rId13"/>
    <p:sldId id="426" r:id="rId14"/>
    <p:sldId id="427" r:id="rId15"/>
    <p:sldId id="428" r:id="rId16"/>
    <p:sldId id="429" r:id="rId17"/>
    <p:sldId id="430" r:id="rId18"/>
    <p:sldId id="477" r:id="rId19"/>
    <p:sldId id="478" r:id="rId20"/>
    <p:sldId id="491" r:id="rId21"/>
    <p:sldId id="479" r:id="rId22"/>
    <p:sldId id="482" r:id="rId23"/>
    <p:sldId id="483" r:id="rId24"/>
    <p:sldId id="440" r:id="rId25"/>
    <p:sldId id="485" r:id="rId26"/>
    <p:sldId id="486" r:id="rId27"/>
    <p:sldId id="487" r:id="rId28"/>
    <p:sldId id="488" r:id="rId29"/>
    <p:sldId id="489" r:id="rId30"/>
    <p:sldId id="490" r:id="rId31"/>
    <p:sldId id="448" r:id="rId32"/>
    <p:sldId id="449" r:id="rId33"/>
    <p:sldId id="451" r:id="rId34"/>
    <p:sldId id="452" r:id="rId35"/>
    <p:sldId id="453" r:id="rId36"/>
    <p:sldId id="454" r:id="rId37"/>
    <p:sldId id="455" r:id="rId38"/>
    <p:sldId id="456" r:id="rId39"/>
    <p:sldId id="458" r:id="rId40"/>
    <p:sldId id="459" r:id="rId41"/>
    <p:sldId id="460" r:id="rId42"/>
    <p:sldId id="462" r:id="rId43"/>
    <p:sldId id="470" r:id="rId44"/>
    <p:sldId id="471" r:id="rId45"/>
    <p:sldId id="472" r:id="rId46"/>
    <p:sldId id="416" r:id="rId47"/>
    <p:sldId id="463" r:id="rId48"/>
    <p:sldId id="464" r:id="rId49"/>
    <p:sldId id="465" r:id="rId50"/>
    <p:sldId id="466" r:id="rId51"/>
    <p:sldId id="317" r:id="rId52"/>
    <p:sldId id="272" r:id="rId53"/>
    <p:sldId id="445"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shi Ram Sigdel" initials="RRS" lastIdx="1" clrIdx="0">
    <p:extLst>
      <p:ext uri="{19B8F6BF-5375-455C-9EA6-DF929625EA0E}">
        <p15:presenceInfo xmlns:p15="http://schemas.microsoft.com/office/powerpoint/2012/main" userId="Rishi Ram Sigde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A9"/>
    <a:srgbClr val="0070D2"/>
    <a:srgbClr val="3D6CC1"/>
    <a:srgbClr val="002054"/>
    <a:srgbClr val="0070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85" autoAdjust="0"/>
    <p:restoredTop sz="89134" autoAdjust="0"/>
  </p:normalViewPr>
  <p:slideViewPr>
    <p:cSldViewPr snapToGrid="0">
      <p:cViewPr varScale="1">
        <p:scale>
          <a:sx n="57" d="100"/>
          <a:sy n="57" d="100"/>
        </p:scale>
        <p:origin x="968" y="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3/15/2021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a:t>
            </a:fld>
            <a:endParaRPr lang="en-US"/>
          </a:p>
        </p:txBody>
      </p:sp>
    </p:spTree>
    <p:extLst>
      <p:ext uri="{BB962C8B-B14F-4D97-AF65-F5344CB8AC3E}">
        <p14:creationId xmlns:p14="http://schemas.microsoft.com/office/powerpoint/2010/main" val="3590404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18</a:t>
            </a:fld>
            <a:endParaRPr lang="en-US"/>
          </a:p>
        </p:txBody>
      </p:sp>
    </p:spTree>
    <p:extLst>
      <p:ext uri="{BB962C8B-B14F-4D97-AF65-F5344CB8AC3E}">
        <p14:creationId xmlns:p14="http://schemas.microsoft.com/office/powerpoint/2010/main" val="1608807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88C62E67-0987-4CFA-A37F-AEFD85975683}" type="datetimeFigureOut">
              <a:rPr lang="en-US" smtClean="0"/>
              <a:t>3/15/2021</a:t>
            </a:fld>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557164" y="6388925"/>
            <a:ext cx="1634836" cy="469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197" y="21017"/>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gif"/></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sz="quarter" idx="4294967295"/>
          </p:nvPr>
        </p:nvSpPr>
        <p:spPr>
          <a:xfrm>
            <a:off x="-21714" y="4273134"/>
            <a:ext cx="7416427" cy="1521612"/>
          </a:xfrm>
          <a:prstGeom prst="rect">
            <a:avLst/>
          </a:prstGeom>
        </p:spPr>
        <p:txBody>
          <a:bodyPr/>
          <a:lstStyle/>
          <a:p>
            <a:pPr marL="0" indent="0" algn="ctr">
              <a:buNone/>
            </a:pPr>
            <a:r>
              <a:rPr lang="ne-NP" b="1" spc="-40" dirty="0">
                <a:solidFill>
                  <a:srgbClr val="002060"/>
                </a:solidFill>
                <a:cs typeface="Kalimati" pitchFamily="2"/>
              </a:rPr>
              <a:t>मुख्य प्रश्नावलीः व्यक्तिगत खण्ड </a:t>
            </a:r>
          </a:p>
          <a:p>
            <a:pPr marL="0" indent="0" algn="ctr">
              <a:buNone/>
            </a:pPr>
            <a:r>
              <a:rPr lang="ne-NP" b="1" spc="-40" dirty="0">
                <a:solidFill>
                  <a:srgbClr val="002060"/>
                </a:solidFill>
                <a:cs typeface="Kalimati" pitchFamily="2"/>
              </a:rPr>
              <a:t>(महल १२ देखि १८ सम्म) </a:t>
            </a:r>
            <a:endParaRPr lang="en-US" b="1" spc="-40" dirty="0">
              <a:solidFill>
                <a:srgbClr val="002060"/>
              </a:solidFill>
              <a:cs typeface="Kalimati" pitchFamily="2"/>
            </a:endParaRPr>
          </a:p>
          <a:p>
            <a:pPr marL="0" indent="0" algn="ctr">
              <a:buNone/>
            </a:pPr>
            <a:endParaRPr lang="ne-NP" b="1" spc="-40" dirty="0">
              <a:solidFill>
                <a:srgbClr val="002060"/>
              </a:solidFill>
              <a:cs typeface="Kalimati" pitchFamily="2"/>
            </a:endParaRP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sp>
        <p:nvSpPr>
          <p:cNvPr id="11" name="Title 1">
            <a:extLst>
              <a:ext uri="{FF2B5EF4-FFF2-40B4-BE49-F238E27FC236}">
                <a16:creationId xmlns:a16="http://schemas.microsoft.com/office/drawing/2014/main" id="{23A7BA57-E6E8-4A9D-A40A-1DD2BFFFB6A5}"/>
              </a:ext>
            </a:extLst>
          </p:cNvPr>
          <p:cNvSpPr txBox="1">
            <a:spLocks/>
          </p:cNvSpPr>
          <p:nvPr/>
        </p:nvSpPr>
        <p:spPr>
          <a:xfrm>
            <a:off x="0" y="864324"/>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स्तरीय मुख्य प्रशिक्षक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चैत ११</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5464" y="1052941"/>
            <a:ext cx="8358062" cy="5115600"/>
          </a:xfrm>
          <a:prstGeom prst="rect">
            <a:avLst/>
          </a:prstGeom>
          <a:effectLst/>
          <a:scene3d>
            <a:camera prst="orthographicFront"/>
            <a:lightRig rig="threePt" dir="t"/>
          </a:scene3d>
          <a:sp3d>
            <a:bevelT w="165100" prst="coolSlant"/>
          </a:sp3d>
        </p:spPr>
      </p:pic>
      <p:cxnSp>
        <p:nvCxnSpPr>
          <p:cNvPr id="3" name="Straight Connector 2"/>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972" y="3895723"/>
            <a:ext cx="2281331" cy="1710999"/>
          </a:xfrm>
          <a:prstGeom prst="rect">
            <a:avLst/>
          </a:prstGeom>
        </p:spPr>
      </p:pic>
      <p:sp>
        <p:nvSpPr>
          <p:cNvPr id="8" name="TextBox 7"/>
          <p:cNvSpPr txBox="1"/>
          <p:nvPr/>
        </p:nvSpPr>
        <p:spPr>
          <a:xfrm>
            <a:off x="4093289" y="3115699"/>
            <a:ext cx="7441605" cy="1560042"/>
          </a:xfrm>
          <a:prstGeom prst="rect">
            <a:avLst/>
          </a:prstGeom>
          <a:noFill/>
        </p:spPr>
        <p:txBody>
          <a:bodyPr wrap="square" rtlCol="0">
            <a:spAutoFit/>
          </a:bodyPr>
          <a:lstStyle/>
          <a:p>
            <a:pPr marL="628650" indent="-342900">
              <a:lnSpc>
                <a:spcPts val="3889"/>
              </a:lnSpc>
              <a:buFont typeface="Wingdings" panose="05000000000000000000" pitchFamily="2" charset="2"/>
              <a:buChar char="Ø"/>
            </a:pPr>
            <a:r>
              <a:rPr lang="ne-NP" sz="2400" b="1" dirty="0">
                <a:solidFill>
                  <a:srgbClr val="0020A9"/>
                </a:solidFill>
                <a:latin typeface="Ganesh" pitchFamily="2" charset="0"/>
                <a:cs typeface="Kalimati" pitchFamily="2"/>
              </a:rPr>
              <a:t>मुख्य प्रश्नावलीः व्यक्तिगत खण्ड (प्रश्न १२ देखि १८) </a:t>
            </a:r>
            <a:endParaRPr lang="en-US" sz="2400" b="1" dirty="0">
              <a:solidFill>
                <a:srgbClr val="0020A9"/>
              </a:solidFill>
              <a:latin typeface="Ganesh" pitchFamily="2" charset="0"/>
              <a:cs typeface="Kalimati" pitchFamily="2"/>
            </a:endParaRPr>
          </a:p>
          <a:p>
            <a:pPr marL="285750">
              <a:lnSpc>
                <a:spcPts val="3889"/>
              </a:lnSpc>
            </a:pPr>
            <a:endParaRPr lang="en-US" sz="2400" dirty="0">
              <a:solidFill>
                <a:schemeClr val="tx1">
                  <a:lumMod val="95000"/>
                  <a:lumOff val="5000"/>
                </a:schemeClr>
              </a:solidFill>
              <a:cs typeface="Kalimati" pitchFamily="2"/>
            </a:endParaRPr>
          </a:p>
          <a:p>
            <a:pPr marL="285750" indent="1588">
              <a:lnSpc>
                <a:spcPts val="3889"/>
              </a:lnSpc>
              <a:buFont typeface="Wingdings" pitchFamily="2" charset="2"/>
              <a:buChar char="Ø"/>
            </a:pPr>
            <a:endParaRPr lang="ne-NP" sz="2400" dirty="0">
              <a:solidFill>
                <a:schemeClr val="tx1">
                  <a:lumMod val="95000"/>
                  <a:lumOff val="5000"/>
                </a:schemeClr>
              </a:solidFill>
              <a:cs typeface="Kalimati" pitchFamily="2"/>
            </a:endParaRPr>
          </a:p>
        </p:txBody>
      </p:sp>
      <p:sp>
        <p:nvSpPr>
          <p:cNvPr id="11" name="Text Placeholder 1"/>
          <p:cNvSpPr>
            <a:spLocks noGrp="1"/>
          </p:cNvSpPr>
          <p:nvPr>
            <p:ph type="body" sz="quarter" idx="4294967295"/>
          </p:nvPr>
        </p:nvSpPr>
        <p:spPr>
          <a:xfrm>
            <a:off x="351810" y="2087783"/>
            <a:ext cx="2825022" cy="1807937"/>
          </a:xfrm>
          <a:prstGeom prst="rect">
            <a:avLst/>
          </a:prstGeom>
        </p:spPr>
        <p:txBody>
          <a:bodyPr>
            <a:noAutofit/>
          </a:bodyPr>
          <a:lstStyle/>
          <a:p>
            <a:pPr marL="0" indent="0" algn="ctr">
              <a:lnSpc>
                <a:spcPct val="150000"/>
              </a:lnSpc>
              <a:buNone/>
            </a:pPr>
            <a:r>
              <a:rPr lang="ne-NP" sz="4400" b="1" dirty="0">
                <a:solidFill>
                  <a:srgbClr val="0020A9"/>
                </a:solidFill>
                <a:latin typeface="Ganesh" pitchFamily="2" charset="0"/>
                <a:cs typeface="Kalimati" panose="00000400000000000000" pitchFamily="2"/>
              </a:rPr>
              <a:t>प्रस्तुतिका विषय</a:t>
            </a:r>
          </a:p>
        </p:txBody>
      </p:sp>
      <p:sp>
        <p:nvSpPr>
          <p:cNvPr id="9" name="Slide Number Placeholder 19"/>
          <p:cNvSpPr txBox="1">
            <a:spLocks/>
          </p:cNvSpPr>
          <p:nvPr/>
        </p:nvSpPr>
        <p:spPr>
          <a:xfrm>
            <a:off x="11534894" y="6393863"/>
            <a:ext cx="657106" cy="44070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40B2E4-A264-431E-ABDE-38E3BCDA5876}" type="slidenum">
              <a:rPr lang="en-US">
                <a:latin typeface="Fontasy Himali" panose="04020500000000000000" pitchFamily="82" charset="0"/>
              </a:rPr>
              <a:pPr algn="r"/>
              <a:t>2</a:t>
            </a:fld>
            <a:endParaRPr lang="en-US" dirty="0">
              <a:latin typeface="Fontasy Himali" panose="04020500000000000000" pitchFamily="82" charset="0"/>
            </a:endParaRPr>
          </a:p>
        </p:txBody>
      </p:sp>
    </p:spTree>
    <p:extLst>
      <p:ext uri="{BB962C8B-B14F-4D97-AF65-F5344CB8AC3E}">
        <p14:creationId xmlns:p14="http://schemas.microsoft.com/office/powerpoint/2010/main" val="1007018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29720" y="6465721"/>
            <a:ext cx="462280" cy="381635"/>
          </a:xfrm>
        </p:spPr>
        <p:txBody>
          <a:bodyPr/>
          <a:lstStyle/>
          <a:p>
            <a:pPr algn="ctr"/>
            <a:r>
              <a:rPr lang="en-US" dirty="0">
                <a:latin typeface="Fontasy Himali" panose="04020500000000000000" pitchFamily="82" charset="0"/>
              </a:rPr>
              <a:t>3</a:t>
            </a: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3D6CC1"/>
                </a:solidFill>
                <a:cs typeface="Kalimati" pitchFamily="2"/>
              </a:rPr>
              <a:t>सन्दर्भ सामाग्री</a:t>
            </a:r>
            <a:endParaRPr lang="hi-IN" sz="2800" b="1" dirty="0">
              <a:solidFill>
                <a:srgbClr val="3D6CC1"/>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854423"/>
            <a:ext cx="11830499" cy="461665"/>
          </a:xfrm>
          <a:prstGeom prst="rect">
            <a:avLst/>
          </a:prstGeom>
        </p:spPr>
        <p:txBody>
          <a:bodyPr wrap="square">
            <a:spAutoFit/>
          </a:bodyPr>
          <a:lstStyle/>
          <a:p>
            <a:pPr algn="ctr"/>
            <a:r>
              <a:rPr lang="ne-NP" sz="2400" b="1" dirty="0">
                <a:solidFill>
                  <a:srgbClr val="0020A9"/>
                </a:solidFill>
                <a:cs typeface="Kalimati" pitchFamily="2"/>
              </a:rPr>
              <a:t>गणना पुस्तिकाको अनुच्छेद ७.२९ देखि ८.१७ सम्म</a:t>
            </a:r>
          </a:p>
        </p:txBody>
      </p:sp>
      <p:pic>
        <p:nvPicPr>
          <p:cNvPr id="4" name="Picture 3">
            <a:extLst>
              <a:ext uri="{FF2B5EF4-FFF2-40B4-BE49-F238E27FC236}">
                <a16:creationId xmlns:a16="http://schemas.microsoft.com/office/drawing/2014/main" id="{560FC5B3-01C8-4BDB-975A-2D4B25DFCDE9}"/>
              </a:ext>
            </a:extLst>
          </p:cNvPr>
          <p:cNvPicPr>
            <a:picLocks noChangeAspect="1"/>
          </p:cNvPicPr>
          <p:nvPr/>
        </p:nvPicPr>
        <p:blipFill rotWithShape="1">
          <a:blip r:embed="rId2"/>
          <a:srcRect l="44128" t="14264" r="30145" b="26666"/>
          <a:stretch/>
        </p:blipFill>
        <p:spPr>
          <a:xfrm>
            <a:off x="4836227" y="3125535"/>
            <a:ext cx="2680441" cy="3461859"/>
          </a:xfrm>
          <a:prstGeom prst="rect">
            <a:avLst/>
          </a:prstGeom>
        </p:spPr>
      </p:pic>
      <p:pic>
        <p:nvPicPr>
          <p:cNvPr id="5" name="Picture 4">
            <a:extLst>
              <a:ext uri="{FF2B5EF4-FFF2-40B4-BE49-F238E27FC236}">
                <a16:creationId xmlns:a16="http://schemas.microsoft.com/office/drawing/2014/main" id="{06D651AD-FB48-46C7-A981-84637384EA3E}"/>
              </a:ext>
            </a:extLst>
          </p:cNvPr>
          <p:cNvPicPr>
            <a:picLocks noChangeAspect="1"/>
          </p:cNvPicPr>
          <p:nvPr/>
        </p:nvPicPr>
        <p:blipFill rotWithShape="1">
          <a:blip r:embed="rId3"/>
          <a:srcRect l="28994" t="22439" r="28201" b="7968"/>
          <a:stretch/>
        </p:blipFill>
        <p:spPr>
          <a:xfrm>
            <a:off x="503995" y="3125535"/>
            <a:ext cx="4069655" cy="3721821"/>
          </a:xfrm>
          <a:prstGeom prst="rect">
            <a:avLst/>
          </a:prstGeom>
        </p:spPr>
      </p:pic>
      <p:pic>
        <p:nvPicPr>
          <p:cNvPr id="14" name="Picture 13">
            <a:extLst>
              <a:ext uri="{FF2B5EF4-FFF2-40B4-BE49-F238E27FC236}">
                <a16:creationId xmlns:a16="http://schemas.microsoft.com/office/drawing/2014/main" id="{F08B3C7B-8A63-4ACC-AE0C-AA06009FB8EC}"/>
              </a:ext>
            </a:extLst>
          </p:cNvPr>
          <p:cNvPicPr>
            <a:picLocks noChangeAspect="1"/>
          </p:cNvPicPr>
          <p:nvPr/>
        </p:nvPicPr>
        <p:blipFill rotWithShape="1">
          <a:blip r:embed="rId4"/>
          <a:srcRect l="28719" t="22113" r="28018" b="18742"/>
          <a:stretch/>
        </p:blipFill>
        <p:spPr>
          <a:xfrm>
            <a:off x="7784636" y="3063473"/>
            <a:ext cx="4424199" cy="3402242"/>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19"/>
          <p:cNvSpPr txBox="1">
            <a:spLocks/>
          </p:cNvSpPr>
          <p:nvPr/>
        </p:nvSpPr>
        <p:spPr>
          <a:xfrm>
            <a:off x="11759612" y="6560092"/>
            <a:ext cx="425257" cy="43853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4</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4698674C-3914-4F6E-8168-597A668A6DE1}"/>
              </a:ext>
            </a:extLst>
          </p:cNvPr>
          <p:cNvPicPr>
            <a:picLocks noChangeAspect="1"/>
          </p:cNvPicPr>
          <p:nvPr/>
        </p:nvPicPr>
        <p:blipFill rotWithShape="1">
          <a:blip r:embed="rId2"/>
          <a:srcRect l="29085" t="36260" r="28476" b="13170"/>
          <a:stretch/>
        </p:blipFill>
        <p:spPr>
          <a:xfrm>
            <a:off x="6134881" y="722949"/>
            <a:ext cx="6049988" cy="5837138"/>
          </a:xfrm>
          <a:prstGeom prst="rect">
            <a:avLst/>
          </a:prstGeom>
        </p:spPr>
      </p:pic>
      <p:pic>
        <p:nvPicPr>
          <p:cNvPr id="10" name="Picture 9">
            <a:extLst>
              <a:ext uri="{FF2B5EF4-FFF2-40B4-BE49-F238E27FC236}">
                <a16:creationId xmlns:a16="http://schemas.microsoft.com/office/drawing/2014/main" id="{1C020BAF-81F8-4D7A-BAE4-DA39935068EC}"/>
              </a:ext>
            </a:extLst>
          </p:cNvPr>
          <p:cNvPicPr>
            <a:picLocks noChangeAspect="1"/>
          </p:cNvPicPr>
          <p:nvPr/>
        </p:nvPicPr>
        <p:blipFill rotWithShape="1">
          <a:blip r:embed="rId3"/>
          <a:srcRect l="53026" t="45041" r="28659" b="14472"/>
          <a:stretch/>
        </p:blipFill>
        <p:spPr>
          <a:xfrm>
            <a:off x="62886" y="722949"/>
            <a:ext cx="2376919" cy="5837136"/>
          </a:xfrm>
          <a:prstGeom prst="rect">
            <a:avLst/>
          </a:prstGeom>
        </p:spPr>
      </p:pic>
      <p:sp>
        <p:nvSpPr>
          <p:cNvPr id="17" name="Scroll: Vertical 16">
            <a:extLst>
              <a:ext uri="{FF2B5EF4-FFF2-40B4-BE49-F238E27FC236}">
                <a16:creationId xmlns:a16="http://schemas.microsoft.com/office/drawing/2014/main" id="{8CB48C14-A411-410B-9CE4-36E7A1663A5B}"/>
              </a:ext>
            </a:extLst>
          </p:cNvPr>
          <p:cNvSpPr/>
          <p:nvPr/>
        </p:nvSpPr>
        <p:spPr>
          <a:xfrm>
            <a:off x="2439805" y="758284"/>
            <a:ext cx="3695076" cy="5837129"/>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610"/>
              </a:lnSpc>
            </a:pPr>
            <a:r>
              <a:rPr lang="ne-NP" sz="2800" dirty="0">
                <a:solidFill>
                  <a:schemeClr val="bg1"/>
                </a:solidFill>
                <a:cs typeface="Kalimati" pitchFamily="2"/>
              </a:rPr>
              <a:t>व्यक्तिगत </a:t>
            </a:r>
            <a:r>
              <a:rPr lang="ne-NP" sz="2800" b="1" spc="-42" dirty="0">
                <a:solidFill>
                  <a:schemeClr val="bg1"/>
                </a:solidFill>
                <a:cs typeface="Kalimati" pitchFamily="2"/>
              </a:rPr>
              <a:t> खण्ड</a:t>
            </a:r>
          </a:p>
          <a:p>
            <a:pPr algn="ctr">
              <a:lnSpc>
                <a:spcPts val="4610"/>
              </a:lnSpc>
            </a:pPr>
            <a:r>
              <a:rPr lang="ne-NP" sz="2800" b="1" spc="-42" dirty="0">
                <a:solidFill>
                  <a:schemeClr val="bg1"/>
                </a:solidFill>
                <a:cs typeface="Kalimati" pitchFamily="2"/>
              </a:rPr>
              <a:t>महल १२ देखि महल १८ सम्म</a:t>
            </a:r>
          </a:p>
          <a:p>
            <a:pPr algn="ctr"/>
            <a:endParaRPr lang="en-US" dirty="0"/>
          </a:p>
        </p:txBody>
      </p:sp>
    </p:spTree>
    <p:extLst>
      <p:ext uri="{BB962C8B-B14F-4D97-AF65-F5344CB8AC3E}">
        <p14:creationId xmlns:p14="http://schemas.microsoft.com/office/powerpoint/2010/main" val="3895069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65343" y="1008894"/>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pic>
        <p:nvPicPr>
          <p:cNvPr id="5" name="Picture 3" descr="H:\CBS_Tutorial\PPT Templates\5f86cef7bc609.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508" y="2269060"/>
            <a:ext cx="2220241" cy="2684008"/>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8" name="Slide Number Placeholder 5"/>
          <p:cNvSpPr>
            <a:spLocks noGrp="1"/>
          </p:cNvSpPr>
          <p:nvPr>
            <p:ph type="sldNum" sz="quarter" idx="12"/>
          </p:nvPr>
        </p:nvSpPr>
        <p:spPr>
          <a:xfrm>
            <a:off x="11666137" y="6432959"/>
            <a:ext cx="365760" cy="425041"/>
          </a:xfrm>
        </p:spPr>
        <p:txBody>
          <a:bodyPr/>
          <a:lstStyle/>
          <a:p>
            <a:pPr algn="r"/>
            <a:fld id="{47ADD359-29A0-43EB-89A2-180A860BB361}" type="slidenum">
              <a:rPr lang="en-US" smtClean="0">
                <a:latin typeface="Fontasy Himali" panose="04020500000000000000" pitchFamily="82" charset="0"/>
              </a:rPr>
              <a:pPr algn="r"/>
              <a:t>5</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881667" y="1113957"/>
            <a:ext cx="8944990" cy="523220"/>
          </a:xfrm>
          <a:prstGeom prst="rect">
            <a:avLst/>
          </a:prstGeom>
          <a:noFill/>
        </p:spPr>
        <p:txBody>
          <a:bodyPr wrap="square">
            <a:spAutoFit/>
          </a:bodyPr>
          <a:lstStyle/>
          <a:p>
            <a:pPr algn="ctr"/>
            <a:r>
              <a:rPr lang="hi-IN" sz="2800" b="1" dirty="0">
                <a:solidFill>
                  <a:srgbClr val="0020A9"/>
                </a:solidFill>
                <a:latin typeface="Preeti"/>
                <a:ea typeface="Calibri"/>
                <a:cs typeface="Kalimati" pitchFamily="2"/>
              </a:rPr>
              <a:t>महल</a:t>
            </a:r>
            <a:r>
              <a:rPr lang="en-US" sz="2800" b="1" dirty="0">
                <a:solidFill>
                  <a:srgbClr val="0020A9"/>
                </a:solidFill>
                <a:latin typeface="Preeti"/>
                <a:ea typeface="Calibri"/>
                <a:cs typeface="Kalimati" pitchFamily="2"/>
              </a:rPr>
              <a:t> </a:t>
            </a:r>
            <a:r>
              <a:rPr lang="ne-NP" sz="2800" b="1" dirty="0">
                <a:solidFill>
                  <a:srgbClr val="0020A9"/>
                </a:solidFill>
                <a:latin typeface="+mj-lt"/>
                <a:ea typeface="Calibri"/>
                <a:cs typeface="Kalimati" pitchFamily="2"/>
              </a:rPr>
              <a:t>१२</a:t>
            </a:r>
            <a:r>
              <a:rPr lang="en-US" sz="2800" b="1" dirty="0">
                <a:solidFill>
                  <a:srgbClr val="0020A9"/>
                </a:solidFill>
                <a:latin typeface="+mj-lt"/>
                <a:ea typeface="Calibri"/>
                <a:cs typeface="Kalimati" pitchFamily="2"/>
              </a:rPr>
              <a:t>:</a:t>
            </a:r>
            <a:r>
              <a:rPr lang="ne-NP" sz="2800" b="1" dirty="0">
                <a:solidFill>
                  <a:srgbClr val="0020A9"/>
                </a:solidFill>
                <a:latin typeface="+mj-lt"/>
                <a:ea typeface="Calibri"/>
                <a:cs typeface="Kalimati" pitchFamily="2"/>
              </a:rPr>
              <a:t> </a:t>
            </a:r>
            <a:r>
              <a:rPr lang="ne-NP" sz="2800" b="1" dirty="0">
                <a:solidFill>
                  <a:srgbClr val="0020A9"/>
                </a:solidFill>
                <a:cs typeface="Kalimati" panose="00000400000000000000" pitchFamily="2"/>
              </a:rPr>
              <a:t>.. (नाम)..कुन देशको नागरिक हुनुहुन्छ </a:t>
            </a:r>
            <a:r>
              <a:rPr lang="ne-NP" sz="2800" b="1" dirty="0">
                <a:solidFill>
                  <a:srgbClr val="0020A9"/>
                </a:solidFill>
              </a:rPr>
              <a:t>? </a:t>
            </a:r>
            <a:endParaRPr lang="en-US" sz="2400" b="1" dirty="0">
              <a:solidFill>
                <a:srgbClr val="0020A9"/>
              </a:solidFill>
              <a:cs typeface="Kalimati" panose="00000400000000000000" pitchFamily="2"/>
            </a:endParaRPr>
          </a:p>
        </p:txBody>
      </p:sp>
      <p:sp>
        <p:nvSpPr>
          <p:cNvPr id="10" name="TextBox 9">
            <a:extLst>
              <a:ext uri="{FF2B5EF4-FFF2-40B4-BE49-F238E27FC236}">
                <a16:creationId xmlns:a16="http://schemas.microsoft.com/office/drawing/2014/main" id="{7570868A-C218-41B3-BA8B-F4DB126ADB34}"/>
              </a:ext>
            </a:extLst>
          </p:cNvPr>
          <p:cNvSpPr txBox="1"/>
          <p:nvPr/>
        </p:nvSpPr>
        <p:spPr>
          <a:xfrm>
            <a:off x="1934989" y="2009602"/>
            <a:ext cx="9731148" cy="3659976"/>
          </a:xfrm>
          <a:prstGeom prst="rect">
            <a:avLst/>
          </a:prstGeom>
          <a:noFill/>
        </p:spPr>
        <p:txBody>
          <a:bodyPr wrap="square">
            <a:spAutoFit/>
          </a:bodyPr>
          <a:lstStyle/>
          <a:p>
            <a:pPr marL="457200" marR="0" indent="-4572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कुनै देशको नागरिक भन्नाले त्यस देशको नागरिक हक</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अधिकार उपभोग गर्न पाउने सम्बन्धित व्यक्तिलाई सम्झनु 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457200" marR="0" indent="-4572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देशको संविधान</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कानूनबमोजिम प्रत्येक देशका नागरिकले त्यस देशको नागरिक हक</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अधिकारको उपभोग गरिरहेका हुन्छन् वा गर्न सक्दछन् । </a:t>
            </a:r>
            <a:endParaRPr lang="ne-NP" sz="2400" dirty="0">
              <a:latin typeface="Calibri" panose="020F0502020204030204" pitchFamily="34" charset="0"/>
              <a:ea typeface="Calibri" panose="020F0502020204030204" pitchFamily="34" charset="0"/>
              <a:cs typeface="Kalimati" panose="00000400000000000000" pitchFamily="2"/>
            </a:endParaRPr>
          </a:p>
          <a:p>
            <a:pPr marL="457200" marR="0" indent="-4572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सामान्यतया</a:t>
            </a:r>
            <a:r>
              <a:rPr lang="hi-IN" sz="2400" dirty="0">
                <a:effectLst/>
                <a:latin typeface="Calibri" panose="020F0502020204030204" pitchFamily="34" charset="0"/>
                <a:ea typeface="Calibri" panose="020F0502020204030204" pitchFamily="34" charset="0"/>
                <a:cs typeface="Kalimati" panose="00000400000000000000" pitchFamily="2"/>
              </a:rPr>
              <a:t> कुनै व्यक्ति कुनै एक समयमा एक देशको मात्र नागरिक हुने कानूनी प्रावधान पाइन्छ तर यो देश अनुसार फरक फरक हुन सक्दछ </a:t>
            </a:r>
            <a:r>
              <a:rPr lang="hi-IN" sz="2800" dirty="0">
                <a:effectLst/>
                <a:latin typeface="Calibri" panose="020F0502020204030204" pitchFamily="34" charset="0"/>
                <a:ea typeface="Calibri" panose="020F0502020204030204" pitchFamily="34" charset="0"/>
                <a:cs typeface="Kalimati" panose="00000400000000000000" pitchFamily="2"/>
              </a:rPr>
              <a:t>। </a:t>
            </a:r>
            <a:endParaRPr lang="ne-NP" sz="2800" dirty="0">
              <a:effectLst/>
              <a:latin typeface="Calibri" panose="020F0502020204030204" pitchFamily="34" charset="0"/>
              <a:ea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4B34D1A3-C93A-4801-9EBD-4D3EDE72F033}"/>
              </a:ext>
            </a:extLst>
          </p:cNvPr>
          <p:cNvSpPr txBox="1"/>
          <p:nvPr/>
        </p:nvSpPr>
        <p:spPr>
          <a:xfrm>
            <a:off x="5628577" y="63889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992548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65343" y="745132"/>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solidFill>
                <a:srgbClr val="0070FF"/>
              </a:solidFill>
              <a:latin typeface="Ganesh" pitchFamily="2" charset="0"/>
              <a:cs typeface="Kalimati" pitchFamily="2"/>
            </a:endParaRPr>
          </a:p>
        </p:txBody>
      </p:sp>
      <p:pic>
        <p:nvPicPr>
          <p:cNvPr id="5" name="Picture 3" descr="H:\CBS_Tutorial\PPT Templates\5f86cef7bc609.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508" y="2269060"/>
            <a:ext cx="2220241" cy="2684008"/>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8" name="Slide Number Placeholder 5"/>
          <p:cNvSpPr>
            <a:spLocks noGrp="1"/>
          </p:cNvSpPr>
          <p:nvPr>
            <p:ph type="sldNum" sz="quarter" idx="12"/>
          </p:nvPr>
        </p:nvSpPr>
        <p:spPr>
          <a:xfrm>
            <a:off x="11666137" y="6432959"/>
            <a:ext cx="365760" cy="425041"/>
          </a:xfrm>
        </p:spPr>
        <p:txBody>
          <a:bodyPr/>
          <a:lstStyle/>
          <a:p>
            <a:pPr algn="r"/>
            <a:fld id="{47ADD359-29A0-43EB-89A2-180A860BB361}" type="slidenum">
              <a:rPr lang="en-US" smtClean="0">
                <a:latin typeface="Fontasy Himali" panose="04020500000000000000" pitchFamily="82" charset="0"/>
              </a:rPr>
              <a:pPr algn="r"/>
              <a:t>6</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2095355" y="1008895"/>
            <a:ext cx="8731302" cy="523220"/>
          </a:xfrm>
          <a:prstGeom prst="rect">
            <a:avLst/>
          </a:prstGeom>
          <a:noFill/>
        </p:spPr>
        <p:txBody>
          <a:bodyPr wrap="square">
            <a:spAutoFit/>
          </a:bodyPr>
          <a:lstStyle/>
          <a:p>
            <a:pPr algn="ctr"/>
            <a:r>
              <a:rPr lang="hi-IN" sz="2800" b="1" dirty="0">
                <a:solidFill>
                  <a:srgbClr val="0020A9"/>
                </a:solidFill>
                <a:latin typeface="Preeti"/>
                <a:ea typeface="Calibri"/>
                <a:cs typeface="Kalimati" pitchFamily="2"/>
              </a:rPr>
              <a:t>महल</a:t>
            </a:r>
            <a:r>
              <a:rPr lang="en-US" sz="2800" b="1" dirty="0">
                <a:solidFill>
                  <a:srgbClr val="0020A9"/>
                </a:solidFill>
                <a:latin typeface="Preeti"/>
                <a:ea typeface="Calibri"/>
                <a:cs typeface="Kalimati" pitchFamily="2"/>
              </a:rPr>
              <a:t> </a:t>
            </a:r>
            <a:r>
              <a:rPr lang="ne-NP" sz="2800" b="1" dirty="0">
                <a:solidFill>
                  <a:srgbClr val="0020A9"/>
                </a:solidFill>
                <a:latin typeface="+mj-lt"/>
                <a:ea typeface="Calibri"/>
                <a:cs typeface="Kalimati" pitchFamily="2"/>
              </a:rPr>
              <a:t>१२</a:t>
            </a:r>
            <a:r>
              <a:rPr lang="en-US" sz="2800" b="1" dirty="0">
                <a:solidFill>
                  <a:srgbClr val="0020A9"/>
                </a:solidFill>
                <a:latin typeface="+mj-lt"/>
                <a:ea typeface="Calibri"/>
                <a:cs typeface="Kalimati" pitchFamily="2"/>
              </a:rPr>
              <a:t>:</a:t>
            </a:r>
            <a:r>
              <a:rPr lang="ne-NP" sz="2800" b="1" dirty="0">
                <a:solidFill>
                  <a:srgbClr val="0020A9"/>
                </a:solidFill>
                <a:latin typeface="+mj-lt"/>
                <a:ea typeface="Calibri"/>
                <a:cs typeface="Kalimati" pitchFamily="2"/>
              </a:rPr>
              <a:t> </a:t>
            </a:r>
            <a:r>
              <a:rPr lang="ne-NP" sz="2800" b="1" dirty="0">
                <a:solidFill>
                  <a:srgbClr val="0020A9"/>
                </a:solidFill>
                <a:cs typeface="Kalimati" panose="00000400000000000000" pitchFamily="2"/>
              </a:rPr>
              <a:t>..(नाम)..कुन देशको नागरिक हुनुहुन्छ ?</a:t>
            </a:r>
            <a:r>
              <a:rPr lang="ne-NP" sz="2800" b="1" dirty="0">
                <a:solidFill>
                  <a:srgbClr val="0020A9"/>
                </a:solidFill>
              </a:rPr>
              <a:t> </a:t>
            </a:r>
            <a:endParaRPr lang="en-US" sz="2400" dirty="0">
              <a:solidFill>
                <a:srgbClr val="0020A9"/>
              </a:solidFill>
              <a:cs typeface="Kalimati" panose="00000400000000000000" pitchFamily="2"/>
            </a:endParaRPr>
          </a:p>
        </p:txBody>
      </p:sp>
      <p:sp>
        <p:nvSpPr>
          <p:cNvPr id="10" name="TextBox 9">
            <a:extLst>
              <a:ext uri="{FF2B5EF4-FFF2-40B4-BE49-F238E27FC236}">
                <a16:creationId xmlns:a16="http://schemas.microsoft.com/office/drawing/2014/main" id="{7570868A-C218-41B3-BA8B-F4DB126ADB34}"/>
              </a:ext>
            </a:extLst>
          </p:cNvPr>
          <p:cNvSpPr txBox="1"/>
          <p:nvPr/>
        </p:nvSpPr>
        <p:spPr>
          <a:xfrm>
            <a:off x="2095355" y="1983532"/>
            <a:ext cx="9454220" cy="4129336"/>
          </a:xfrm>
          <a:prstGeom prst="rect">
            <a:avLst/>
          </a:prstGeom>
          <a:noFill/>
        </p:spPr>
        <p:txBody>
          <a:bodyPr wrap="square">
            <a:spAutoFit/>
          </a:bodyPr>
          <a:lstStyle/>
          <a:p>
            <a:pPr marL="457200" indent="-457200">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भर्खर जन्मेको  व्यक्तिदेखि जेष्ठ </a:t>
            </a:r>
            <a:r>
              <a:rPr lang="hi-IN" sz="2400" dirty="0">
                <a:effectLst/>
                <a:latin typeface="Calibri" panose="020F0502020204030204" pitchFamily="34" charset="0"/>
                <a:ea typeface="Calibri" panose="020F0502020204030204" pitchFamily="34" charset="0"/>
                <a:cs typeface="Kalimati" panose="00000400000000000000" pitchFamily="2"/>
              </a:rPr>
              <a:t>नागरिक</a:t>
            </a:r>
            <a:r>
              <a:rPr lang="ne-NP" sz="2400" dirty="0">
                <a:effectLst/>
                <a:latin typeface="Calibri" panose="020F0502020204030204" pitchFamily="34" charset="0"/>
                <a:ea typeface="Calibri" panose="020F0502020204030204" pitchFamily="34" charset="0"/>
                <a:cs typeface="Kalimati" panose="00000400000000000000" pitchFamily="2"/>
              </a:rPr>
              <a:t>सम्म अक्सर बसोबास गर्ने सबै व्यक्ति कुनै एक देशको </a:t>
            </a:r>
            <a:r>
              <a:rPr lang="hi-IN" sz="2400" dirty="0">
                <a:effectLst/>
                <a:latin typeface="Calibri" panose="020F0502020204030204" pitchFamily="34" charset="0"/>
                <a:ea typeface="Calibri" panose="020F0502020204030204" pitchFamily="34" charset="0"/>
                <a:cs typeface="Kalimati" panose="00000400000000000000" pitchFamily="2"/>
              </a:rPr>
              <a:t>नागरिक </a:t>
            </a:r>
            <a:r>
              <a:rPr lang="ne-NP" sz="2400" dirty="0">
                <a:effectLst/>
                <a:latin typeface="Calibri" panose="020F0502020204030204" pitchFamily="34" charset="0"/>
                <a:ea typeface="Calibri" panose="020F0502020204030204" pitchFamily="34" charset="0"/>
                <a:cs typeface="Kalimati" panose="00000400000000000000" pitchFamily="2"/>
              </a:rPr>
              <a:t>हुन सक्छ</a:t>
            </a:r>
            <a:r>
              <a:rPr lang="hi-IN" sz="2400" dirty="0">
                <a:effectLst/>
                <a:latin typeface="Calibri" panose="020F0502020204030204" pitchFamily="34" charset="0"/>
                <a:ea typeface="Calibri" panose="020F0502020204030204" pitchFamily="34" charset="0"/>
                <a:cs typeface="Kalimati" panose="00000400000000000000" pitchFamily="2"/>
              </a:rPr>
              <a:t>।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457200" marR="0" indent="-457200">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नेपालको सीमाभित्र अक्सर बसोबास गर्ने स्वदेशी र विदेशी नागरिक (शरणार्थी शिविर र दुतावास कुटनीतिक नियोगमा बस्ने बाहेक) को विवरण सोध्नुपर्दछ</a:t>
            </a:r>
            <a:r>
              <a:rPr lang="hi-IN" sz="2400" dirty="0">
                <a:effectLst/>
                <a:latin typeface="Calibri" panose="020F0502020204030204" pitchFamily="34" charset="0"/>
                <a:ea typeface="Calibri" panose="020F0502020204030204" pitchFamily="34" charset="0"/>
                <a:cs typeface="Kalimati" panose="00000400000000000000" pitchFamily="2"/>
              </a:rPr>
              <a:t>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457200" marR="0" indent="-4572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कुनै व्यक्ति एकै पटक दुई देशको नागरिक हुन सक्दैन</a:t>
            </a:r>
            <a:r>
              <a:rPr lang="hi-IN"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भएमा सबैभन्दा धेरै अक्सर बसोबास गर्ने मुलुकको नागरिक लेख्नुपर्दछ</a:t>
            </a:r>
            <a:r>
              <a:rPr lang="hi-IN" sz="2400" dirty="0">
                <a:effectLst/>
                <a:latin typeface="Calibri" panose="020F0502020204030204" pitchFamily="34" charset="0"/>
                <a:ea typeface="Calibri" panose="020F0502020204030204" pitchFamily="34" charset="0"/>
                <a:cs typeface="Kalimati" panose="00000400000000000000" pitchFamily="2"/>
              </a:rPr>
              <a:t>।</a:t>
            </a:r>
            <a:endParaRPr lang="ne-NP" sz="2400" dirty="0">
              <a:latin typeface="Calibri" panose="020F0502020204030204" pitchFamily="34" charset="0"/>
              <a:ea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2793041C-4287-4E5F-949F-4D241366B92B}"/>
              </a:ext>
            </a:extLst>
          </p:cNvPr>
          <p:cNvSpPr txBox="1"/>
          <p:nvPr/>
        </p:nvSpPr>
        <p:spPr>
          <a:xfrm>
            <a:off x="5628577" y="63889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3892452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666137" y="6432959"/>
            <a:ext cx="365760" cy="425041"/>
          </a:xfrm>
        </p:spPr>
        <p:txBody>
          <a:bodyPr/>
          <a:lstStyle/>
          <a:p>
            <a:pPr algn="r"/>
            <a:fld id="{47ADD359-29A0-43EB-89A2-180A860BB361}" type="slidenum">
              <a:rPr lang="en-US" smtClean="0">
                <a:latin typeface="Fontasy Himali" panose="04020500000000000000" pitchFamily="82" charset="0"/>
              </a:rPr>
              <a:pPr algn="r"/>
              <a:t>7</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2D1DB2E9-AF25-4D61-995A-97B642236AAA}"/>
              </a:ext>
            </a:extLst>
          </p:cNvPr>
          <p:cNvPicPr>
            <a:picLocks noChangeAspect="1"/>
          </p:cNvPicPr>
          <p:nvPr/>
        </p:nvPicPr>
        <p:blipFill>
          <a:blip r:embed="rId2"/>
          <a:stretch>
            <a:fillRect/>
          </a:stretch>
        </p:blipFill>
        <p:spPr>
          <a:xfrm>
            <a:off x="9233210" y="2328159"/>
            <a:ext cx="2926789" cy="3792236"/>
          </a:xfrm>
          <a:prstGeom prst="rect">
            <a:avLst/>
          </a:prstGeom>
        </p:spPr>
      </p:pic>
      <p:sp>
        <p:nvSpPr>
          <p:cNvPr id="11" name="TextBox 10">
            <a:extLst>
              <a:ext uri="{FF2B5EF4-FFF2-40B4-BE49-F238E27FC236}">
                <a16:creationId xmlns:a16="http://schemas.microsoft.com/office/drawing/2014/main" id="{23423A14-38B1-43D7-AD41-0C0CD00B19C6}"/>
              </a:ext>
            </a:extLst>
          </p:cNvPr>
          <p:cNvSpPr txBox="1"/>
          <p:nvPr/>
        </p:nvSpPr>
        <p:spPr>
          <a:xfrm>
            <a:off x="1885072" y="997376"/>
            <a:ext cx="8995921" cy="523220"/>
          </a:xfrm>
          <a:prstGeom prst="rect">
            <a:avLst/>
          </a:prstGeom>
          <a:noFill/>
        </p:spPr>
        <p:txBody>
          <a:bodyPr wrap="square">
            <a:spAutoFit/>
          </a:bodyPr>
          <a:lstStyle/>
          <a:p>
            <a:pPr algn="ctr"/>
            <a:r>
              <a:rPr lang="hi-IN" sz="2800" b="1" dirty="0">
                <a:solidFill>
                  <a:srgbClr val="0020A9"/>
                </a:solidFill>
                <a:latin typeface="Preeti"/>
                <a:ea typeface="Calibri"/>
                <a:cs typeface="Kalimati" pitchFamily="2"/>
              </a:rPr>
              <a:t>महल</a:t>
            </a:r>
            <a:r>
              <a:rPr lang="en-US" sz="2800" b="1" dirty="0">
                <a:solidFill>
                  <a:srgbClr val="0020A9"/>
                </a:solidFill>
                <a:latin typeface="Preeti"/>
                <a:ea typeface="Calibri"/>
                <a:cs typeface="Kalimati" pitchFamily="2"/>
              </a:rPr>
              <a:t> </a:t>
            </a:r>
            <a:r>
              <a:rPr lang="ne-NP" sz="2800" b="1" dirty="0">
                <a:solidFill>
                  <a:srgbClr val="0020A9"/>
                </a:solidFill>
                <a:ea typeface="Calibri"/>
                <a:cs typeface="Kalimati" pitchFamily="2"/>
              </a:rPr>
              <a:t>१२</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..(नाम)..कुन देशको नागरिक हुनुहुन्छ ? </a:t>
            </a:r>
            <a:endParaRPr lang="en-US" sz="2400" dirty="0">
              <a:solidFill>
                <a:srgbClr val="0020A9"/>
              </a:solidFill>
            </a:endParaRPr>
          </a:p>
        </p:txBody>
      </p:sp>
      <p:sp>
        <p:nvSpPr>
          <p:cNvPr id="10" name="TextBox 9">
            <a:extLst>
              <a:ext uri="{FF2B5EF4-FFF2-40B4-BE49-F238E27FC236}">
                <a16:creationId xmlns:a16="http://schemas.microsoft.com/office/drawing/2014/main" id="{7570868A-C218-41B3-BA8B-F4DB126ADB34}"/>
              </a:ext>
            </a:extLst>
          </p:cNvPr>
          <p:cNvSpPr txBox="1"/>
          <p:nvPr/>
        </p:nvSpPr>
        <p:spPr>
          <a:xfrm>
            <a:off x="765149" y="1577401"/>
            <a:ext cx="7751300" cy="5180905"/>
          </a:xfrm>
          <a:prstGeom prst="rect">
            <a:avLst/>
          </a:prstGeom>
          <a:noFill/>
        </p:spPr>
        <p:txBody>
          <a:bodyPr wrap="square">
            <a:spAutoFit/>
          </a:bodyPr>
          <a:lstStyle/>
          <a:p>
            <a:pPr marL="0" marR="0" algn="just">
              <a:lnSpc>
                <a:spcPct val="150000"/>
              </a:lnSpc>
              <a:spcBef>
                <a:spcPts val="0"/>
              </a:spcBef>
              <a:spcAft>
                <a:spcPts val="800"/>
              </a:spcAft>
            </a:pPr>
            <a:r>
              <a:rPr lang="hi-IN" sz="2400" dirty="0">
                <a:effectLst/>
                <a:latin typeface="Calibri" panose="020F0502020204030204" pitchFamily="34" charset="0"/>
                <a:ea typeface="Calibri" panose="020F0502020204030204" pitchFamily="34" charset="0"/>
                <a:cs typeface="Kalimati" panose="00000400000000000000" pitchFamily="2"/>
              </a:rPr>
              <a:t>नेपालको सन्दर्भमा नागरिकताको प्रमाणपत्र लिएका व्यक्तिहरू स्वतः नागरिक हुन्छन् भने कतिपय नागरिकहरूले नागरिकताको प्रमाणपत्र नलिएका पनि हुनसक्दछन्।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0" marR="0" algn="just">
              <a:lnSpc>
                <a:spcPct val="150000"/>
              </a:lnSpc>
              <a:spcBef>
                <a:spcPts val="0"/>
              </a:spcBef>
              <a:spcAft>
                <a:spcPts val="800"/>
              </a:spcAft>
            </a:pPr>
            <a:r>
              <a:rPr lang="hi-IN" sz="2400">
                <a:effectLst/>
                <a:latin typeface="Calibri" panose="020F0502020204030204" pitchFamily="34" charset="0"/>
                <a:ea typeface="Calibri" panose="020F0502020204030204" pitchFamily="34" charset="0"/>
                <a:cs typeface="Kalimati" panose="00000400000000000000" pitchFamily="2"/>
              </a:rPr>
              <a:t>जस्तैः नेपाल</a:t>
            </a:r>
            <a:r>
              <a:rPr lang="ne-NP" sz="2400">
                <a:effectLst/>
                <a:latin typeface="Calibri" panose="020F0502020204030204" pitchFamily="34" charset="0"/>
                <a:ea typeface="Calibri" panose="020F0502020204030204" pitchFamily="34" charset="0"/>
                <a:cs typeface="Kalimati" panose="00000400000000000000" pitchFamily="2"/>
              </a:rPr>
              <a:t>ी</a:t>
            </a:r>
            <a:r>
              <a:rPr lang="hi-IN" sz="240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१६ वर्षमुनिका नाबालक तथा उमेर पुगेका कतिपय बालिग नागरिकले पनि नागरिकताको प्रमाण–पत्र लिएका हुँदैनन् तापनि नागरिक हक</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अधिकार उपभोग गरेका हुन्छन् वा गर्नसक्ने कानूनी हैसियत </a:t>
            </a:r>
            <a:r>
              <a:rPr lang="hi-IN" sz="2400">
                <a:effectLst/>
                <a:latin typeface="Calibri" panose="020F0502020204030204" pitchFamily="34" charset="0"/>
                <a:ea typeface="Calibri" panose="020F0502020204030204" pitchFamily="34" charset="0"/>
                <a:cs typeface="Kalimati" panose="00000400000000000000" pitchFamily="2"/>
              </a:rPr>
              <a:t>राख्छन्।</a:t>
            </a:r>
            <a:r>
              <a:rPr lang="en-US" sz="2400">
                <a:effectLst/>
                <a:latin typeface="Calibri" panose="020F0502020204030204" pitchFamily="34" charset="0"/>
                <a:ea typeface="Calibri" panose="020F0502020204030204" pitchFamily="34" charset="0"/>
                <a:cs typeface="Kalimati" panose="00000400000000000000" pitchFamily="2"/>
              </a:rPr>
              <a:t> </a:t>
            </a:r>
            <a:r>
              <a:rPr lang="ne-NP" sz="2400">
                <a:latin typeface="Calibri" panose="020F0502020204030204" pitchFamily="34" charset="0"/>
                <a:ea typeface="Calibri" panose="020F0502020204030204" pitchFamily="34" charset="0"/>
                <a:cs typeface="Kalimati" panose="00000400000000000000" pitchFamily="2"/>
              </a:rPr>
              <a:t>यी सबै व्यक्तिहरु नेपालको नागरिक हुन्छन् । त्यसैगरी बिदेशी व्यक्तिहरु पनि सम्बन्धित देशकै नागरिक हुन्छन् ।</a:t>
            </a:r>
            <a:r>
              <a:rPr lang="hi-IN" sz="2400">
                <a:effectLst/>
                <a:latin typeface="Calibri" panose="020F0502020204030204" pitchFamily="34" charset="0"/>
                <a:ea typeface="Calibri" panose="020F0502020204030204" pitchFamily="34" charset="0"/>
                <a:cs typeface="Kalimati" panose="00000400000000000000" pitchFamily="2"/>
              </a:rPr>
              <a:t> </a:t>
            </a:r>
            <a:endParaRPr lang="ne-NP" sz="2400" dirty="0">
              <a:effectLst/>
              <a:latin typeface="Calibri" panose="020F0502020204030204" pitchFamily="34" charset="0"/>
              <a:ea typeface="Calibri" panose="020F0502020204030204" pitchFamily="34" charset="0"/>
              <a:cs typeface="Kalimati" panose="00000400000000000000" pitchFamily="2"/>
            </a:endParaRPr>
          </a:p>
        </p:txBody>
      </p:sp>
      <p:sp>
        <p:nvSpPr>
          <p:cNvPr id="12" name="TextBox 11">
            <a:extLst>
              <a:ext uri="{FF2B5EF4-FFF2-40B4-BE49-F238E27FC236}">
                <a16:creationId xmlns:a16="http://schemas.microsoft.com/office/drawing/2014/main" id="{16F95A88-8602-4153-8508-8E29B58B1F34}"/>
              </a:ext>
            </a:extLst>
          </p:cNvPr>
          <p:cNvSpPr txBox="1"/>
          <p:nvPr/>
        </p:nvSpPr>
        <p:spPr>
          <a:xfrm>
            <a:off x="5628577" y="63889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2487974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pic>
        <p:nvPicPr>
          <p:cNvPr id="5" name="Picture 3" descr="H:\CBS_Tutorial\PPT Templates\5f86cef7bc609.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51904"/>
            <a:ext cx="1606646" cy="1043935"/>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8" name="Slide Number Placeholder 5"/>
          <p:cNvSpPr>
            <a:spLocks noGrp="1"/>
          </p:cNvSpPr>
          <p:nvPr>
            <p:ph type="sldNum" sz="quarter" idx="12"/>
          </p:nvPr>
        </p:nvSpPr>
        <p:spPr>
          <a:xfrm>
            <a:off x="11666137" y="6432959"/>
            <a:ext cx="365760" cy="425041"/>
          </a:xfrm>
        </p:spPr>
        <p:txBody>
          <a:bodyPr/>
          <a:lstStyle/>
          <a:p>
            <a:pPr algn="r"/>
            <a:fld id="{47ADD359-29A0-43EB-89A2-180A860BB361}" type="slidenum">
              <a:rPr lang="en-US" smtClean="0">
                <a:latin typeface="Fontasy Himali" panose="04020500000000000000" pitchFamily="82" charset="0"/>
              </a:rPr>
              <a:pPr algn="r"/>
              <a:t>8</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2D1DB2E9-AF25-4D61-995A-97B642236AAA}"/>
              </a:ext>
            </a:extLst>
          </p:cNvPr>
          <p:cNvPicPr>
            <a:picLocks noChangeAspect="1"/>
          </p:cNvPicPr>
          <p:nvPr/>
        </p:nvPicPr>
        <p:blipFill>
          <a:blip r:embed="rId3"/>
          <a:stretch>
            <a:fillRect/>
          </a:stretch>
        </p:blipFill>
        <p:spPr>
          <a:xfrm>
            <a:off x="9266664" y="2609513"/>
            <a:ext cx="2765234" cy="3582910"/>
          </a:xfrm>
          <a:prstGeom prst="rect">
            <a:avLst/>
          </a:prstGeom>
        </p:spPr>
      </p:pic>
      <p:sp>
        <p:nvSpPr>
          <p:cNvPr id="11" name="TextBox 10">
            <a:extLst>
              <a:ext uri="{FF2B5EF4-FFF2-40B4-BE49-F238E27FC236}">
                <a16:creationId xmlns:a16="http://schemas.microsoft.com/office/drawing/2014/main" id="{23423A14-38B1-43D7-AD41-0C0CD00B19C6}"/>
              </a:ext>
            </a:extLst>
          </p:cNvPr>
          <p:cNvSpPr txBox="1"/>
          <p:nvPr/>
        </p:nvSpPr>
        <p:spPr>
          <a:xfrm>
            <a:off x="2114150" y="890294"/>
            <a:ext cx="9101021" cy="523220"/>
          </a:xfrm>
          <a:prstGeom prst="rect">
            <a:avLst/>
          </a:prstGeom>
          <a:noFill/>
        </p:spPr>
        <p:txBody>
          <a:bodyPr wrap="square">
            <a:spAutoFit/>
          </a:bodyPr>
          <a:lstStyle/>
          <a:p>
            <a:pPr algn="ctr"/>
            <a:r>
              <a:rPr lang="hi-IN" sz="2800" b="1" dirty="0">
                <a:solidFill>
                  <a:srgbClr val="0020A9"/>
                </a:solidFill>
                <a:latin typeface="Preeti"/>
                <a:ea typeface="Calibri"/>
                <a:cs typeface="Kalimati" pitchFamily="2"/>
              </a:rPr>
              <a:t>महल</a:t>
            </a:r>
            <a:r>
              <a:rPr lang="en-US" sz="2800" b="1" dirty="0">
                <a:solidFill>
                  <a:srgbClr val="0020A9"/>
                </a:solidFill>
                <a:latin typeface="Preeti"/>
                <a:ea typeface="Calibri"/>
                <a:cs typeface="Kalimati" pitchFamily="2"/>
              </a:rPr>
              <a:t> </a:t>
            </a:r>
            <a:r>
              <a:rPr lang="ne-NP" sz="2800" b="1" dirty="0">
                <a:solidFill>
                  <a:srgbClr val="0020A9"/>
                </a:solidFill>
                <a:ea typeface="Calibri"/>
                <a:cs typeface="Kalimati" pitchFamily="2"/>
              </a:rPr>
              <a:t>१२</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..(नाम)..कुन देशको नागरिक हुनुहुन्छ ? </a:t>
            </a:r>
            <a:endParaRPr lang="en-US" sz="2800" dirty="0">
              <a:solidFill>
                <a:srgbClr val="0020A9"/>
              </a:solidFill>
              <a:cs typeface="Kalimati" panose="00000400000000000000" pitchFamily="2"/>
            </a:endParaRPr>
          </a:p>
        </p:txBody>
      </p:sp>
      <p:sp>
        <p:nvSpPr>
          <p:cNvPr id="10" name="TextBox 9">
            <a:extLst>
              <a:ext uri="{FF2B5EF4-FFF2-40B4-BE49-F238E27FC236}">
                <a16:creationId xmlns:a16="http://schemas.microsoft.com/office/drawing/2014/main" id="{7570868A-C218-41B3-BA8B-F4DB126ADB34}"/>
              </a:ext>
            </a:extLst>
          </p:cNvPr>
          <p:cNvSpPr txBox="1"/>
          <p:nvPr/>
        </p:nvSpPr>
        <p:spPr>
          <a:xfrm>
            <a:off x="352003" y="2669154"/>
            <a:ext cx="8590077" cy="3621504"/>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वि</a:t>
            </a:r>
            <a:r>
              <a:rPr lang="hi-IN" sz="2400" dirty="0">
                <a:effectLst/>
                <a:latin typeface="Calibri" panose="020F0502020204030204" pitchFamily="34" charset="0"/>
                <a:ea typeface="Calibri" panose="020F0502020204030204" pitchFamily="34" charset="0"/>
                <a:cs typeface="Kalimati" panose="00000400000000000000" pitchFamily="2"/>
              </a:rPr>
              <a:t>देशका नागरिकहरू पनि विभिन्न उद्देश्य र कामले नेपालमा बसोबास गरेका हुनसक्दछन्।</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परिभाषाले समेटेका विदेशी नागरिकको पनि गणना गर्नुपर्दछ ।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त्यस्ता व्यक्ति कुन देशको नागरिक हुन् सोधी प्रत्येक व्यक्तिको देशको नाम लेखी संकेत कोठामा सम्बन्धित कोड लेख्नुपर्दछ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0" marR="0" algn="just">
              <a:lnSpc>
                <a:spcPct val="150000"/>
              </a:lnSpc>
              <a:spcBef>
                <a:spcPts val="0"/>
              </a:spcBef>
              <a:spcAft>
                <a:spcPts val="800"/>
              </a:spcAft>
            </a:pP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12" name="TextBox 11">
            <a:extLst>
              <a:ext uri="{FF2B5EF4-FFF2-40B4-BE49-F238E27FC236}">
                <a16:creationId xmlns:a16="http://schemas.microsoft.com/office/drawing/2014/main" id="{59AFAAF8-2F1A-4341-8849-83D1A98F7A0E}"/>
              </a:ext>
            </a:extLst>
          </p:cNvPr>
          <p:cNvSpPr txBox="1"/>
          <p:nvPr/>
        </p:nvSpPr>
        <p:spPr>
          <a:xfrm>
            <a:off x="5561671" y="63889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3445482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pic>
        <p:nvPicPr>
          <p:cNvPr id="5" name="Picture 3" descr="H:\CBS_Tutorial\PPT Templates\5f86cef7bc609.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51904"/>
            <a:ext cx="1606646" cy="1043935"/>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8" name="Slide Number Placeholder 5"/>
          <p:cNvSpPr>
            <a:spLocks noGrp="1"/>
          </p:cNvSpPr>
          <p:nvPr>
            <p:ph type="sldNum" sz="quarter" idx="12"/>
          </p:nvPr>
        </p:nvSpPr>
        <p:spPr>
          <a:xfrm>
            <a:off x="11666137" y="6432959"/>
            <a:ext cx="365760" cy="425041"/>
          </a:xfrm>
        </p:spPr>
        <p:txBody>
          <a:bodyPr/>
          <a:lstStyle/>
          <a:p>
            <a:pPr algn="r"/>
            <a:fld id="{47ADD359-29A0-43EB-89A2-180A860BB361}" type="slidenum">
              <a:rPr lang="en-US" smtClean="0">
                <a:latin typeface="Fontasy Himali" panose="04020500000000000000" pitchFamily="82" charset="0"/>
              </a:rPr>
              <a:pPr algn="r"/>
              <a:t>9</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2D1DB2E9-AF25-4D61-995A-97B642236AAA}"/>
              </a:ext>
            </a:extLst>
          </p:cNvPr>
          <p:cNvPicPr>
            <a:picLocks noChangeAspect="1"/>
          </p:cNvPicPr>
          <p:nvPr/>
        </p:nvPicPr>
        <p:blipFill>
          <a:blip r:embed="rId3"/>
          <a:stretch>
            <a:fillRect/>
          </a:stretch>
        </p:blipFill>
        <p:spPr>
          <a:xfrm>
            <a:off x="9244362" y="2686491"/>
            <a:ext cx="2846004" cy="3687564"/>
          </a:xfrm>
          <a:prstGeom prst="rect">
            <a:avLst/>
          </a:prstGeom>
        </p:spPr>
      </p:pic>
      <p:sp>
        <p:nvSpPr>
          <p:cNvPr id="11" name="TextBox 10">
            <a:extLst>
              <a:ext uri="{FF2B5EF4-FFF2-40B4-BE49-F238E27FC236}">
                <a16:creationId xmlns:a16="http://schemas.microsoft.com/office/drawing/2014/main" id="{23423A14-38B1-43D7-AD41-0C0CD00B19C6}"/>
              </a:ext>
            </a:extLst>
          </p:cNvPr>
          <p:cNvSpPr txBox="1"/>
          <p:nvPr/>
        </p:nvSpPr>
        <p:spPr>
          <a:xfrm>
            <a:off x="2114151" y="1156172"/>
            <a:ext cx="8297876" cy="478977"/>
          </a:xfrm>
          <a:prstGeom prst="rect">
            <a:avLst/>
          </a:prstGeom>
          <a:noFill/>
        </p:spPr>
        <p:txBody>
          <a:bodyPr wrap="square">
            <a:spAutoFit/>
          </a:bodyPr>
          <a:lstStyle/>
          <a:p>
            <a:pPr algn="ctr">
              <a:lnSpc>
                <a:spcPts val="2941"/>
              </a:lnSpc>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देशको नाम र कोड लेख्ने तरिका</a:t>
            </a:r>
            <a:endParaRPr lang="ne-NP" sz="2800" b="1" dirty="0">
              <a:solidFill>
                <a:srgbClr val="0020A9"/>
              </a:solidFill>
              <a:latin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7570868A-C218-41B3-BA8B-F4DB126ADB34}"/>
              </a:ext>
            </a:extLst>
          </p:cNvPr>
          <p:cNvSpPr txBox="1"/>
          <p:nvPr/>
        </p:nvSpPr>
        <p:spPr>
          <a:xfrm>
            <a:off x="95524" y="2754616"/>
            <a:ext cx="8147625" cy="3472746"/>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नेपालको नागरिक भए नेपाल लेखी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1</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भारतको नागरिक भए भारत लेखी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81</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चीनियाँ नागरिक भए चीन लेखी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82</a:t>
            </a:r>
            <a:r>
              <a:rPr lang="hi-IN" sz="2400" dirty="0">
                <a:effectLst/>
                <a:latin typeface="Calibri" panose="020F0502020204030204" pitchFamily="34" charset="0"/>
                <a:ea typeface="Calibri" panose="020F0502020204030204" pitchFamily="34" charset="0"/>
                <a:cs typeface="Kalimati" panose="00000400000000000000" pitchFamily="2"/>
              </a:rPr>
              <a:t> लेख्नुपर्दछ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यी बाहेक अरू कुनै देशको नागरिक भए सम्बन्धित देशको नाम र प्रश्नावली किताबमा दिइएको कोड अनुसार उक्त देशको कोड लेख्नुपर्दछ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3444925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691624" y="6488714"/>
            <a:ext cx="496389" cy="425041"/>
          </a:xfrm>
        </p:spPr>
        <p:txBody>
          <a:bodyPr/>
          <a:lstStyle/>
          <a:p>
            <a:pPr algn="r"/>
            <a:fld id="{47ADD359-29A0-43EB-89A2-180A860BB361}" type="slidenum">
              <a:rPr lang="en-US" smtClean="0">
                <a:latin typeface="Fontasy Himali" panose="04020500000000000000" pitchFamily="82" charset="0"/>
              </a:rPr>
              <a:pPr algn="r"/>
              <a:t>10</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
        <p:nvSpPr>
          <p:cNvPr id="4" name="Rectangle 3"/>
          <p:cNvSpPr/>
          <p:nvPr/>
        </p:nvSpPr>
        <p:spPr>
          <a:xfrm>
            <a:off x="160103" y="2388340"/>
            <a:ext cx="7935682" cy="4175502"/>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वैवाहिक स्थिति भन्नाले गणनाको समयमा १० वर्ष वा सोभन्दा माथिको उमेरका व्यक्तिको विवाहको स्थितिलाई बुझाउँछ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गणनाको समयमा परिवारका १० वर्ष वा सोभन्दा माथिका सबै उमेरका व्यक्तिहरूलाई यो प्रश्न सोध्नुपर्दछ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व्यक्तिको वैवाहिक स्थितिलाई ५ वटा वर्गमा बाँडिएको छ । ती मध्ये उपयुक्त एउटा मात्र कोड सम्बन्धित महलको सम्बन्धित लहरमा लेख्नुपर्दछ ।</a:t>
            </a:r>
            <a:r>
              <a:rPr lang="ne-NP" sz="2400" dirty="0">
                <a:latin typeface="Calibri" panose="020F0502020204030204" pitchFamily="34" charset="0"/>
                <a:ea typeface="Calibri" panose="020F0502020204030204" pitchFamily="34" charset="0"/>
                <a:cs typeface="Mangal" panose="02040503050203030202" pitchFamily="18" charset="0"/>
              </a:rPr>
              <a:t> </a:t>
            </a:r>
            <a:r>
              <a:rPr lang="ne-NP" sz="2400" dirty="0">
                <a:latin typeface="Calibri" panose="020F0502020204030204" pitchFamily="34" charset="0"/>
                <a:ea typeface="Calibri" panose="020F0502020204030204" pitchFamily="34" charset="0"/>
                <a:cs typeface="Kalimati" panose="00000400000000000000" pitchFamily="2"/>
              </a:rPr>
              <a:t> </a:t>
            </a:r>
            <a:endParaRPr lang="en-US" sz="2400" dirty="0">
              <a:latin typeface="Calibri" panose="020F0502020204030204" pitchFamily="34" charset="0"/>
              <a:ea typeface="Calibri" panose="020F0502020204030204" pitchFamily="34" charset="0"/>
              <a:cs typeface="Mangal" panose="02040503050203030202" pitchFamily="18" charset="0"/>
            </a:endParaRPr>
          </a:p>
        </p:txBody>
      </p:sp>
      <p:pic>
        <p:nvPicPr>
          <p:cNvPr id="5" name="Picture 4"/>
          <p:cNvPicPr>
            <a:picLocks noChangeAspect="1"/>
          </p:cNvPicPr>
          <p:nvPr/>
        </p:nvPicPr>
        <p:blipFill>
          <a:blip r:embed="rId2"/>
          <a:stretch>
            <a:fillRect/>
          </a:stretch>
        </p:blipFill>
        <p:spPr>
          <a:xfrm>
            <a:off x="9653357" y="2077649"/>
            <a:ext cx="2538643" cy="1853997"/>
          </a:xfrm>
          <a:prstGeom prst="rect">
            <a:avLst/>
          </a:prstGeom>
        </p:spPr>
      </p:pic>
      <p:pic>
        <p:nvPicPr>
          <p:cNvPr id="10" name="Picture 9">
            <a:extLst>
              <a:ext uri="{FF2B5EF4-FFF2-40B4-BE49-F238E27FC236}">
                <a16:creationId xmlns:a16="http://schemas.microsoft.com/office/drawing/2014/main" id="{D8A76735-96EA-4DEE-AF28-451BE238CBEE}"/>
              </a:ext>
            </a:extLst>
          </p:cNvPr>
          <p:cNvPicPr>
            <a:picLocks noChangeAspect="1"/>
          </p:cNvPicPr>
          <p:nvPr/>
        </p:nvPicPr>
        <p:blipFill>
          <a:blip r:embed="rId3"/>
          <a:stretch>
            <a:fillRect/>
          </a:stretch>
        </p:blipFill>
        <p:spPr>
          <a:xfrm>
            <a:off x="9768469" y="4169071"/>
            <a:ext cx="2423532" cy="2295525"/>
          </a:xfrm>
          <a:prstGeom prst="rect">
            <a:avLst/>
          </a:prstGeom>
        </p:spPr>
      </p:pic>
      <p:sp>
        <p:nvSpPr>
          <p:cNvPr id="12" name="TextBox 11">
            <a:extLst>
              <a:ext uri="{FF2B5EF4-FFF2-40B4-BE49-F238E27FC236}">
                <a16:creationId xmlns:a16="http://schemas.microsoft.com/office/drawing/2014/main" id="{442B9CF2-92B6-4A42-89EE-74B05F4BDDD9}"/>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442975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662116" y="6432959"/>
            <a:ext cx="529883" cy="558684"/>
          </a:xfrm>
        </p:spPr>
        <p:txBody>
          <a:bodyPr/>
          <a:lstStyle/>
          <a:p>
            <a:pPr algn="r"/>
            <a:fld id="{47ADD359-29A0-43EB-89A2-180A860BB361}" type="slidenum">
              <a:rPr lang="en-US" smtClean="0">
                <a:latin typeface="Fontasy Himali" panose="04020500000000000000" pitchFamily="82" charset="0"/>
              </a:rPr>
              <a:pPr algn="r"/>
              <a:t>11</a:t>
            </a:fld>
            <a:endParaRPr lang="en-US" dirty="0">
              <a:latin typeface="Fontasy Himali" panose="04020500000000000000" pitchFamily="82" charset="0"/>
            </a:endParaRPr>
          </a:p>
        </p:txBody>
      </p:sp>
      <p:sp>
        <p:nvSpPr>
          <p:cNvPr id="4" name="Rectangle 3"/>
          <p:cNvSpPr/>
          <p:nvPr/>
        </p:nvSpPr>
        <p:spPr>
          <a:xfrm>
            <a:off x="811161" y="2237909"/>
            <a:ext cx="7034981" cy="4013701"/>
          </a:xfrm>
          <a:prstGeom prst="rect">
            <a:avLst/>
          </a:prstGeom>
        </p:spPr>
        <p:txBody>
          <a:bodyPr wrap="square">
            <a:spAutoFit/>
          </a:bodyPr>
          <a:lstStyle/>
          <a:p>
            <a:pPr marL="342900" indent="-342900">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गणनाको प्रयोजनका लागि विवाहका स्थितिहरू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1</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देखि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5</a:t>
            </a:r>
            <a:r>
              <a:rPr lang="ne-NP" sz="2400" dirty="0">
                <a:latin typeface="Calibri" panose="020F0502020204030204" pitchFamily="34" charset="0"/>
                <a:ea typeface="Calibri" panose="020F0502020204030204" pitchFamily="34" charset="0"/>
                <a:cs typeface="Kalimati" panose="00000400000000000000" pitchFamily="2"/>
              </a:rPr>
              <a:t> सम्म उल्लेख गरिएका छन्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1</a:t>
            </a:r>
            <a:r>
              <a:rPr lang="ne-NP" sz="2400" dirty="0">
                <a:latin typeface="Calibri" panose="020F0502020204030204" pitchFamily="34" charset="0"/>
                <a:ea typeface="Calibri" panose="020F0502020204030204" pitchFamily="34" charset="0"/>
                <a:cs typeface="Kalimati" panose="00000400000000000000" pitchFamily="2"/>
              </a:rPr>
              <a:t> को अविवाहित स्थिति भन्नाले जीवनकालमा हालसम्म एकपटक पनि विवाह नभएको स्थिति हो भने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2</a:t>
            </a:r>
            <a:r>
              <a:rPr lang="ne-NP" sz="2400" dirty="0">
                <a:latin typeface="Calibri" panose="020F0502020204030204" pitchFamily="34" charset="0"/>
                <a:ea typeface="Calibri" panose="020F0502020204030204" pitchFamily="34" charset="0"/>
                <a:cs typeface="Kalimati" panose="00000400000000000000" pitchFamily="2"/>
              </a:rPr>
              <a:t> देखि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5</a:t>
            </a:r>
            <a:r>
              <a:rPr lang="ne-NP" sz="2400" dirty="0">
                <a:latin typeface="Calibri" panose="020F0502020204030204" pitchFamily="34" charset="0"/>
                <a:ea typeface="Calibri" panose="020F0502020204030204" pitchFamily="34" charset="0"/>
                <a:cs typeface="Kalimati" panose="00000400000000000000" pitchFamily="2"/>
              </a:rPr>
              <a:t> सम्मका स्थितिहरू जीवनकालमा एकपटक विवाह भएको र त्यसपछिका विभिन्न स्थितिहरू हुन् । </a:t>
            </a:r>
          </a:p>
        </p:txBody>
      </p:sp>
      <p:pic>
        <p:nvPicPr>
          <p:cNvPr id="9" name="Picture 8">
            <a:extLst>
              <a:ext uri="{FF2B5EF4-FFF2-40B4-BE49-F238E27FC236}">
                <a16:creationId xmlns:a16="http://schemas.microsoft.com/office/drawing/2014/main" id="{15DA90A8-DFB5-4C5A-8706-62FA5B8ABE7A}"/>
              </a:ext>
            </a:extLst>
          </p:cNvPr>
          <p:cNvPicPr>
            <a:picLocks noChangeAspect="1"/>
          </p:cNvPicPr>
          <p:nvPr/>
        </p:nvPicPr>
        <p:blipFill>
          <a:blip r:embed="rId2"/>
          <a:stretch>
            <a:fillRect/>
          </a:stretch>
        </p:blipFill>
        <p:spPr>
          <a:xfrm>
            <a:off x="8251902" y="3107703"/>
            <a:ext cx="3959763" cy="1927796"/>
          </a:xfrm>
          <a:prstGeom prst="rect">
            <a:avLst/>
          </a:prstGeom>
        </p:spPr>
      </p:pic>
      <p:sp>
        <p:nvSpPr>
          <p:cNvPr id="10" name="TextBox 9">
            <a:extLst>
              <a:ext uri="{FF2B5EF4-FFF2-40B4-BE49-F238E27FC236}">
                <a16:creationId xmlns:a16="http://schemas.microsoft.com/office/drawing/2014/main" id="{7AE9FEFA-AB16-4E87-B011-B96F44323434}"/>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2" name="TextBox 11">
            <a:extLst>
              <a:ext uri="{FF2B5EF4-FFF2-40B4-BE49-F238E27FC236}">
                <a16:creationId xmlns:a16="http://schemas.microsoft.com/office/drawing/2014/main" id="{ED83F898-396C-47B0-8BAD-34CDBA73EE6E}"/>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095974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551055" y="2334986"/>
            <a:ext cx="11347296" cy="1151790"/>
          </a:xfrm>
          <a:prstGeom prst="rect">
            <a:avLst/>
          </a:prstGeom>
          <a:noFill/>
        </p:spPr>
        <p:txBody>
          <a:bodyPr wrap="square" rtlCol="0">
            <a:spAutoFit/>
          </a:bodyPr>
          <a:lstStyle/>
          <a:p>
            <a:pPr>
              <a:lnSpc>
                <a:spcPct val="150000"/>
              </a:lnSpc>
            </a:pPr>
            <a:r>
              <a:rPr lang="ne-NP" sz="2400" dirty="0">
                <a:cs typeface="Kalimati" pitchFamily="2"/>
              </a:rPr>
              <a:t>व्यक्तिको वैवाहिक स्थितिलाई ५ प्रकारमा बाँडिएको छ । तीमध्ये उपयुक्त एउटा स्थितिको कोड सम्बन्धित महलको सम्बन्धित लहरमा लेख्नुपर्दछ ।</a:t>
            </a:r>
          </a:p>
        </p:txBody>
      </p:sp>
      <p:sp>
        <p:nvSpPr>
          <p:cNvPr id="10" name="Slide Number Placeholder 5"/>
          <p:cNvSpPr>
            <a:spLocks noGrp="1"/>
          </p:cNvSpPr>
          <p:nvPr>
            <p:ph type="sldNum" sz="quarter" idx="12"/>
          </p:nvPr>
        </p:nvSpPr>
        <p:spPr>
          <a:xfrm>
            <a:off x="11731425" y="6530668"/>
            <a:ext cx="438024" cy="316728"/>
          </a:xfrm>
        </p:spPr>
        <p:txBody>
          <a:bodyPr/>
          <a:lstStyle/>
          <a:p>
            <a:pPr algn="r"/>
            <a:fld id="{47ADD359-29A0-43EB-89A2-180A860BB361}" type="slidenum">
              <a:rPr lang="en-US" smtClean="0">
                <a:latin typeface="Fontasy Himali" panose="04020500000000000000" pitchFamily="82" charset="0"/>
              </a:rPr>
              <a:pPr algn="r"/>
              <a:t>12</a:t>
            </a:fld>
            <a:endParaRPr lang="en-US" dirty="0">
              <a:latin typeface="Fontasy Himali" panose="04020500000000000000" pitchFamily="82" charset="0"/>
            </a:endParaRPr>
          </a:p>
        </p:txBody>
      </p:sp>
      <p:pic>
        <p:nvPicPr>
          <p:cNvPr id="11" name="Picture 10"/>
          <p:cNvPicPr>
            <a:picLocks noChangeAspect="1"/>
          </p:cNvPicPr>
          <p:nvPr/>
        </p:nvPicPr>
        <p:blipFill>
          <a:blip r:embed="rId2"/>
          <a:stretch>
            <a:fillRect/>
          </a:stretch>
        </p:blipFill>
        <p:spPr>
          <a:xfrm>
            <a:off x="4004876" y="3922531"/>
            <a:ext cx="6547649" cy="2891412"/>
          </a:xfrm>
          <a:prstGeom prst="rect">
            <a:avLst/>
          </a:prstGeom>
        </p:spPr>
      </p:pic>
      <p:pic>
        <p:nvPicPr>
          <p:cNvPr id="12" name="Picture 11"/>
          <p:cNvPicPr>
            <a:picLocks noChangeAspect="1"/>
          </p:cNvPicPr>
          <p:nvPr/>
        </p:nvPicPr>
        <p:blipFill>
          <a:blip r:embed="rId3"/>
          <a:stretch>
            <a:fillRect/>
          </a:stretch>
        </p:blipFill>
        <p:spPr>
          <a:xfrm>
            <a:off x="283953" y="3834716"/>
            <a:ext cx="2837781" cy="3012798"/>
          </a:xfrm>
          <a:prstGeom prst="rect">
            <a:avLst/>
          </a:prstGeom>
        </p:spPr>
      </p:pic>
      <p:sp>
        <p:nvSpPr>
          <p:cNvPr id="9" name="TextBox 8">
            <a:extLst>
              <a:ext uri="{FF2B5EF4-FFF2-40B4-BE49-F238E27FC236}">
                <a16:creationId xmlns:a16="http://schemas.microsoft.com/office/drawing/2014/main" id="{53B88006-4B4A-4A9B-9DCD-3C7D2D2775B5}"/>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3" name="TextBox 12">
            <a:extLst>
              <a:ext uri="{FF2B5EF4-FFF2-40B4-BE49-F238E27FC236}">
                <a16:creationId xmlns:a16="http://schemas.microsoft.com/office/drawing/2014/main" id="{A5420E43-E048-4E4B-9106-FBC42B3E7923}"/>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1043454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464413" y="6432959"/>
            <a:ext cx="567484" cy="425041"/>
          </a:xfrm>
        </p:spPr>
        <p:txBody>
          <a:bodyPr/>
          <a:lstStyle/>
          <a:p>
            <a:pPr algn="r"/>
            <a:fld id="{47ADD359-29A0-43EB-89A2-180A860BB361}" type="slidenum">
              <a:rPr lang="en-US" smtClean="0">
                <a:latin typeface="Fontasy Himali" panose="04020500000000000000" pitchFamily="82" charset="0"/>
              </a:rPr>
              <a:pPr algn="r"/>
              <a:t>13</a:t>
            </a:fld>
            <a:endParaRPr lang="en-US" dirty="0">
              <a:latin typeface="Fontasy Himali" panose="04020500000000000000" pitchFamily="82" charset="0"/>
            </a:endParaRPr>
          </a:p>
        </p:txBody>
      </p:sp>
      <p:sp>
        <p:nvSpPr>
          <p:cNvPr id="4" name="Rectangle 3"/>
          <p:cNvSpPr/>
          <p:nvPr/>
        </p:nvSpPr>
        <p:spPr>
          <a:xfrm>
            <a:off x="903067" y="2844327"/>
            <a:ext cx="11149782" cy="600164"/>
          </a:xfrm>
          <a:prstGeom prst="rect">
            <a:avLst/>
          </a:prstGeom>
        </p:spPr>
        <p:txBody>
          <a:bodyPr wrap="square">
            <a:spAutoFit/>
          </a:bodyPr>
          <a:lstStyle/>
          <a:p>
            <a:pPr>
              <a:lnSpc>
                <a:spcPct val="150000"/>
              </a:lnSpc>
              <a:spcAft>
                <a:spcPts val="800"/>
              </a:spcAft>
            </a:pPr>
            <a:endParaRPr lang="ne-NP" sz="2400" dirty="0">
              <a:latin typeface="Calibri" panose="020F0502020204030204" pitchFamily="34" charset="0"/>
              <a:ea typeface="Calibri" panose="020F0502020204030204" pitchFamily="34" charset="0"/>
              <a:cs typeface="Kalimati" panose="00000400000000000000" pitchFamily="2"/>
            </a:endParaRPr>
          </a:p>
        </p:txBody>
      </p:sp>
      <p:sp>
        <p:nvSpPr>
          <p:cNvPr id="6" name="Rectangle 5"/>
          <p:cNvSpPr/>
          <p:nvPr/>
        </p:nvSpPr>
        <p:spPr>
          <a:xfrm>
            <a:off x="176979" y="2272617"/>
            <a:ext cx="10373034" cy="4500143"/>
          </a:xfrm>
          <a:prstGeom prst="rect">
            <a:avLst/>
          </a:prstGeom>
        </p:spPr>
        <p:txBody>
          <a:bodyPr wrap="square">
            <a:spAutoFit/>
          </a:bodyPr>
          <a:lstStyle/>
          <a:p>
            <a:pPr>
              <a:lnSpc>
                <a:spcPct val="107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अविवाहित (कोड </a:t>
            </a:r>
            <a:r>
              <a:rPr lang="en-US" sz="2400" b="1" dirty="0">
                <a:solidFill>
                  <a:srgbClr val="0020A9"/>
                </a:solidFill>
                <a:latin typeface="Calibri" panose="020F0502020204030204" pitchFamily="34" charset="0"/>
                <a:ea typeface="Calibri" panose="020F0502020204030204" pitchFamily="34" charset="0"/>
                <a:cs typeface="Kalimati" panose="00000400000000000000" pitchFamily="2"/>
              </a:rPr>
              <a:t>1</a:t>
            </a:r>
            <a:r>
              <a:rPr lang="ne-NP" sz="2400" b="1" dirty="0">
                <a:latin typeface="Calibri" panose="020F0502020204030204" pitchFamily="34" charset="0"/>
                <a:ea typeface="Calibri" panose="020F0502020204030204" pitchFamily="34" charset="0"/>
                <a:cs typeface="Kalimati" panose="00000400000000000000" pitchFamily="2"/>
              </a:rPr>
              <a:t>)</a:t>
            </a:r>
            <a:endParaRPr lang="en-US" sz="2400" b="1" dirty="0">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महिला वा पुरूष आफ्नो जीवनकालको कुनै पनि समयमा अर्को पक्ष पुरूष वा महिलासँग श्रीमान् श्रीमतीको सम्बन्ध जोडी कहिल्यै बसेका छैनन् वा जीवनमा कहिल्यै विवाह भएको छैन भने त्यसलाई विवाह नभएको अर्थात् अविवाहित बुझ्नुपर्दछ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गणना गर्दा विवाहको यो स्थिति भएका अथवा विवाह नभएका पुरूष वा महिला भए सम्बन्धित लहरमा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1</a:t>
            </a:r>
            <a:r>
              <a:rPr lang="ne-NP" sz="2400" dirty="0">
                <a:latin typeface="Calibri" panose="020F0502020204030204" pitchFamily="34" charset="0"/>
                <a:ea typeface="Calibri" panose="020F0502020204030204" pitchFamily="34" charset="0"/>
                <a:cs typeface="Kalimati" panose="00000400000000000000" pitchFamily="2"/>
              </a:rPr>
              <a:t> लेख्नुपर्दछ ।</a:t>
            </a:r>
          </a:p>
          <a:p>
            <a:pPr>
              <a:lnSpc>
                <a:spcPct val="150000"/>
              </a:lnSpc>
              <a:spcAft>
                <a:spcPts val="800"/>
              </a:spcAft>
            </a:pPr>
            <a:r>
              <a:rPr lang="ne-NP" dirty="0">
                <a:latin typeface="Calibri" panose="020F0502020204030204" pitchFamily="34" charset="0"/>
                <a:ea typeface="Calibri" panose="020F0502020204030204" pitchFamily="34" charset="0"/>
                <a:cs typeface="Kalimati" panose="00000400000000000000" pitchFamily="2"/>
              </a:rPr>
              <a:t>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9" name="TextBox 8">
            <a:extLst>
              <a:ext uri="{FF2B5EF4-FFF2-40B4-BE49-F238E27FC236}">
                <a16:creationId xmlns:a16="http://schemas.microsoft.com/office/drawing/2014/main" id="{6733A860-18AD-42A0-8989-518A8AEFCBF1}"/>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159A5345-A395-400D-B30B-CF80B4926DCD}"/>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761967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425084" y="6432959"/>
            <a:ext cx="606813" cy="425041"/>
          </a:xfrm>
        </p:spPr>
        <p:txBody>
          <a:bodyPr/>
          <a:lstStyle/>
          <a:p>
            <a:pPr algn="r"/>
            <a:fld id="{47ADD359-29A0-43EB-89A2-180A860BB361}" type="slidenum">
              <a:rPr lang="en-US" smtClean="0">
                <a:latin typeface="Fontasy Himali" panose="04020500000000000000" pitchFamily="82" charset="0"/>
              </a:rPr>
              <a:pPr algn="r"/>
              <a:t>14</a:t>
            </a:fld>
            <a:endParaRPr lang="en-US" dirty="0">
              <a:latin typeface="Fontasy Himali" panose="04020500000000000000" pitchFamily="82" charset="0"/>
            </a:endParaRPr>
          </a:p>
        </p:txBody>
      </p:sp>
      <p:sp>
        <p:nvSpPr>
          <p:cNvPr id="4" name="Rectangle 3"/>
          <p:cNvSpPr/>
          <p:nvPr/>
        </p:nvSpPr>
        <p:spPr>
          <a:xfrm>
            <a:off x="903067" y="2844327"/>
            <a:ext cx="11149782" cy="600164"/>
          </a:xfrm>
          <a:prstGeom prst="rect">
            <a:avLst/>
          </a:prstGeom>
        </p:spPr>
        <p:txBody>
          <a:bodyPr wrap="square">
            <a:spAutoFit/>
          </a:bodyPr>
          <a:lstStyle/>
          <a:p>
            <a:pPr>
              <a:lnSpc>
                <a:spcPct val="150000"/>
              </a:lnSpc>
              <a:spcAft>
                <a:spcPts val="800"/>
              </a:spcAft>
            </a:pPr>
            <a:endParaRPr lang="ne-NP" sz="2400" dirty="0">
              <a:latin typeface="Calibri" panose="020F0502020204030204" pitchFamily="34" charset="0"/>
              <a:ea typeface="Calibri" panose="020F0502020204030204" pitchFamily="34" charset="0"/>
              <a:cs typeface="Kalimati" panose="00000400000000000000" pitchFamily="2"/>
            </a:endParaRPr>
          </a:p>
        </p:txBody>
      </p:sp>
      <p:sp>
        <p:nvSpPr>
          <p:cNvPr id="6" name="Rectangle 5"/>
          <p:cNvSpPr/>
          <p:nvPr/>
        </p:nvSpPr>
        <p:spPr>
          <a:xfrm>
            <a:off x="189391" y="2112542"/>
            <a:ext cx="11220107" cy="4278094"/>
          </a:xfrm>
          <a:prstGeom prst="rect">
            <a:avLst/>
          </a:prstGeom>
        </p:spPr>
        <p:txBody>
          <a:bodyPr wrap="square">
            <a:spAutoFit/>
          </a:bodyPr>
          <a:lstStyle/>
          <a:p>
            <a:pPr>
              <a:lnSpc>
                <a:spcPct val="150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विवाहित (कोड </a:t>
            </a:r>
            <a:r>
              <a:rPr lang="en-US" sz="2400" b="1" dirty="0">
                <a:solidFill>
                  <a:srgbClr val="0020A9"/>
                </a:solidFill>
                <a:latin typeface="Calibri" panose="020F0502020204030204" pitchFamily="34" charset="0"/>
                <a:ea typeface="Calibri" panose="020F0502020204030204" pitchFamily="34" charset="0"/>
                <a:cs typeface="Kalimati" panose="00000400000000000000" pitchFamily="2"/>
              </a:rPr>
              <a:t>2</a:t>
            </a:r>
            <a:r>
              <a:rPr lang="ne-NP" sz="2400" b="1" dirty="0">
                <a:latin typeface="Calibri" panose="020F0502020204030204" pitchFamily="34" charset="0"/>
                <a:ea typeface="Calibri" panose="020F0502020204030204" pitchFamily="34" charset="0"/>
                <a:cs typeface="Kalimati" panose="00000400000000000000" pitchFamily="2"/>
              </a:rPr>
              <a:t>)</a:t>
            </a:r>
            <a:endParaRPr lang="en-US" sz="2400" b="1" dirty="0">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विवाहित भन्नाले कुनै महिला वा पुरूष आपसी समझदारी वा आ–आफ्नो सामाजिक</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धार्मिक रीतिरिवाज वा कानूनी प्रक्रियाबाट आफ्नो जीवनकालको कुनै समयमा अर्को पक्ष पुरूष वा महिलासँग श्रीमान श्रीमतीको सम्बन्ध जोडी बसेकालाई बुझाउँछ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एक विवाह</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बहुविवाह र पुनर्विवाह जे गरी विवाह गरेको भएपनि हाल जोडी भई बसेको अवस्थालाई विवाहित सम्झनुपर्दछ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विवाहित अवस्था जनाउन सम्बन्धित लहरमा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2</a:t>
            </a:r>
            <a:r>
              <a:rPr lang="ne-NP" sz="2400" dirty="0">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9" name="TextBox 8">
            <a:extLst>
              <a:ext uri="{FF2B5EF4-FFF2-40B4-BE49-F238E27FC236}">
                <a16:creationId xmlns:a16="http://schemas.microsoft.com/office/drawing/2014/main" id="{5BFBBF0D-2FF5-4657-AC4C-0EFDED677B15}"/>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E557FD69-AF22-4DF1-AB65-DC2771C40930}"/>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723094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68728" y="6424240"/>
            <a:ext cx="596981" cy="425041"/>
          </a:xfrm>
        </p:spPr>
        <p:txBody>
          <a:bodyPr/>
          <a:lstStyle/>
          <a:p>
            <a:pPr algn="r"/>
            <a:fld id="{47ADD359-29A0-43EB-89A2-180A860BB361}" type="slidenum">
              <a:rPr lang="en-US" smtClean="0">
                <a:latin typeface="Fontasy Himali" panose="04020500000000000000" pitchFamily="82" charset="0"/>
              </a:rPr>
              <a:pPr algn="r"/>
              <a:t>15</a:t>
            </a:fld>
            <a:endParaRPr lang="en-US" dirty="0">
              <a:latin typeface="Fontasy Himali" panose="04020500000000000000" pitchFamily="82" charset="0"/>
            </a:endParaRPr>
          </a:p>
        </p:txBody>
      </p:sp>
      <p:sp>
        <p:nvSpPr>
          <p:cNvPr id="4" name="Rectangle 3"/>
          <p:cNvSpPr/>
          <p:nvPr/>
        </p:nvSpPr>
        <p:spPr>
          <a:xfrm>
            <a:off x="119373" y="2567186"/>
            <a:ext cx="11332662" cy="3739485"/>
          </a:xfrm>
          <a:prstGeom prst="rect">
            <a:avLst/>
          </a:prstGeom>
        </p:spPr>
        <p:txBody>
          <a:bodyPr wrap="square">
            <a:spAutoFit/>
          </a:bodyPr>
          <a:lstStyle/>
          <a:p>
            <a:r>
              <a:rPr lang="ne-NP" sz="2400" b="1" dirty="0">
                <a:cs typeface="Kalimati" panose="00000400000000000000" pitchFamily="2"/>
              </a:rPr>
              <a:t>विधुर</a:t>
            </a:r>
            <a:r>
              <a:rPr lang="en-US" sz="2400" b="1" dirty="0">
                <a:cs typeface="Kalimati" panose="00000400000000000000" pitchFamily="2"/>
              </a:rPr>
              <a:t>/</a:t>
            </a:r>
            <a:r>
              <a:rPr lang="ne-NP" sz="2400" b="1" dirty="0">
                <a:cs typeface="Kalimati" panose="00000400000000000000" pitchFamily="2"/>
              </a:rPr>
              <a:t>विधवा (कोड</a:t>
            </a:r>
            <a:r>
              <a:rPr lang="en-US" sz="2400" b="1" dirty="0">
                <a:cs typeface="Kalimati" panose="00000400000000000000" pitchFamily="2"/>
              </a:rPr>
              <a:t> </a:t>
            </a:r>
            <a:r>
              <a:rPr lang="en-US" sz="2400" b="1" dirty="0">
                <a:solidFill>
                  <a:srgbClr val="0020A9"/>
                </a:solidFill>
                <a:cs typeface="Kalimati" panose="00000400000000000000" pitchFamily="2"/>
              </a:rPr>
              <a:t>3</a:t>
            </a:r>
            <a:r>
              <a:rPr lang="ne-NP" sz="2400" b="1" dirty="0">
                <a:cs typeface="Kalimati" panose="00000400000000000000" pitchFamily="2"/>
              </a:rPr>
              <a:t>)</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विवाह भइसकेका कुनै महिलाको गणनाको समयअघि श्रीमान् को मृत्यु भई हालसम्म पुनः</a:t>
            </a:r>
            <a:endParaRPr lang="en-US" sz="2400" dirty="0">
              <a:cs typeface="Kalimati" panose="00000400000000000000" pitchFamily="2"/>
            </a:endParaRPr>
          </a:p>
          <a:p>
            <a:pPr algn="just">
              <a:lnSpc>
                <a:spcPct val="150000"/>
              </a:lnSpc>
            </a:pPr>
            <a:r>
              <a:rPr lang="ne-NP" sz="2400" dirty="0">
                <a:cs typeface="Kalimati" panose="00000400000000000000" pitchFamily="2"/>
              </a:rPr>
              <a:t>  विवाह नगरी बसेकी भए विधवा हुन्छ । </a:t>
            </a:r>
          </a:p>
          <a:p>
            <a:pPr marL="342900" indent="-342900" algn="just">
              <a:lnSpc>
                <a:spcPct val="150000"/>
              </a:lnSpc>
              <a:buFont typeface="Arial" panose="020B0604020202020204" pitchFamily="34" charset="0"/>
              <a:buChar char="•"/>
            </a:pPr>
            <a:r>
              <a:rPr lang="ne-NP" sz="2400" dirty="0">
                <a:cs typeface="Kalimati" panose="00000400000000000000" pitchFamily="2"/>
              </a:rPr>
              <a:t>त्यस्तै विवाह भई सकेका कुनै पुरुषको श्रीमतीको मृत्यु भई हालसम्म पुनः विवाह नगरेका भए विधुर हुन्छ । यस्तो अवस्थामा कोड </a:t>
            </a:r>
            <a:r>
              <a:rPr lang="en-US" sz="2400" dirty="0">
                <a:solidFill>
                  <a:srgbClr val="0020A9"/>
                </a:solidFill>
                <a:cs typeface="Kalimati" panose="00000400000000000000" pitchFamily="2"/>
              </a:rPr>
              <a:t>3</a:t>
            </a:r>
            <a:r>
              <a:rPr lang="ne-NP" sz="2400" dirty="0">
                <a:cs typeface="Kalimati" panose="00000400000000000000" pitchFamily="2"/>
              </a:rPr>
              <a:t> लेख्नुपर्दछ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तर विधवा भएकी महिला वा विधुर भएका पुरूषले गणना अघि पुनः विवाह गरिसकेको र</a:t>
            </a:r>
            <a:endParaRPr lang="en-US" sz="2400" dirty="0">
              <a:cs typeface="Kalimati" panose="00000400000000000000" pitchFamily="2"/>
            </a:endParaRPr>
          </a:p>
          <a:p>
            <a:pPr algn="just">
              <a:lnSpc>
                <a:spcPct val="150000"/>
              </a:lnSpc>
            </a:pPr>
            <a:r>
              <a:rPr lang="ne-NP" sz="2400" dirty="0">
                <a:cs typeface="Kalimati" panose="00000400000000000000" pitchFamily="2"/>
              </a:rPr>
              <a:t>  उक्त समयमा श्रीमान् श्रीमती भई सँगै रहेका भएमा विवाहित मानी कोड </a:t>
            </a:r>
            <a:r>
              <a:rPr lang="en-US" sz="2400" dirty="0">
                <a:solidFill>
                  <a:srgbClr val="0020A9"/>
                </a:solidFill>
                <a:cs typeface="Kalimati" panose="00000400000000000000" pitchFamily="2"/>
              </a:rPr>
              <a:t>2</a:t>
            </a:r>
            <a:r>
              <a:rPr lang="ne-NP" sz="2400" dirty="0">
                <a:cs typeface="Kalimati" panose="00000400000000000000" pitchFamily="2"/>
              </a:rPr>
              <a:t> लेख्नुपर्दछ ।</a:t>
            </a:r>
            <a:endParaRPr lang="en-US" sz="2400" dirty="0">
              <a:cs typeface="Kalimati" panose="00000400000000000000" pitchFamily="2"/>
            </a:endParaRPr>
          </a:p>
        </p:txBody>
      </p:sp>
      <p:sp>
        <p:nvSpPr>
          <p:cNvPr id="7" name="TextBox 6">
            <a:extLst>
              <a:ext uri="{FF2B5EF4-FFF2-40B4-BE49-F238E27FC236}">
                <a16:creationId xmlns:a16="http://schemas.microsoft.com/office/drawing/2014/main" id="{90A6EDDB-D623-49E4-99C5-E1B5E8CAC5BD}"/>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Box 8">
            <a:extLst>
              <a:ext uri="{FF2B5EF4-FFF2-40B4-BE49-F238E27FC236}">
                <a16:creationId xmlns:a16="http://schemas.microsoft.com/office/drawing/2014/main" id="{29E5A180-AA8F-4A07-812D-09281C8314BF}"/>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823706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16</a:t>
            </a:fld>
            <a:endParaRPr lang="en-US" dirty="0">
              <a:latin typeface="Fontasy Himali" panose="04020500000000000000" pitchFamily="82" charset="0"/>
            </a:endParaRPr>
          </a:p>
        </p:txBody>
      </p:sp>
      <p:sp>
        <p:nvSpPr>
          <p:cNvPr id="4" name="Rectangle 3"/>
          <p:cNvSpPr/>
          <p:nvPr/>
        </p:nvSpPr>
        <p:spPr>
          <a:xfrm>
            <a:off x="699235" y="2040208"/>
            <a:ext cx="11332662" cy="461665"/>
          </a:xfrm>
          <a:prstGeom prst="rect">
            <a:avLst/>
          </a:prstGeom>
        </p:spPr>
        <p:txBody>
          <a:bodyPr wrap="square">
            <a:spAutoFit/>
          </a:bodyPr>
          <a:lstStyle/>
          <a:p>
            <a:endParaRPr lang="en-US" sz="2400" dirty="0">
              <a:cs typeface="Kalimati" panose="00000400000000000000" pitchFamily="2"/>
            </a:endParaRPr>
          </a:p>
        </p:txBody>
      </p:sp>
      <p:sp>
        <p:nvSpPr>
          <p:cNvPr id="5" name="Rectangle 4"/>
          <p:cNvSpPr/>
          <p:nvPr/>
        </p:nvSpPr>
        <p:spPr>
          <a:xfrm>
            <a:off x="475460" y="2537374"/>
            <a:ext cx="11277660" cy="3724096"/>
          </a:xfrm>
          <a:prstGeom prst="rect">
            <a:avLst/>
          </a:prstGeom>
        </p:spPr>
        <p:txBody>
          <a:bodyPr wrap="square">
            <a:spAutoFit/>
          </a:bodyPr>
          <a:lstStyle/>
          <a:p>
            <a:pPr>
              <a:lnSpc>
                <a:spcPct val="150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पारपाचुके (कोड </a:t>
            </a:r>
            <a:r>
              <a:rPr lang="en-US" sz="2400" b="1" dirty="0">
                <a:solidFill>
                  <a:srgbClr val="0020A9"/>
                </a:solidFill>
                <a:latin typeface="Calibri" panose="020F0502020204030204" pitchFamily="34" charset="0"/>
                <a:ea typeface="Calibri" panose="020F0502020204030204" pitchFamily="34" charset="0"/>
                <a:cs typeface="Kalimati" panose="00000400000000000000" pitchFamily="2"/>
              </a:rPr>
              <a:t>4</a:t>
            </a:r>
            <a:r>
              <a:rPr lang="ne-NP" sz="2400" b="1" dirty="0">
                <a:latin typeface="Calibri" panose="020F0502020204030204" pitchFamily="34" charset="0"/>
                <a:ea typeface="Calibri" panose="020F0502020204030204" pitchFamily="34" charset="0"/>
                <a:cs typeface="Kalimati" panose="00000400000000000000" pitchFamily="2"/>
              </a:rPr>
              <a:t>)</a:t>
            </a:r>
            <a:endParaRPr lang="en-US" sz="2400" b="1" dirty="0">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50000"/>
              </a:lnSpc>
              <a:spcAft>
                <a:spcPts val="80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विवाहपश्चात श्रीमान/श्रीमतीको कुनै मनमुटाव वा मतभेद भई श्रीमान/श्रीमती एक   अर्कासँग बस्न नसकी कानूनी तवरले छुट्टिई गणनाको समयमा अलग्गै बसेका भए    उनीहरूको वैवाहिक स्थिति पारपाचुके भएको मान्नुपर्दछ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पारपाचुकेलाई सम्बन्धविच्छेद पनि भनिन्छ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यस्ता पुरूष वा महिलाको गणनाको समयमा पारपाचुकेको स्थिति भए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4</a:t>
            </a:r>
            <a:r>
              <a:rPr lang="ne-NP" sz="2400" dirty="0">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9" name="TextBox 8">
            <a:extLst>
              <a:ext uri="{FF2B5EF4-FFF2-40B4-BE49-F238E27FC236}">
                <a16:creationId xmlns:a16="http://schemas.microsoft.com/office/drawing/2014/main" id="{FB8FD228-BA37-4742-AA0A-ACC221757D56}"/>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2A168380-5F7D-42E1-BB4B-080C11DD10E6}"/>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4209855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17</a:t>
            </a:fld>
            <a:endParaRPr lang="en-US" dirty="0">
              <a:latin typeface="Fontasy Himali" panose="04020500000000000000" pitchFamily="82" charset="0"/>
            </a:endParaRPr>
          </a:p>
        </p:txBody>
      </p:sp>
      <p:sp>
        <p:nvSpPr>
          <p:cNvPr id="5" name="Rectangle 4"/>
          <p:cNvSpPr/>
          <p:nvPr/>
        </p:nvSpPr>
        <p:spPr>
          <a:xfrm>
            <a:off x="383458" y="1769434"/>
            <a:ext cx="11648439" cy="5632311"/>
          </a:xfrm>
          <a:prstGeom prst="rect">
            <a:avLst/>
          </a:prstGeom>
        </p:spPr>
        <p:txBody>
          <a:bodyPr wrap="square">
            <a:spAutoFit/>
          </a:bodyPr>
          <a:lstStyle/>
          <a:p>
            <a:pPr>
              <a:lnSpc>
                <a:spcPct val="150000"/>
              </a:lnSpc>
            </a:pPr>
            <a:r>
              <a:rPr lang="ne-NP" sz="2400" b="1" dirty="0">
                <a:cs typeface="Kalimati" panose="00000400000000000000" pitchFamily="2"/>
              </a:rPr>
              <a:t>छुट्टिएको (कोड </a:t>
            </a:r>
            <a:r>
              <a:rPr lang="en-US" sz="2400" b="1" dirty="0">
                <a:solidFill>
                  <a:srgbClr val="0020A9"/>
                </a:solidFill>
                <a:cs typeface="Kalimati" panose="00000400000000000000" pitchFamily="2"/>
              </a:rPr>
              <a:t>5</a:t>
            </a:r>
            <a:r>
              <a:rPr lang="ne-NP" sz="2400" b="1" dirty="0">
                <a:cs typeface="Kalimati" panose="00000400000000000000" pitchFamily="2"/>
              </a:rPr>
              <a:t>)</a:t>
            </a:r>
            <a:endParaRPr lang="en-US" sz="2400" b="1"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विवाहित </a:t>
            </a:r>
            <a:r>
              <a:rPr lang="ne-NP" sz="2400" dirty="0">
                <a:latin typeface="Calibri" panose="020F0502020204030204" pitchFamily="34" charset="0"/>
                <a:ea typeface="Calibri" panose="020F0502020204030204" pitchFamily="34" charset="0"/>
                <a:cs typeface="Kalimati" panose="00000400000000000000" pitchFamily="2"/>
              </a:rPr>
              <a:t>श्रीमान/श्रीमती</a:t>
            </a:r>
            <a:r>
              <a:rPr lang="ne-NP" sz="2400" dirty="0">
                <a:cs typeface="Kalimati" panose="00000400000000000000" pitchFamily="2"/>
              </a:rPr>
              <a:t> यदि कुनै झगडा वा मतभेदको कारणबाट सँगै बस्न नसक्ने भई आपसी समझदारी वा असमझदारीबाट बेग्ला बेग्लै बस्ने गरेको भए ती व्यक्तिहरूको वैवाहिक स्थितिलाई छुट्टिएको मान्नुपर्दछ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जबसम्म </a:t>
            </a:r>
            <a:r>
              <a:rPr lang="ne-NP" sz="2400" dirty="0">
                <a:latin typeface="Calibri" panose="020F0502020204030204" pitchFamily="34" charset="0"/>
                <a:ea typeface="Calibri" panose="020F0502020204030204" pitchFamily="34" charset="0"/>
                <a:cs typeface="Kalimati" panose="00000400000000000000" pitchFamily="2"/>
              </a:rPr>
              <a:t>श्रीमान/श्रीमतीको</a:t>
            </a:r>
            <a:r>
              <a:rPr lang="ne-NP" sz="2400" dirty="0">
                <a:cs typeface="Kalimati" panose="00000400000000000000" pitchFamily="2"/>
              </a:rPr>
              <a:t> कानूनीरूपमा पारपाचुके भएको हुँदैन र उनीहरू आपसी मनमुटावका कारण अलग्गै बसेका हुन्छन् तबसम्म उनीहरूको वैवाहिक स्थिति गणनाको प्रयोजनका लागि छुट्टिएको मान्नुपर्दछ </a:t>
            </a:r>
            <a:r>
              <a:rPr lang="ne-NP" sz="2400">
                <a:cs typeface="Kalimati" panose="00000400000000000000" pitchFamily="2"/>
              </a:rPr>
              <a:t>। </a:t>
            </a:r>
          </a:p>
          <a:p>
            <a:pPr marL="342900" indent="-342900" algn="just">
              <a:lnSpc>
                <a:spcPct val="150000"/>
              </a:lnSpc>
              <a:buFont typeface="Arial" panose="020B0604020202020204" pitchFamily="34" charset="0"/>
              <a:buChar char="•"/>
            </a:pPr>
            <a:r>
              <a:rPr lang="ne-NP" sz="2400">
                <a:cs typeface="Kalimati" panose="00000400000000000000" pitchFamily="2"/>
              </a:rPr>
              <a:t>तर जागिर</a:t>
            </a:r>
            <a:r>
              <a:rPr lang="en-US" sz="2400">
                <a:cs typeface="Kalimati" panose="00000400000000000000" pitchFamily="2"/>
              </a:rPr>
              <a:t>, </a:t>
            </a:r>
            <a:r>
              <a:rPr lang="ne-NP" sz="2400">
                <a:cs typeface="Kalimati" panose="00000400000000000000" pitchFamily="2"/>
              </a:rPr>
              <a:t>व्यवसाय वा अन्य कारणले श्रीमान् श्रीमती अलग अलग स्थानमा बसेकालाई छुट्टिएको मान्नुहुँदैन ।</a:t>
            </a:r>
            <a:endParaRPr lang="en-US" sz="2400">
              <a:cs typeface="Kalimati" panose="00000400000000000000" pitchFamily="2"/>
            </a:endParaRPr>
          </a:p>
          <a:p>
            <a:pPr marL="342900" indent="-342900" algn="just">
              <a:lnSpc>
                <a:spcPct val="150000"/>
              </a:lnSpc>
              <a:buFont typeface="Arial" panose="020B0604020202020204" pitchFamily="34" charset="0"/>
              <a:buChar char="•"/>
            </a:pPr>
            <a:endParaRPr lang="ne-NP" sz="2400" dirty="0">
              <a:cs typeface="Kalimati" panose="00000400000000000000" pitchFamily="2"/>
            </a:endParaRPr>
          </a:p>
        </p:txBody>
      </p:sp>
      <p:sp>
        <p:nvSpPr>
          <p:cNvPr id="10" name="TextBox 9">
            <a:extLst>
              <a:ext uri="{FF2B5EF4-FFF2-40B4-BE49-F238E27FC236}">
                <a16:creationId xmlns:a16="http://schemas.microsoft.com/office/drawing/2014/main" id="{90497645-4A2D-45CD-9272-39EB1DEBCB97}"/>
              </a:ext>
            </a:extLst>
          </p:cNvPr>
          <p:cNvSpPr txBox="1"/>
          <p:nvPr/>
        </p:nvSpPr>
        <p:spPr>
          <a:xfrm>
            <a:off x="0" y="648958"/>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1174120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18</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156516" y="717569"/>
            <a:ext cx="10213145"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१४</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 ..नाम.. ले कति वर्षमा विवाह गर्नुभयो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विवाह भएकालाई मात्र पहिलो पटक विवाह हुँदाको उमेर सोध्ने)</a:t>
            </a:r>
            <a:endParaRPr lang="en-US" sz="2000" b="1" dirty="0">
              <a:solidFill>
                <a:srgbClr val="0020A9"/>
              </a:solidFill>
              <a:cs typeface="Kalimati" panose="00000400000000000000" pitchFamily="2"/>
            </a:endParaRPr>
          </a:p>
        </p:txBody>
      </p:sp>
      <p:sp>
        <p:nvSpPr>
          <p:cNvPr id="6" name="Rectangle 5"/>
          <p:cNvSpPr/>
          <p:nvPr/>
        </p:nvSpPr>
        <p:spPr>
          <a:xfrm>
            <a:off x="271346" y="2293704"/>
            <a:ext cx="9106618" cy="4175502"/>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 प्रश्न अविवाहित बाहेक कम्तिमा एक पटक विवाह भएका विवाहित</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विधवा/विधुर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पारपाचुके र छुट्टिएका  सबैलाई सोध्नुपर्दछ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विवाह गर्दाको उमेर लेख्दा पहिलो विवाह गर्दा त्यसबखत पूरा भएको उमेर लेख्नुपर्दछ ।</a:t>
            </a:r>
            <a:endParaRPr lang="en-US" sz="2400" dirty="0">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यदि कुनै व्यक्तिको एकभन्दा बढी पटक विवाह भएको भए पहिलो विवाह गर्दा पूरा भएको उमेर नै लेख्नुपर्दछ</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दोस्रो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तेस्रो ... विवाह गर्दाको उमेर लेख्नुहुँदैन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pic>
        <p:nvPicPr>
          <p:cNvPr id="5" name="Picture 4">
            <a:extLst>
              <a:ext uri="{FF2B5EF4-FFF2-40B4-BE49-F238E27FC236}">
                <a16:creationId xmlns:a16="http://schemas.microsoft.com/office/drawing/2014/main" id="{B0FE3522-7DF8-45F3-9264-BB413FEDD08C}"/>
              </a:ext>
            </a:extLst>
          </p:cNvPr>
          <p:cNvPicPr>
            <a:picLocks noChangeAspect="1"/>
          </p:cNvPicPr>
          <p:nvPr/>
        </p:nvPicPr>
        <p:blipFill rotWithShape="1">
          <a:blip r:embed="rId3"/>
          <a:srcRect l="65441" t="57252" r="28987" b="25399"/>
          <a:stretch/>
        </p:blipFill>
        <p:spPr>
          <a:xfrm>
            <a:off x="9610413" y="2386361"/>
            <a:ext cx="2310241" cy="4046597"/>
          </a:xfrm>
          <a:prstGeom prst="rect">
            <a:avLst/>
          </a:prstGeom>
        </p:spPr>
      </p:pic>
      <p:sp>
        <p:nvSpPr>
          <p:cNvPr id="10" name="TextBox 9">
            <a:extLst>
              <a:ext uri="{FF2B5EF4-FFF2-40B4-BE49-F238E27FC236}">
                <a16:creationId xmlns:a16="http://schemas.microsoft.com/office/drawing/2014/main" id="{931DF6A0-E17D-4F03-88A3-7B2DF76D058C}"/>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924025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19</a:t>
            </a:fld>
            <a:endParaRPr lang="en-US" dirty="0">
              <a:latin typeface="Fontasy Himali" panose="04020500000000000000" pitchFamily="82" charset="0"/>
            </a:endParaRPr>
          </a:p>
        </p:txBody>
      </p:sp>
      <p:sp>
        <p:nvSpPr>
          <p:cNvPr id="6" name="Rectangle 5"/>
          <p:cNvSpPr/>
          <p:nvPr/>
        </p:nvSpPr>
        <p:spPr>
          <a:xfrm>
            <a:off x="157574" y="2213990"/>
            <a:ext cx="11517753" cy="452431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कुनै व्यक्तिले पहिलोपटक विवाह हुँदाको उमेर भन्न नसके उसको हालको उमेर र पहिलो विवाह भएको कति वर्ष भयो सोधी सो वर्ष घटाई लेख्न सकिन्छ ।जस्तैः कुनै व्यक्तिको हालको उमेर ४८ वर्ष छ र पहिलो विवाह भएको अवधि २७ वर्ष पुरा भयो भने उक्त व्यक्तिको पहिलोपटक विवाह हुँदाको उमेर २१ वर्ष हुन आउँछ ।</a:t>
            </a:r>
          </a:p>
          <a:p>
            <a:pPr algn="just">
              <a:lnSpc>
                <a:spcPct val="150000"/>
              </a:lnSpc>
            </a:pPr>
            <a:r>
              <a:rPr lang="ne-NP" sz="2400" dirty="0">
                <a:cs typeface="Kalimati" panose="00000400000000000000" pitchFamily="2"/>
              </a:rPr>
              <a:t> </a:t>
            </a:r>
          </a:p>
          <a:p>
            <a:pPr marL="342900" indent="-342900" algn="just">
              <a:lnSpc>
                <a:spcPct val="150000"/>
              </a:lnSpc>
              <a:buFont typeface="Arial" panose="020B0604020202020204" pitchFamily="34" charset="0"/>
              <a:buChar char="•"/>
            </a:pPr>
            <a:r>
              <a:rPr lang="ne-NP" sz="2400" dirty="0">
                <a:cs typeface="Kalimati" panose="00000400000000000000" pitchFamily="2"/>
              </a:rPr>
              <a:t>त्यस्तै पहिलो विवाह गर्दाको उमेर थाहा नभएमा पहिलो बच्चा जन्मदाको उमेर</a:t>
            </a:r>
            <a:r>
              <a:rPr lang="en-US" sz="2400" dirty="0">
                <a:cs typeface="Kalimati" panose="00000400000000000000" pitchFamily="2"/>
              </a:rPr>
              <a:t>, </a:t>
            </a:r>
            <a:r>
              <a:rPr lang="ne-NP" sz="2400" dirty="0">
                <a:cs typeface="Kalimati" panose="00000400000000000000" pitchFamily="2"/>
              </a:rPr>
              <a:t>श्रीमान् श्रीमतीको उमेर कति फरक </a:t>
            </a:r>
            <a:r>
              <a:rPr lang="en-US" sz="2400" dirty="0"/>
              <a:t>(Age Difference) </a:t>
            </a:r>
            <a:r>
              <a:rPr lang="ne-NP" sz="2400" dirty="0">
                <a:cs typeface="Kalimati" panose="00000400000000000000" pitchFamily="2"/>
              </a:rPr>
              <a:t>छ यसबाट पनि पहिलो विवाह गर्दाको उमेर अनुमान गर्न सजिलो हुन्छ ।</a:t>
            </a:r>
            <a:endParaRPr lang="en-US" sz="2400" dirty="0">
              <a:cs typeface="Kalimati" panose="00000400000000000000" pitchFamily="2"/>
            </a:endParaRPr>
          </a:p>
        </p:txBody>
      </p:sp>
      <p:sp>
        <p:nvSpPr>
          <p:cNvPr id="7" name="TextBox 6">
            <a:extLst>
              <a:ext uri="{FF2B5EF4-FFF2-40B4-BE49-F238E27FC236}">
                <a16:creationId xmlns:a16="http://schemas.microsoft.com/office/drawing/2014/main" id="{C5EF552D-6777-43F8-B4C4-70E6A5860E26}"/>
              </a:ext>
            </a:extLst>
          </p:cNvPr>
          <p:cNvSpPr txBox="1"/>
          <p:nvPr/>
        </p:nvSpPr>
        <p:spPr>
          <a:xfrm>
            <a:off x="1156516" y="717569"/>
            <a:ext cx="10213145"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१४</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 ..नाम.. ले कति वर्षमा विवाह गर्नुभयो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विवाह भएकालाई मात्र पहिलो पटक विवाह हुँदाको उमेर सोध्ने)</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269582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20</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782938" y="606390"/>
            <a:ext cx="9232276" cy="1246495"/>
          </a:xfrm>
          <a:prstGeom prst="rect">
            <a:avLst/>
          </a:prstGeom>
          <a:noFill/>
        </p:spPr>
        <p:txBody>
          <a:bodyPr wrap="square">
            <a:spAutoFit/>
          </a:bodyPr>
          <a:lstStyle/>
          <a:p>
            <a:pPr algn="ctr">
              <a:lnSpc>
                <a:spcPct val="150000"/>
              </a:lnSpc>
            </a:pPr>
            <a:r>
              <a:rPr lang="ne-NP" sz="2800" b="1" dirty="0">
                <a:solidFill>
                  <a:srgbClr val="0020A9"/>
                </a:solidFill>
                <a:latin typeface="Preeti"/>
                <a:ea typeface="Calibri"/>
                <a:cs typeface="Kalimati" pitchFamily="2"/>
              </a:rPr>
              <a:t>महल १५</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पढ्न, लेख्न जान्नुभएको छ ?</a:t>
            </a:r>
            <a:br>
              <a:rPr lang="ne-NP" sz="2800" b="1" dirty="0">
                <a:solidFill>
                  <a:srgbClr val="0020A9"/>
                </a:solidFill>
                <a:latin typeface="Preeti"/>
                <a:ea typeface="Calibri"/>
                <a:cs typeface="Kalimati" pitchFamily="2"/>
              </a:rPr>
            </a:br>
            <a:r>
              <a:rPr lang="ne-NP" sz="2400" b="1" dirty="0">
                <a:solidFill>
                  <a:srgbClr val="0020A9"/>
                </a:solidFill>
                <a:latin typeface="Preeti"/>
                <a:ea typeface="Calibri"/>
                <a:cs typeface="Kalimati" pitchFamily="2"/>
              </a:rPr>
              <a:t>(५ वर्ष वा सोभन्दा बढी उमेरकालाई मात्र)</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748586" y="2080178"/>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281353" y="2695745"/>
            <a:ext cx="9073663" cy="3631763"/>
          </a:xfrm>
          <a:prstGeom prst="rect">
            <a:avLst/>
          </a:prstGeom>
        </p:spPr>
        <p:txBody>
          <a:bodyPr wrap="square">
            <a:spAutoFit/>
          </a:bodyPr>
          <a:lstStyle/>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 प्रश्न ५ वर्ष वा सोभन्दा बढी उमेरका सबै व्यक्तिलाई सोध्नुपर्दछ ।</a:t>
            </a:r>
          </a:p>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भाषामा पढ्न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लेख्न र सामान्य हरहिसाब (जोड</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घटाउ) गर्नजानेको व्यक्तिलाई पढ्न र लेख्न दुवै जानेको मान्नुपर्दछ ।</a:t>
            </a:r>
          </a:p>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भाषामा पढ्न मात्र जानेकालाई पढ्न र </a:t>
            </a:r>
            <a:r>
              <a:rPr lang="ne-NP" sz="2400">
                <a:latin typeface="Calibri" panose="020F0502020204030204" pitchFamily="34" charset="0"/>
                <a:ea typeface="Calibri" panose="020F0502020204030204" pitchFamily="34" charset="0"/>
                <a:cs typeface="Kalimati" panose="00000400000000000000" pitchFamily="2"/>
              </a:rPr>
              <a:t>लेख्न दुबै जानेको </a:t>
            </a:r>
            <a:r>
              <a:rPr lang="ne-NP" sz="2400" dirty="0">
                <a:latin typeface="Calibri" panose="020F0502020204030204" pitchFamily="34" charset="0"/>
                <a:ea typeface="Calibri" panose="020F0502020204030204" pitchFamily="34" charset="0"/>
                <a:cs typeface="Kalimati" panose="00000400000000000000" pitchFamily="2"/>
              </a:rPr>
              <a:t>मान्नुहुँदैन ।त्यस्ता व्यक्तिलाई पढ्न मात्र जानेको मान्नुपर्दछ </a:t>
            </a:r>
            <a:r>
              <a:rPr lang="ne-NP" sz="2400">
                <a:latin typeface="Calibri" panose="020F0502020204030204" pitchFamily="34" charset="0"/>
                <a:ea typeface="Calibri" panose="020F0502020204030204" pitchFamily="34" charset="0"/>
                <a:cs typeface="Kalimati" panose="00000400000000000000" pitchFamily="2"/>
              </a:rPr>
              <a:t>। </a:t>
            </a:r>
          </a:p>
          <a:p>
            <a:pPr marL="236538" indent="-236538" algn="just">
              <a:lnSpc>
                <a:spcPts val="3600"/>
              </a:lnSpc>
              <a:spcAft>
                <a:spcPts val="800"/>
              </a:spcAft>
              <a:buFont typeface="Arial" panose="020B0604020202020204" pitchFamily="34" charset="0"/>
              <a:buChar char="•"/>
            </a:pPr>
            <a:r>
              <a:rPr lang="ne-NP" sz="2400">
                <a:latin typeface="Calibri" panose="020F0502020204030204" pitchFamily="34" charset="0"/>
                <a:ea typeface="Calibri" panose="020F0502020204030204" pitchFamily="34" charset="0"/>
                <a:cs typeface="Kalimati" panose="00000400000000000000" pitchFamily="2"/>
              </a:rPr>
              <a:t>कुनै </a:t>
            </a:r>
            <a:r>
              <a:rPr lang="ne-NP" sz="2400" dirty="0">
                <a:latin typeface="Calibri" panose="020F0502020204030204" pitchFamily="34" charset="0"/>
                <a:ea typeface="Calibri" panose="020F0502020204030204" pitchFamily="34" charset="0"/>
                <a:cs typeface="Kalimati" panose="00000400000000000000" pitchFamily="2"/>
              </a:rPr>
              <a:t>भाषामा</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पढ्न सक्ने र अनुकरण गरी आफ्नो नाम मात्र लेख्न सक्नेलाई पढ्न मात्र जानेको मान्नु पर्दछ </a:t>
            </a:r>
            <a:r>
              <a:rPr lang="ne-NP" sz="2400">
                <a:latin typeface="Calibri" panose="020F0502020204030204" pitchFamily="34" charset="0"/>
                <a:ea typeface="Calibri" panose="020F0502020204030204" pitchFamily="34" charset="0"/>
                <a:cs typeface="Kalimati" panose="00000400000000000000" pitchFamily="2"/>
              </a:rPr>
              <a:t>। </a:t>
            </a:r>
          </a:p>
        </p:txBody>
      </p:sp>
      <p:pic>
        <p:nvPicPr>
          <p:cNvPr id="9" name="Picture 2" descr="H:\CBS_Tutorial\PPT Templates\PngItem_1368479.png"/>
          <p:cNvPicPr>
            <a:picLocks noChangeAspect="1" noChangeArrowheads="1"/>
          </p:cNvPicPr>
          <p:nvPr/>
        </p:nvPicPr>
        <p:blipFill>
          <a:blip r:embed="rId2" cstate="print">
            <a:duotone>
              <a:prstClr val="black"/>
              <a:schemeClr val="accent2">
                <a:tint val="45000"/>
                <a:satMod val="400000"/>
              </a:schemeClr>
            </a:duotone>
            <a:extLst>
              <a:ext uri="{BEBA8EAE-BF5A-486C-A8C5-ECC9F3942E4B}">
                <a14:imgProps xmlns:a14="http://schemas.microsoft.com/office/drawing/2010/main">
                  <a14:imgLayer r:embed="rId3">
                    <a14:imgEffect>
                      <a14:sharpenSoften amount="36000"/>
                    </a14:imgEffect>
                    <a14:imgEffect>
                      <a14:saturation sat="160000"/>
                    </a14:imgEffect>
                    <a14:imgEffect>
                      <a14:brightnessContrast bright="-11000" contrast="36000"/>
                    </a14:imgEffect>
                  </a14:imgLayer>
                </a14:imgProps>
              </a:ext>
              <a:ext uri="{28A0092B-C50C-407E-A947-70E740481C1C}">
                <a14:useLocalDpi xmlns:a14="http://schemas.microsoft.com/office/drawing/2010/main" val="0"/>
              </a:ext>
            </a:extLst>
          </a:blip>
          <a:srcRect/>
          <a:stretch>
            <a:fillRect/>
          </a:stretch>
        </p:blipFill>
        <p:spPr bwMode="auto">
          <a:xfrm>
            <a:off x="178957" y="690429"/>
            <a:ext cx="1614262" cy="13470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p:cNvPicPr>
            <a:picLocks noChangeAspect="1"/>
          </p:cNvPicPr>
          <p:nvPr/>
        </p:nvPicPr>
        <p:blipFill>
          <a:blip r:embed="rId4"/>
          <a:stretch>
            <a:fillRect/>
          </a:stretch>
        </p:blipFill>
        <p:spPr>
          <a:xfrm>
            <a:off x="9469670" y="1613118"/>
            <a:ext cx="2640885" cy="4277331"/>
          </a:xfrm>
          <a:prstGeom prst="rect">
            <a:avLst/>
          </a:prstGeom>
        </p:spPr>
      </p:pic>
      <p:sp>
        <p:nvSpPr>
          <p:cNvPr id="13" name="TextBox 12">
            <a:extLst>
              <a:ext uri="{FF2B5EF4-FFF2-40B4-BE49-F238E27FC236}">
                <a16:creationId xmlns:a16="http://schemas.microsoft.com/office/drawing/2014/main" id="{FB381EAA-FD12-44C9-8DB9-3EA1EA102673}"/>
              </a:ext>
            </a:extLst>
          </p:cNvPr>
          <p:cNvSpPr txBox="1"/>
          <p:nvPr/>
        </p:nvSpPr>
        <p:spPr>
          <a:xfrm>
            <a:off x="4909922" y="6384731"/>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6065457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21</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782938" y="606390"/>
            <a:ext cx="9232276" cy="1246495"/>
          </a:xfrm>
          <a:prstGeom prst="rect">
            <a:avLst/>
          </a:prstGeom>
          <a:noFill/>
        </p:spPr>
        <p:txBody>
          <a:bodyPr wrap="square">
            <a:spAutoFit/>
          </a:bodyPr>
          <a:lstStyle/>
          <a:p>
            <a:pPr algn="ctr">
              <a:lnSpc>
                <a:spcPct val="150000"/>
              </a:lnSpc>
            </a:pPr>
            <a:r>
              <a:rPr lang="ne-NP" sz="2800" b="1" dirty="0">
                <a:solidFill>
                  <a:srgbClr val="0020A9"/>
                </a:solidFill>
                <a:latin typeface="Preeti"/>
                <a:ea typeface="Calibri"/>
                <a:cs typeface="Kalimati" pitchFamily="2"/>
              </a:rPr>
              <a:t>महल १५</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पढ्न, लेख्न जान्नुभएको छ ?</a:t>
            </a:r>
            <a:br>
              <a:rPr lang="ne-NP" sz="2800" b="1" dirty="0">
                <a:solidFill>
                  <a:srgbClr val="0020A9"/>
                </a:solidFill>
                <a:latin typeface="Preeti"/>
                <a:ea typeface="Calibri"/>
                <a:cs typeface="Kalimati" pitchFamily="2"/>
              </a:rPr>
            </a:br>
            <a:r>
              <a:rPr lang="ne-NP" sz="2400" b="1" dirty="0">
                <a:solidFill>
                  <a:srgbClr val="0020A9"/>
                </a:solidFill>
                <a:latin typeface="Preeti"/>
                <a:ea typeface="Calibri"/>
                <a:cs typeface="Kalimati" pitchFamily="2"/>
              </a:rPr>
              <a:t>(५ वर्ष वा सोभन्दा बढी उमेरकालाई मात्र)</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748586" y="2080178"/>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pic>
        <p:nvPicPr>
          <p:cNvPr id="9" name="Picture 2" descr="H:\CBS_Tutorial\PPT Templates\PngItem_1368479.png"/>
          <p:cNvPicPr>
            <a:picLocks noChangeAspect="1" noChangeArrowheads="1"/>
          </p:cNvPicPr>
          <p:nvPr/>
        </p:nvPicPr>
        <p:blipFill>
          <a:blip r:embed="rId2" cstate="print">
            <a:duotone>
              <a:prstClr val="black"/>
              <a:schemeClr val="accent2">
                <a:tint val="45000"/>
                <a:satMod val="400000"/>
              </a:schemeClr>
            </a:duotone>
            <a:extLst>
              <a:ext uri="{BEBA8EAE-BF5A-486C-A8C5-ECC9F3942E4B}">
                <a14:imgProps xmlns:a14="http://schemas.microsoft.com/office/drawing/2010/main">
                  <a14:imgLayer r:embed="rId3">
                    <a14:imgEffect>
                      <a14:sharpenSoften amount="36000"/>
                    </a14:imgEffect>
                    <a14:imgEffect>
                      <a14:saturation sat="160000"/>
                    </a14:imgEffect>
                    <a14:imgEffect>
                      <a14:brightnessContrast bright="-11000" contrast="36000"/>
                    </a14:imgEffect>
                  </a14:imgLayer>
                </a14:imgProps>
              </a:ext>
              <a:ext uri="{28A0092B-C50C-407E-A947-70E740481C1C}">
                <a14:useLocalDpi xmlns:a14="http://schemas.microsoft.com/office/drawing/2010/main" val="0"/>
              </a:ext>
            </a:extLst>
          </a:blip>
          <a:srcRect/>
          <a:stretch>
            <a:fillRect/>
          </a:stretch>
        </p:blipFill>
        <p:spPr bwMode="auto">
          <a:xfrm>
            <a:off x="178957" y="690429"/>
            <a:ext cx="1614262" cy="13470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p:cNvPicPr>
            <a:picLocks noChangeAspect="1"/>
          </p:cNvPicPr>
          <p:nvPr/>
        </p:nvPicPr>
        <p:blipFill>
          <a:blip r:embed="rId4"/>
          <a:stretch>
            <a:fillRect/>
          </a:stretch>
        </p:blipFill>
        <p:spPr>
          <a:xfrm>
            <a:off x="9301076" y="1613118"/>
            <a:ext cx="2809479" cy="4550396"/>
          </a:xfrm>
          <a:prstGeom prst="rect">
            <a:avLst/>
          </a:prstGeom>
        </p:spPr>
      </p:pic>
      <p:sp>
        <p:nvSpPr>
          <p:cNvPr id="5" name="Rectangle 4"/>
          <p:cNvSpPr/>
          <p:nvPr/>
        </p:nvSpPr>
        <p:spPr>
          <a:xfrm>
            <a:off x="178956" y="2179978"/>
            <a:ext cx="8789155" cy="4429418"/>
          </a:xfrm>
          <a:prstGeom prst="rect">
            <a:avLst/>
          </a:prstGeom>
        </p:spPr>
        <p:txBody>
          <a:bodyPr wrap="square">
            <a:spAutoFit/>
          </a:bodyPr>
          <a:lstStyle/>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दृष्टिविहीनहरुले पढ्ने लिपी ब्रेल हो। उनीहरुले आवाजयुक्त ढाँचामा समेत सुनेर र पढ्ने गर्दछन् । लेख्न पढ्नको लागि कम्प्युटर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 स्मार्टफोनको समेत प्रयोग गर्दछन । </a:t>
            </a:r>
            <a:endParaRPr lang="en-US" sz="2400" dirty="0">
              <a:latin typeface="Calibri" panose="020F0502020204030204" pitchFamily="34" charset="0"/>
              <a:ea typeface="Calibri" panose="020F0502020204030204" pitchFamily="34" charset="0"/>
              <a:cs typeface="Kalimati" panose="00000400000000000000" pitchFamily="2"/>
            </a:endParaRPr>
          </a:p>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बहिरा व्यक्तिहरूले सांकेतिक भाषामा सञ्चार गर्दछन । कुनै पनि  लिपीमा पढ्न र लेख्न सक्दछन् भने पढ्न लेख्न दुवै जानेको अन्तर्गत नै समावेश गर्नुपर्दछ । </a:t>
            </a:r>
            <a:endParaRPr lang="en-US" sz="2400" dirty="0">
              <a:latin typeface="Calibri" panose="020F0502020204030204" pitchFamily="34" charset="0"/>
              <a:ea typeface="Calibri" panose="020F0502020204030204" pitchFamily="34" charset="0"/>
              <a:cs typeface="Kalimati" panose="00000400000000000000" pitchFamily="2"/>
            </a:endParaRPr>
          </a:p>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सुस्तश्रवण भएका व्यक्तिहरुले प्राय सांकेतिक भाषा प्रयोग गर्दैनन्, श्रवणयन्त्रको प्रयोग गरी सुन्ने र देवनागरी लिपीमा लेख्ने गर्दछन भने पढ्न लेख्न जानेको अन्तर्गत राख्नु पर्दछ ।</a:t>
            </a:r>
            <a:r>
              <a:rPr lang="ne-NP" sz="2400" dirty="0">
                <a:cs typeface="Kalimati" panose="00000400000000000000" pitchFamily="2"/>
              </a:rPr>
              <a:t> </a:t>
            </a:r>
          </a:p>
        </p:txBody>
      </p:sp>
    </p:spTree>
    <p:extLst>
      <p:ext uri="{BB962C8B-B14F-4D97-AF65-F5344CB8AC3E}">
        <p14:creationId xmlns:p14="http://schemas.microsoft.com/office/powerpoint/2010/main" val="2782674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58178" y="6477563"/>
            <a:ext cx="596981" cy="425041"/>
          </a:xfrm>
        </p:spPr>
        <p:txBody>
          <a:bodyPr/>
          <a:lstStyle/>
          <a:p>
            <a:pPr algn="r"/>
            <a:fld id="{47ADD359-29A0-43EB-89A2-180A860BB361}" type="slidenum">
              <a:rPr lang="en-US" smtClean="0">
                <a:latin typeface="Fontasy Himali" panose="04020500000000000000" pitchFamily="82" charset="0"/>
              </a:rPr>
              <a:pPr algn="r"/>
              <a:t>22</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2114151" y="2140271"/>
            <a:ext cx="9996404" cy="600164"/>
          </a:xfrm>
          <a:prstGeom prst="rect">
            <a:avLst/>
          </a:prstGeom>
        </p:spPr>
        <p:txBody>
          <a:bodyPr wrap="square">
            <a:spAutoFit/>
          </a:bodyPr>
          <a:lstStyle/>
          <a:p>
            <a:pPr algn="just">
              <a:lnSpc>
                <a:spcPct val="150000"/>
              </a:lnSpc>
              <a:spcAft>
                <a:spcPts val="800"/>
              </a:spcAft>
            </a:pPr>
            <a:endParaRPr lang="ne-NP" sz="2400" dirty="0">
              <a:latin typeface="Calibri" panose="020F0502020204030204" pitchFamily="34" charset="0"/>
              <a:ea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6DFF8DDD-7370-4DF4-B12F-097458C0850F}"/>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pic>
        <p:nvPicPr>
          <p:cNvPr id="12" name="Picture 11">
            <a:extLst>
              <a:ext uri="{FF2B5EF4-FFF2-40B4-BE49-F238E27FC236}">
                <a16:creationId xmlns:a16="http://schemas.microsoft.com/office/drawing/2014/main" id="{6C2AF1DE-DF56-415A-AD92-C0EE1E193CC9}"/>
              </a:ext>
            </a:extLst>
          </p:cNvPr>
          <p:cNvPicPr>
            <a:picLocks noChangeAspect="1"/>
          </p:cNvPicPr>
          <p:nvPr/>
        </p:nvPicPr>
        <p:blipFill>
          <a:blip r:embed="rId2"/>
          <a:stretch>
            <a:fillRect/>
          </a:stretch>
        </p:blipFill>
        <p:spPr>
          <a:xfrm>
            <a:off x="6262855" y="1920610"/>
            <a:ext cx="2028022" cy="4512349"/>
          </a:xfrm>
          <a:prstGeom prst="rect">
            <a:avLst/>
          </a:prstGeom>
        </p:spPr>
      </p:pic>
      <p:pic>
        <p:nvPicPr>
          <p:cNvPr id="13" name="Picture 12">
            <a:extLst>
              <a:ext uri="{FF2B5EF4-FFF2-40B4-BE49-F238E27FC236}">
                <a16:creationId xmlns:a16="http://schemas.microsoft.com/office/drawing/2014/main" id="{C2CD6410-482D-4BED-8A9D-AC64F45FC3C1}"/>
              </a:ext>
            </a:extLst>
          </p:cNvPr>
          <p:cNvPicPr>
            <a:picLocks noChangeAspect="1"/>
          </p:cNvPicPr>
          <p:nvPr/>
        </p:nvPicPr>
        <p:blipFill>
          <a:blip r:embed="rId3"/>
          <a:stretch>
            <a:fillRect/>
          </a:stretch>
        </p:blipFill>
        <p:spPr>
          <a:xfrm>
            <a:off x="8672818" y="1923017"/>
            <a:ext cx="3296255" cy="4512349"/>
          </a:xfrm>
          <a:prstGeom prst="rect">
            <a:avLst/>
          </a:prstGeom>
        </p:spPr>
      </p:pic>
      <p:sp>
        <p:nvSpPr>
          <p:cNvPr id="5" name="Scroll: Horizontal 4">
            <a:extLst>
              <a:ext uri="{FF2B5EF4-FFF2-40B4-BE49-F238E27FC236}">
                <a16:creationId xmlns:a16="http://schemas.microsoft.com/office/drawing/2014/main" id="{25F03155-C84F-4512-84A3-0A084D017E31}"/>
              </a:ext>
            </a:extLst>
          </p:cNvPr>
          <p:cNvSpPr/>
          <p:nvPr/>
        </p:nvSpPr>
        <p:spPr>
          <a:xfrm>
            <a:off x="312233" y="1561173"/>
            <a:ext cx="5568681" cy="3095816"/>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anose="00000400000000000000" pitchFamily="2"/>
              </a:rPr>
              <a:t>यो प्रश्न ५ वर्ष वा सो भन्दा माथिका सबै व्यक्तिलाई सोधी हाल गइरहेको</a:t>
            </a:r>
            <a:r>
              <a:rPr lang="en-US" sz="2400" dirty="0">
                <a:cs typeface="Kalimati" panose="00000400000000000000" pitchFamily="2"/>
              </a:rPr>
              <a:t>, </a:t>
            </a:r>
            <a:r>
              <a:rPr lang="ne-NP" sz="2400" dirty="0">
                <a:cs typeface="Kalimati" panose="00000400000000000000" pitchFamily="2"/>
              </a:rPr>
              <a:t>विगतमा गएको वा कहिल्यै नगएको मध्ये कुन हो निश्चित गर्नुपर्दछ ।</a:t>
            </a:r>
            <a:endParaRPr lang="en-US" sz="2400" dirty="0">
              <a:cs typeface="Kalimati" panose="00000400000000000000" pitchFamily="2"/>
            </a:endParaRPr>
          </a:p>
        </p:txBody>
      </p:sp>
      <p:pic>
        <p:nvPicPr>
          <p:cNvPr id="1026" name="Picture 2" descr="How to draw School Scene Step by step (very easy) || Art video - YouTube">
            <a:extLst>
              <a:ext uri="{FF2B5EF4-FFF2-40B4-BE49-F238E27FC236}">
                <a16:creationId xmlns:a16="http://schemas.microsoft.com/office/drawing/2014/main" id="{660E48A1-6F9D-413F-AB8D-ADEE754B64E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5336" y="4427260"/>
            <a:ext cx="4178341" cy="2350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9487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538907"/>
            <a:ext cx="596981" cy="425041"/>
          </a:xfrm>
        </p:spPr>
        <p:txBody>
          <a:bodyPr/>
          <a:lstStyle/>
          <a:p>
            <a:pPr algn="r"/>
            <a:fld id="{47ADD359-29A0-43EB-89A2-180A860BB361}" type="slidenum">
              <a:rPr lang="en-US" smtClean="0">
                <a:latin typeface="Fontasy Himali" panose="04020500000000000000" pitchFamily="82" charset="0"/>
              </a:rPr>
              <a:pPr algn="r"/>
              <a:t>23</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81444" y="1280180"/>
            <a:ext cx="9051405" cy="5586145"/>
          </a:xfrm>
          <a:prstGeom prst="rect">
            <a:avLst/>
          </a:prstGeom>
        </p:spPr>
        <p:txBody>
          <a:bodyPr wrap="square">
            <a:spAutoFit/>
          </a:bodyPr>
          <a:lstStyle/>
          <a:p>
            <a:pPr algn="just">
              <a:lnSpc>
                <a:spcPct val="150000"/>
              </a:lnSpc>
            </a:pPr>
            <a:r>
              <a:rPr lang="ne-NP" sz="2400" b="1" dirty="0">
                <a:cs typeface="Kalimati" panose="00000400000000000000" pitchFamily="2"/>
              </a:rPr>
              <a:t>हाल पढ्न</a:t>
            </a:r>
            <a:r>
              <a:rPr lang="en-US" sz="2400" b="1" dirty="0">
                <a:cs typeface="Kalimati" panose="00000400000000000000" pitchFamily="2"/>
              </a:rPr>
              <a:t>, </a:t>
            </a:r>
            <a:r>
              <a:rPr lang="ne-NP" sz="2400" b="1" dirty="0">
                <a:cs typeface="Kalimati" panose="00000400000000000000" pitchFamily="2"/>
              </a:rPr>
              <a:t>लेख्न गइरहेको</a:t>
            </a:r>
          </a:p>
          <a:p>
            <a:pPr marL="342900" indent="-342900" algn="just">
              <a:lnSpc>
                <a:spcPct val="150000"/>
              </a:lnSpc>
              <a:buFont typeface="Arial" panose="020B0604020202020204" pitchFamily="34" charset="0"/>
              <a:buChar char="•"/>
            </a:pPr>
            <a:r>
              <a:rPr lang="ne-NP" sz="2400" dirty="0">
                <a:cs typeface="Kalimati" panose="00000400000000000000" pitchFamily="2"/>
              </a:rPr>
              <a:t>हाल पढ्न लेख्न गइरहेको भन्नाले गणनाको समयमा विद्या/शिक्षा आर्जनका लागि स्कूल/कलेज (विद्यालय</a:t>
            </a:r>
            <a:r>
              <a:rPr lang="en-US" sz="2400" dirty="0">
                <a:cs typeface="Kalimati" panose="00000400000000000000" pitchFamily="2"/>
              </a:rPr>
              <a:t>, </a:t>
            </a:r>
            <a:r>
              <a:rPr lang="ne-NP" sz="2400" dirty="0">
                <a:cs typeface="Kalimati" panose="00000400000000000000" pitchFamily="2"/>
              </a:rPr>
              <a:t>पाठशाला</a:t>
            </a:r>
            <a:r>
              <a:rPr lang="en-US" sz="2400" dirty="0">
                <a:cs typeface="Kalimati" panose="00000400000000000000" pitchFamily="2"/>
              </a:rPr>
              <a:t>, </a:t>
            </a:r>
            <a:r>
              <a:rPr lang="ne-NP" sz="2400" dirty="0">
                <a:cs typeface="Kalimati" panose="00000400000000000000" pitchFamily="2"/>
              </a:rPr>
              <a:t>शिक्षालय</a:t>
            </a:r>
            <a:r>
              <a:rPr lang="en-US" sz="2400" dirty="0">
                <a:cs typeface="Kalimati" panose="00000400000000000000" pitchFamily="2"/>
              </a:rPr>
              <a:t>,</a:t>
            </a:r>
            <a:r>
              <a:rPr lang="ne-NP" sz="2400" dirty="0">
                <a:cs typeface="Kalimati" panose="00000400000000000000" pitchFamily="2"/>
              </a:rPr>
              <a:t> महाविद्यालय)</a:t>
            </a:r>
            <a:r>
              <a:rPr lang="en-US" sz="2400" dirty="0">
                <a:cs typeface="Kalimati" panose="00000400000000000000" pitchFamily="2"/>
              </a:rPr>
              <a:t>, </a:t>
            </a:r>
            <a:r>
              <a:rPr lang="ne-NP" sz="2400" dirty="0">
                <a:cs typeface="Kalimati" panose="00000400000000000000" pitchFamily="2"/>
              </a:rPr>
              <a:t>व्यावसायिक शिक्षालय</a:t>
            </a:r>
            <a:r>
              <a:rPr lang="en-US" sz="2400" dirty="0">
                <a:cs typeface="Kalimati" panose="00000400000000000000" pitchFamily="2"/>
              </a:rPr>
              <a:t>, </a:t>
            </a:r>
            <a:r>
              <a:rPr lang="ne-NP" sz="2400" dirty="0">
                <a:cs typeface="Kalimati" panose="00000400000000000000" pitchFamily="2"/>
              </a:rPr>
              <a:t>विशेष साक्षरता शिक्षा</a:t>
            </a:r>
            <a:r>
              <a:rPr lang="en-US" sz="2400" dirty="0">
                <a:cs typeface="Kalimati" panose="00000400000000000000" pitchFamily="2"/>
              </a:rPr>
              <a:t>,</a:t>
            </a:r>
            <a:r>
              <a:rPr lang="ne-NP" sz="2400" dirty="0">
                <a:cs typeface="Kalimati" panose="00000400000000000000" pitchFamily="2"/>
              </a:rPr>
              <a:t> अनौपचारिक शिक्षा र अन्य संस्था जाने गरेको भन्ने बुझाउँछ । </a:t>
            </a:r>
          </a:p>
          <a:p>
            <a:pPr marL="342900" indent="-342900" algn="just">
              <a:lnSpc>
                <a:spcPct val="150000"/>
              </a:lnSpc>
              <a:buFont typeface="Arial" panose="020B0604020202020204" pitchFamily="34" charset="0"/>
              <a:buChar char="•"/>
            </a:pPr>
            <a:r>
              <a:rPr lang="ne-NP" sz="2400" dirty="0">
                <a:cs typeface="Kalimati" panose="00000400000000000000" pitchFamily="2"/>
              </a:rPr>
              <a:t>शिक्षा आर्जन गर्ने क्रममा स्कूल</a:t>
            </a:r>
            <a:r>
              <a:rPr lang="en-US" sz="2400" dirty="0">
                <a:cs typeface="Kalimati" panose="00000400000000000000" pitchFamily="2"/>
              </a:rPr>
              <a:t>, </a:t>
            </a:r>
            <a:r>
              <a:rPr lang="ne-NP" sz="2400" dirty="0">
                <a:cs typeface="Kalimati" panose="00000400000000000000" pitchFamily="2"/>
              </a:rPr>
              <a:t>विद्यालय</a:t>
            </a:r>
            <a:r>
              <a:rPr lang="en-US" sz="2400" dirty="0">
                <a:cs typeface="Kalimati" panose="00000400000000000000" pitchFamily="2"/>
              </a:rPr>
              <a:t>, </a:t>
            </a:r>
            <a:r>
              <a:rPr lang="ne-NP" sz="2400" dirty="0">
                <a:cs typeface="Kalimati" panose="00000400000000000000" pitchFamily="2"/>
              </a:rPr>
              <a:t>व्यावसायिक शिक्षा</a:t>
            </a:r>
            <a:r>
              <a:rPr lang="en-US" sz="2400" dirty="0">
                <a:cs typeface="Kalimati" panose="00000400000000000000" pitchFamily="2"/>
              </a:rPr>
              <a:t>, </a:t>
            </a:r>
            <a:r>
              <a:rPr lang="ne-NP" sz="2400" dirty="0">
                <a:cs typeface="Kalimati" panose="00000400000000000000" pitchFamily="2"/>
              </a:rPr>
              <a:t>विशेष साक्षरता शिक्षा</a:t>
            </a:r>
            <a:r>
              <a:rPr lang="en-US" sz="2400" dirty="0">
                <a:cs typeface="Kalimati" panose="00000400000000000000" pitchFamily="2"/>
              </a:rPr>
              <a:t>, </a:t>
            </a:r>
            <a:r>
              <a:rPr lang="ne-NP" sz="2400" dirty="0">
                <a:cs typeface="Kalimati" panose="00000400000000000000" pitchFamily="2"/>
              </a:rPr>
              <a:t>कलेज वा विश्वविद्यालय वा अन्य संस्थामा भर्ना भई अध्ययन गर्न जाने गरेको हुनुपर्दछ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जनगणना प्रयोजनका लागि स्वअध्ययन गरी शिक्षा आर्जन गरिरहेको अवस्थालाई पनि पढ्न लेख्न गईरहेको नै मानिएको छ ।</a:t>
            </a:r>
          </a:p>
        </p:txBody>
      </p:sp>
      <p:sp>
        <p:nvSpPr>
          <p:cNvPr id="9" name="TextBox 8">
            <a:extLst>
              <a:ext uri="{FF2B5EF4-FFF2-40B4-BE49-F238E27FC236}">
                <a16:creationId xmlns:a16="http://schemas.microsoft.com/office/drawing/2014/main" id="{797C30A1-F63F-4238-A258-3C2B22CDCDA7}"/>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DC8A2B54-08B1-4ADD-89F7-E4F6B2F04FDD}"/>
              </a:ext>
            </a:extLst>
          </p:cNvPr>
          <p:cNvSpPr txBox="1"/>
          <p:nvPr/>
        </p:nvSpPr>
        <p:spPr>
          <a:xfrm>
            <a:off x="0" y="735438"/>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grpSp>
        <p:nvGrpSpPr>
          <p:cNvPr id="5" name="Group 4">
            <a:extLst>
              <a:ext uri="{FF2B5EF4-FFF2-40B4-BE49-F238E27FC236}">
                <a16:creationId xmlns:a16="http://schemas.microsoft.com/office/drawing/2014/main" id="{71AE1930-381A-4433-BF4B-A7573CD7E3BF}"/>
              </a:ext>
            </a:extLst>
          </p:cNvPr>
          <p:cNvGrpSpPr/>
          <p:nvPr/>
        </p:nvGrpSpPr>
        <p:grpSpPr>
          <a:xfrm>
            <a:off x="9378176" y="2196792"/>
            <a:ext cx="2724709" cy="4130244"/>
            <a:chOff x="8840083" y="1993105"/>
            <a:chExt cx="3296255" cy="4512349"/>
          </a:xfrm>
        </p:grpSpPr>
        <p:pic>
          <p:nvPicPr>
            <p:cNvPr id="12" name="Picture 11">
              <a:extLst>
                <a:ext uri="{FF2B5EF4-FFF2-40B4-BE49-F238E27FC236}">
                  <a16:creationId xmlns:a16="http://schemas.microsoft.com/office/drawing/2014/main" id="{B2529BD4-9BBE-4EDE-8F06-BABFFA14273F}"/>
                </a:ext>
              </a:extLst>
            </p:cNvPr>
            <p:cNvPicPr>
              <a:picLocks noChangeAspect="1"/>
            </p:cNvPicPr>
            <p:nvPr/>
          </p:nvPicPr>
          <p:blipFill>
            <a:blip r:embed="rId2"/>
            <a:stretch>
              <a:fillRect/>
            </a:stretch>
          </p:blipFill>
          <p:spPr>
            <a:xfrm>
              <a:off x="8840083" y="1993105"/>
              <a:ext cx="3296255" cy="4512349"/>
            </a:xfrm>
            <a:prstGeom prst="rect">
              <a:avLst/>
            </a:prstGeom>
          </p:spPr>
        </p:pic>
        <p:sp>
          <p:nvSpPr>
            <p:cNvPr id="13" name="Oval 12">
              <a:extLst>
                <a:ext uri="{FF2B5EF4-FFF2-40B4-BE49-F238E27FC236}">
                  <a16:creationId xmlns:a16="http://schemas.microsoft.com/office/drawing/2014/main" id="{94C0F87E-82D6-42F1-9B54-714238BAA0A4}"/>
                </a:ext>
              </a:extLst>
            </p:cNvPr>
            <p:cNvSpPr/>
            <p:nvPr/>
          </p:nvSpPr>
          <p:spPr>
            <a:xfrm>
              <a:off x="8898671" y="2846742"/>
              <a:ext cx="3043290" cy="52617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52544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24</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156117" y="1786631"/>
            <a:ext cx="11887531" cy="5032147"/>
          </a:xfrm>
          <a:prstGeom prst="rect">
            <a:avLst/>
          </a:prstGeom>
        </p:spPr>
        <p:txBody>
          <a:bodyPr wrap="square">
            <a:spAutoFit/>
          </a:bodyPr>
          <a:lstStyle/>
          <a:p>
            <a:pPr algn="just">
              <a:lnSpc>
                <a:spcPct val="150000"/>
              </a:lnSpc>
            </a:pPr>
            <a:r>
              <a:rPr lang="ne-NP" sz="2400" b="1" dirty="0">
                <a:cs typeface="Kalimati" panose="00000400000000000000" pitchFamily="2"/>
              </a:rPr>
              <a:t>निम्न अवस्थालाई पनि हाल पढ्न लेख्न गइरहेको मान्नुपर्दछ ।</a:t>
            </a:r>
            <a:endParaRPr lang="en-US" sz="2400" b="1"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 वा अन्य शैक्षिक संस्थामा नाम लेखाई पढिरहेका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स्कूल/कलेजको नियमानुसार बिदामा बसेका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स्कूल/कलेजमा भर्ना भएका तर बिरामी भई वा भैपरी बिदामा हाल स्कूल नगएका</a:t>
            </a:r>
            <a:r>
              <a:rPr lang="en-US" sz="2400" dirty="0">
                <a:cs typeface="Kalimati" panose="00000400000000000000" pitchFamily="2"/>
              </a:rPr>
              <a:t> </a:t>
            </a:r>
            <a:r>
              <a:rPr lang="ne-NP" sz="2400" dirty="0">
                <a:cs typeface="Kalimati" panose="00000400000000000000" pitchFamily="2"/>
              </a:rPr>
              <a:t>विद्यार्थीहरू</a:t>
            </a: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स्कूल/कलेजको एक तह उत्तीर्ण गरी अर्को तहमा भर्ना हुने समय पर्खेर बसेका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स्कूल/कलेजको परीक्षामा सामेल भई नतिजा पर्खेर बसेका विद्यार्थीहरू</a:t>
            </a:r>
          </a:p>
          <a:p>
            <a:pPr marL="342900" indent="-342900" algn="just">
              <a:lnSpc>
                <a:spcPct val="150000"/>
              </a:lnSpc>
              <a:buFont typeface="Arial" panose="020B0604020202020204" pitchFamily="34" charset="0"/>
              <a:buChar char="•"/>
            </a:pPr>
            <a:r>
              <a:rPr lang="ne-NP" sz="2400" dirty="0">
                <a:cs typeface="Kalimati" panose="00000400000000000000" pitchFamily="2"/>
              </a:rPr>
              <a:t>कोभिड १९ को कारणले अनलाइन माध्यमबाट कक्षा लिइरहेका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अनौपचारिक शिक्षा कार्यक्रममा भर्ना भई अध्ययन गरेका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स्वअध्ययन गरिरहेका विद्यार्थीहरू</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3368A54B-616E-4F5C-A2AB-642490395A4F}"/>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C6FD052E-FEBA-4687-98EB-10FB7C19800A}"/>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504422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25</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317633" y="1660711"/>
            <a:ext cx="11212408" cy="5032147"/>
          </a:xfrm>
          <a:prstGeom prst="rect">
            <a:avLst/>
          </a:prstGeom>
        </p:spPr>
        <p:txBody>
          <a:bodyPr wrap="square">
            <a:spAutoFit/>
          </a:bodyPr>
          <a:lstStyle/>
          <a:p>
            <a:pPr algn="just">
              <a:lnSpc>
                <a:spcPct val="150000"/>
              </a:lnSpc>
            </a:pPr>
            <a:r>
              <a:rPr lang="ne-NP" sz="2400" b="1" dirty="0">
                <a:cs typeface="Kalimati" panose="00000400000000000000" pitchFamily="2"/>
              </a:rPr>
              <a:t>स्कूल</a:t>
            </a:r>
            <a:r>
              <a:rPr lang="en-US" sz="2400" b="1" dirty="0">
                <a:cs typeface="Kalimati" panose="00000400000000000000" pitchFamily="2"/>
              </a:rPr>
              <a:t>/</a:t>
            </a:r>
            <a:r>
              <a:rPr lang="ne-NP" sz="2400" b="1" dirty="0">
                <a:cs typeface="Kalimati" panose="00000400000000000000" pitchFamily="2"/>
              </a:rPr>
              <a:t>कलेज (औपचारिक) (कोड </a:t>
            </a:r>
            <a:r>
              <a:rPr lang="en-US" sz="2400" b="1" dirty="0">
                <a:solidFill>
                  <a:srgbClr val="0020A9"/>
                </a:solidFill>
                <a:cs typeface="Kalimati" panose="00000400000000000000" pitchFamily="2"/>
              </a:rPr>
              <a:t>1</a:t>
            </a:r>
            <a:r>
              <a:rPr lang="ne-NP" sz="2400" b="1" dirty="0">
                <a:cs typeface="Kalimati" panose="00000400000000000000" pitchFamily="2"/>
              </a:rPr>
              <a:t>)</a:t>
            </a:r>
            <a:endParaRPr lang="en-US" sz="2400" b="1"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पठनपाठनको उद्देश्यले सञ्चालनमा रहेका सरकारी</a:t>
            </a:r>
            <a:r>
              <a:rPr lang="en-US" sz="2400" dirty="0">
                <a:cs typeface="Kalimati" panose="00000400000000000000" pitchFamily="2"/>
              </a:rPr>
              <a:t>, </a:t>
            </a:r>
            <a:r>
              <a:rPr lang="ne-NP" sz="2400" dirty="0">
                <a:cs typeface="Kalimati" panose="00000400000000000000" pitchFamily="2"/>
              </a:rPr>
              <a:t>सामुदायिक वा निजी जुनसुकै तहका विद्यालय</a:t>
            </a:r>
            <a:r>
              <a:rPr lang="en-US" sz="2400" dirty="0">
                <a:cs typeface="Kalimati" panose="00000400000000000000" pitchFamily="2"/>
              </a:rPr>
              <a:t>, </a:t>
            </a:r>
            <a:r>
              <a:rPr lang="ne-NP" sz="2400" dirty="0">
                <a:cs typeface="Kalimati" panose="00000400000000000000" pitchFamily="2"/>
              </a:rPr>
              <a:t>क्याम्पस</a:t>
            </a:r>
            <a:r>
              <a:rPr lang="en-US" sz="2400" dirty="0">
                <a:cs typeface="Kalimati" panose="00000400000000000000" pitchFamily="2"/>
              </a:rPr>
              <a:t>, </a:t>
            </a:r>
            <a:r>
              <a:rPr lang="ne-NP" sz="2400" dirty="0">
                <a:cs typeface="Kalimati" panose="00000400000000000000" pitchFamily="2"/>
              </a:rPr>
              <a:t>विश्वविद्यालय वा अन्य शैक्षिक संस्था (प्राविधिक तथा व्यवसायिक विद्यालय</a:t>
            </a:r>
            <a:r>
              <a:rPr lang="en-US" sz="2400" dirty="0">
                <a:cs typeface="Kalimati" panose="00000400000000000000" pitchFamily="2"/>
              </a:rPr>
              <a:t>,</a:t>
            </a:r>
            <a:r>
              <a:rPr lang="ne-NP" sz="2400" dirty="0">
                <a:cs typeface="Kalimati" panose="00000400000000000000" pitchFamily="2"/>
              </a:rPr>
              <a:t> परम्परागत धार्मिक विद्यालय — गुम्बा</a:t>
            </a:r>
            <a:r>
              <a:rPr lang="en-US" sz="2400" dirty="0">
                <a:cs typeface="Kalimati" panose="00000400000000000000" pitchFamily="2"/>
              </a:rPr>
              <a:t>, </a:t>
            </a:r>
            <a:r>
              <a:rPr lang="ne-NP" sz="2400" dirty="0">
                <a:cs typeface="Kalimati" panose="00000400000000000000" pitchFamily="2"/>
              </a:rPr>
              <a:t>मदरसा</a:t>
            </a:r>
            <a:r>
              <a:rPr lang="en-US" sz="2400" dirty="0">
                <a:cs typeface="Kalimati" panose="00000400000000000000" pitchFamily="2"/>
              </a:rPr>
              <a:t>, </a:t>
            </a:r>
            <a:r>
              <a:rPr lang="ne-NP" sz="2400" dirty="0">
                <a:cs typeface="Kalimati" panose="00000400000000000000" pitchFamily="2"/>
              </a:rPr>
              <a:t>बेद विद्याश्रम आदि तथा विश्वविद्यालय र विशेष शिक्षा लगायतका शैक्षिक संस्था समेत) का निकाय यस अन्तर्गत पर्दछन् । </a:t>
            </a:r>
          </a:p>
          <a:p>
            <a:pPr marL="342900" indent="-342900" algn="just">
              <a:lnSpc>
                <a:spcPct val="150000"/>
              </a:lnSpc>
              <a:buFont typeface="Arial" panose="020B0604020202020204" pitchFamily="34" charset="0"/>
              <a:buChar char="•"/>
            </a:pPr>
            <a:r>
              <a:rPr lang="ne-NP" sz="2400" dirty="0">
                <a:cs typeface="Kalimati" panose="00000400000000000000" pitchFamily="2"/>
              </a:rPr>
              <a:t>कुनै व्यक्ति देशको सीमा बाहिर रहेका शैक्षिक संस्थामा अध्ययन गर्ने गरेको र परिवारमा अक्सर बसोबास गर्ने रहेछ भने पनि हाल स्कुल कलेज गइरहेको मानी संकेत कोठामा कोड </a:t>
            </a:r>
            <a:r>
              <a:rPr lang="en-US" sz="2400" dirty="0">
                <a:solidFill>
                  <a:srgbClr val="0020A9"/>
                </a:solidFill>
                <a:cs typeface="Kalimati" panose="00000400000000000000" pitchFamily="2"/>
              </a:rPr>
              <a:t>1</a:t>
            </a:r>
            <a:r>
              <a:rPr lang="ne-NP" sz="2400" dirty="0">
                <a:cs typeface="Kalimati" panose="00000400000000000000" pitchFamily="2"/>
              </a:rPr>
              <a:t> लेख्नुपर्दछ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1AEC1F99-D42B-46D0-826D-542CED38D2AF}"/>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CF5411C3-32E6-492D-A151-178818230E5B}"/>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1185180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26</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260868" y="1963596"/>
            <a:ext cx="11588818" cy="4339650"/>
          </a:xfrm>
          <a:prstGeom prst="rect">
            <a:avLst/>
          </a:prstGeom>
        </p:spPr>
        <p:txBody>
          <a:bodyPr wrap="square">
            <a:spAutoFit/>
          </a:bodyPr>
          <a:lstStyle/>
          <a:p>
            <a:pPr algn="just">
              <a:lnSpc>
                <a:spcPct val="150000"/>
              </a:lnSpc>
            </a:pPr>
            <a:r>
              <a:rPr lang="ne-NP" sz="2400" b="1" dirty="0">
                <a:cs typeface="Kalimati" panose="00000400000000000000" pitchFamily="2"/>
              </a:rPr>
              <a:t>स्कूल</a:t>
            </a:r>
            <a:r>
              <a:rPr lang="en-US" sz="2400" b="1" dirty="0">
                <a:cs typeface="Kalimati" panose="00000400000000000000" pitchFamily="2"/>
              </a:rPr>
              <a:t>/</a:t>
            </a:r>
            <a:r>
              <a:rPr lang="ne-NP" sz="2400" b="1" dirty="0">
                <a:cs typeface="Kalimati" panose="00000400000000000000" pitchFamily="2"/>
              </a:rPr>
              <a:t>कलेज (औपचारिक) (कोड </a:t>
            </a:r>
            <a:r>
              <a:rPr lang="en-US" sz="2400" b="1" dirty="0">
                <a:solidFill>
                  <a:srgbClr val="0020A9"/>
                </a:solidFill>
                <a:cs typeface="Kalimati" panose="00000400000000000000" pitchFamily="2"/>
              </a:rPr>
              <a:t>1</a:t>
            </a:r>
            <a:r>
              <a:rPr lang="ne-NP" sz="2400" b="1" dirty="0">
                <a:cs typeface="Kalimati" panose="00000400000000000000" pitchFamily="2"/>
              </a:rPr>
              <a:t>)</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प्राविधिक तथा व्यावसायिक शिक्षा प्रदान गर्ने उद्देश्यले स्थापित र सञ्चालित शैक्षिक निकाय</a:t>
            </a:r>
            <a:r>
              <a:rPr lang="en-US" sz="2400" dirty="0">
                <a:cs typeface="Kalimati" panose="00000400000000000000" pitchFamily="2"/>
              </a:rPr>
              <a:t>,</a:t>
            </a:r>
            <a:r>
              <a:rPr lang="ne-NP" sz="2400" dirty="0">
                <a:cs typeface="Kalimati" panose="00000400000000000000" pitchFamily="2"/>
              </a:rPr>
              <a:t> प्रतिष्ठान</a:t>
            </a:r>
            <a:r>
              <a:rPr lang="en-US" sz="2400" dirty="0">
                <a:cs typeface="Kalimati" panose="00000400000000000000" pitchFamily="2"/>
              </a:rPr>
              <a:t>, </a:t>
            </a:r>
            <a:r>
              <a:rPr lang="ne-NP" sz="2400" dirty="0">
                <a:cs typeface="Kalimati" panose="00000400000000000000" pitchFamily="2"/>
              </a:rPr>
              <a:t>विद्यालय</a:t>
            </a:r>
            <a:r>
              <a:rPr lang="en-US" sz="2400" dirty="0">
                <a:cs typeface="Kalimati" panose="00000400000000000000" pitchFamily="2"/>
              </a:rPr>
              <a:t>, </a:t>
            </a:r>
            <a:r>
              <a:rPr lang="ne-NP" sz="2400" dirty="0">
                <a:cs typeface="Kalimati" panose="00000400000000000000" pitchFamily="2"/>
              </a:rPr>
              <a:t>क्याम्पस</a:t>
            </a:r>
            <a:r>
              <a:rPr lang="en-US" sz="2400" dirty="0">
                <a:cs typeface="Kalimati" panose="00000400000000000000" pitchFamily="2"/>
              </a:rPr>
              <a:t>, </a:t>
            </a:r>
            <a:r>
              <a:rPr lang="ne-NP" sz="2400" dirty="0">
                <a:cs typeface="Kalimati" panose="00000400000000000000" pitchFamily="2"/>
              </a:rPr>
              <a:t>शिक्षालय</a:t>
            </a:r>
            <a:r>
              <a:rPr lang="en-US" sz="2400" dirty="0">
                <a:cs typeface="Kalimati" panose="00000400000000000000" pitchFamily="2"/>
              </a:rPr>
              <a:t>, </a:t>
            </a:r>
            <a:r>
              <a:rPr lang="ne-NP" sz="2400" dirty="0">
                <a:cs typeface="Kalimati" panose="00000400000000000000" pitchFamily="2"/>
              </a:rPr>
              <a:t>विश्वविद्यालय प्रशिक्षण केन्द्र आदि शैक्षिक निकाय समेत  यस अन्तर्गत पर्दछन् । </a:t>
            </a:r>
          </a:p>
          <a:p>
            <a:pPr marL="342900" indent="-342900" algn="just">
              <a:lnSpc>
                <a:spcPct val="150000"/>
              </a:lnSpc>
              <a:buFont typeface="Arial" panose="020B0604020202020204" pitchFamily="34" charset="0"/>
              <a:buChar char="•"/>
            </a:pPr>
            <a:r>
              <a:rPr lang="ne-NP" sz="2400" dirty="0">
                <a:cs typeface="Kalimati" panose="00000400000000000000" pitchFamily="2"/>
              </a:rPr>
              <a:t>औपचारिक तह वा कक्षा सञ्चालन गरी अध्यापन गर्ने इन्जिनियरिङ्ग</a:t>
            </a:r>
            <a:r>
              <a:rPr lang="en-US" sz="2400" dirty="0">
                <a:cs typeface="Kalimati" panose="00000400000000000000" pitchFamily="2"/>
              </a:rPr>
              <a:t>, </a:t>
            </a:r>
            <a:r>
              <a:rPr lang="ne-NP" sz="2400" dirty="0">
                <a:cs typeface="Kalimati" panose="00000400000000000000" pitchFamily="2"/>
              </a:rPr>
              <a:t>चिकित्साशास्त्र</a:t>
            </a:r>
            <a:r>
              <a:rPr lang="en-US" sz="2400" dirty="0">
                <a:cs typeface="Kalimati" panose="00000400000000000000" pitchFamily="2"/>
              </a:rPr>
              <a:t>, </a:t>
            </a:r>
            <a:r>
              <a:rPr lang="ne-NP" sz="2400" dirty="0">
                <a:cs typeface="Kalimati" panose="00000400000000000000" pitchFamily="2"/>
              </a:rPr>
              <a:t>खाद्य प्रविधि</a:t>
            </a:r>
            <a:r>
              <a:rPr lang="en-US" sz="2400" dirty="0">
                <a:cs typeface="Kalimati" panose="00000400000000000000" pitchFamily="2"/>
              </a:rPr>
              <a:t>, </a:t>
            </a:r>
            <a:r>
              <a:rPr lang="ne-NP" sz="2400" dirty="0">
                <a:cs typeface="Kalimati" panose="00000400000000000000" pitchFamily="2"/>
              </a:rPr>
              <a:t>कृषि तथा पशु विज्ञान</a:t>
            </a:r>
            <a:r>
              <a:rPr lang="en-US" sz="2400" dirty="0">
                <a:cs typeface="Kalimati" panose="00000400000000000000" pitchFamily="2"/>
              </a:rPr>
              <a:t>, </a:t>
            </a:r>
            <a:r>
              <a:rPr lang="ne-NP" sz="2400" dirty="0">
                <a:cs typeface="Kalimati" panose="00000400000000000000" pitchFamily="2"/>
              </a:rPr>
              <a:t>वन तथा वातावरण विज्ञान लगायत प्राविधिक तथा व्यावसायिक शैक्षिक निकाय जस्ता व्यावसायिक शिक्षा समेत यस अन्तर्गत पर्दछन् ।</a:t>
            </a:r>
            <a:endParaRPr lang="en-US" sz="2400" dirty="0">
              <a:cs typeface="Kalimati" panose="00000400000000000000" pitchFamily="2"/>
            </a:endParaRPr>
          </a:p>
          <a:p>
            <a:pPr algn="just"/>
            <a:endParaRPr lang="ne-NP" sz="2400" dirty="0">
              <a:cs typeface="Kalimati" panose="00000400000000000000" pitchFamily="2"/>
            </a:endParaRPr>
          </a:p>
        </p:txBody>
      </p:sp>
      <p:sp>
        <p:nvSpPr>
          <p:cNvPr id="9" name="TextBox 8">
            <a:extLst>
              <a:ext uri="{FF2B5EF4-FFF2-40B4-BE49-F238E27FC236}">
                <a16:creationId xmlns:a16="http://schemas.microsoft.com/office/drawing/2014/main" id="{7D046015-81F4-4112-988A-8038CDC9FD73}"/>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4BF16A0A-6329-44DA-B536-EF6A0D61D1FC}"/>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2604666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27</a:t>
            </a:fld>
            <a:endParaRPr lang="en-US" dirty="0">
              <a:latin typeface="Fontasy Himali" panose="04020500000000000000" pitchFamily="82" charset="0"/>
            </a:endParaRPr>
          </a:p>
        </p:txBody>
      </p:sp>
      <p:sp>
        <p:nvSpPr>
          <p:cNvPr id="4" name="Rectangle 3"/>
          <p:cNvSpPr/>
          <p:nvPr/>
        </p:nvSpPr>
        <p:spPr>
          <a:xfrm>
            <a:off x="366870" y="2152698"/>
            <a:ext cx="11617693" cy="3924151"/>
          </a:xfrm>
          <a:prstGeom prst="rect">
            <a:avLst/>
          </a:prstGeom>
        </p:spPr>
        <p:txBody>
          <a:bodyPr wrap="square">
            <a:spAutoFit/>
          </a:bodyPr>
          <a:lstStyle/>
          <a:p>
            <a:pPr>
              <a:lnSpc>
                <a:spcPct val="150000"/>
              </a:lnSpc>
            </a:pPr>
            <a:r>
              <a:rPr lang="ne-NP" sz="2400" b="1" dirty="0">
                <a:cs typeface="Kalimati" panose="00000400000000000000" pitchFamily="2"/>
              </a:rPr>
              <a:t>अनौपचारिक शिक्षा (कोड </a:t>
            </a:r>
            <a:r>
              <a:rPr lang="en-US" sz="2400" b="1" dirty="0">
                <a:solidFill>
                  <a:srgbClr val="0020A9"/>
                </a:solidFill>
                <a:cs typeface="Kalimati" panose="00000400000000000000" pitchFamily="2"/>
              </a:rPr>
              <a:t>2</a:t>
            </a:r>
            <a:r>
              <a:rPr lang="ne-NP" sz="2400" b="1" dirty="0">
                <a:cs typeface="Kalimati" panose="00000400000000000000" pitchFamily="2"/>
              </a:rPr>
              <a:t>)</a:t>
            </a:r>
            <a:endParaRPr lang="en-US" sz="2400" b="1" dirty="0">
              <a:cs typeface="Kalimati" panose="00000400000000000000" pitchFamily="2"/>
            </a:endParaRPr>
          </a:p>
          <a:p>
            <a:pPr marL="457200" indent="-346075" algn="just">
              <a:lnSpc>
                <a:spcPct val="150000"/>
              </a:lnSpc>
              <a:buFont typeface="Arial" panose="020B0604020202020204" pitchFamily="34" charset="0"/>
              <a:buChar char="•"/>
            </a:pPr>
            <a:r>
              <a:rPr lang="ne-NP" sz="2400" dirty="0">
                <a:cs typeface="Kalimati" panose="00000400000000000000" pitchFamily="2"/>
              </a:rPr>
              <a:t>औपचारिक विद्यालय वा कक्षामा नियमित उपस्थित भई शिक्षा हासिल गर्न नसक्ने व्यक्तिलाई</a:t>
            </a:r>
            <a:r>
              <a:rPr lang="en-US" sz="2400" dirty="0">
                <a:cs typeface="Kalimati" panose="00000400000000000000" pitchFamily="2"/>
              </a:rPr>
              <a:t> </a:t>
            </a:r>
            <a:r>
              <a:rPr lang="ne-NP" sz="2400" dirty="0">
                <a:cs typeface="Kalimati" panose="00000400000000000000" pitchFamily="2"/>
              </a:rPr>
              <a:t>प्रदान गरिने शिक्षा नै अनौपचारिक शिक्षा हो ।</a:t>
            </a:r>
            <a:r>
              <a:rPr lang="en-US" sz="2400" dirty="0">
                <a:cs typeface="Kalimati" panose="00000400000000000000" pitchFamily="2"/>
              </a:rPr>
              <a:t> </a:t>
            </a:r>
            <a:r>
              <a:rPr lang="ne-NP" sz="2400" dirty="0">
                <a:cs typeface="Kalimati" panose="00000400000000000000" pitchFamily="2"/>
              </a:rPr>
              <a:t>यस अन्तर्गत आधारभूत प्रौढ</a:t>
            </a:r>
            <a:r>
              <a:rPr lang="en-US" sz="2400" dirty="0">
                <a:cs typeface="Kalimati" panose="00000400000000000000" pitchFamily="2"/>
              </a:rPr>
              <a:t> </a:t>
            </a:r>
            <a:r>
              <a:rPr lang="ne-NP" sz="2400" dirty="0">
                <a:cs typeface="Kalimati" panose="00000400000000000000" pitchFamily="2"/>
              </a:rPr>
              <a:t>साक्षरता</a:t>
            </a:r>
            <a:r>
              <a:rPr lang="en-US" sz="2400" dirty="0">
                <a:cs typeface="Kalimati" panose="00000400000000000000" pitchFamily="2"/>
              </a:rPr>
              <a:t>, </a:t>
            </a:r>
            <a:r>
              <a:rPr lang="ne-NP" sz="2400" dirty="0">
                <a:cs typeface="Kalimati" panose="00000400000000000000" pitchFamily="2"/>
              </a:rPr>
              <a:t>साक्षरोत्तर शिक्षा</a:t>
            </a:r>
            <a:r>
              <a:rPr lang="en-US" sz="2400" dirty="0">
                <a:cs typeface="Kalimati" panose="00000400000000000000" pitchFamily="2"/>
              </a:rPr>
              <a:t>,  </a:t>
            </a:r>
            <a:r>
              <a:rPr lang="ne-NP" sz="2400" dirty="0">
                <a:cs typeface="Kalimati" panose="00000400000000000000" pitchFamily="2"/>
              </a:rPr>
              <a:t>निरन्तर शिक्षा</a:t>
            </a:r>
            <a:r>
              <a:rPr lang="en-US" sz="2400" dirty="0">
                <a:cs typeface="Kalimati" panose="00000400000000000000" pitchFamily="2"/>
              </a:rPr>
              <a:t>,  </a:t>
            </a:r>
            <a:r>
              <a:rPr lang="ne-NP" sz="2400" dirty="0">
                <a:cs typeface="Kalimati" panose="00000400000000000000" pitchFamily="2"/>
              </a:rPr>
              <a:t>वैकल्पिक शैक्षिक कार्यक्रमहरू पर्दछन् ।</a:t>
            </a:r>
          </a:p>
          <a:p>
            <a:pPr marL="457200" indent="-346075" algn="just">
              <a:lnSpc>
                <a:spcPct val="150000"/>
              </a:lnSpc>
              <a:buFont typeface="Arial" panose="020B0604020202020204" pitchFamily="34" charset="0"/>
              <a:buChar char="•"/>
            </a:pPr>
            <a:r>
              <a:rPr lang="ne-NP" sz="2400" dirty="0">
                <a:cs typeface="Kalimati" panose="00000400000000000000" pitchFamily="2"/>
              </a:rPr>
              <a:t>नेपाल सरकारद्वारा तोकिएको निश्चित समय र तोकिएको संस्थामा गएर नियमित पठनपाठन गर्न नसक्ने तर सिकाईको लागि उत्सुकहरूलाई दिइने शिक्षा नै वैकल्पिक शैक्षिक कार्यक्रम हो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2640129E-BEA8-4A4C-98D7-9A3D6C209409}"/>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23059893-0555-40FA-BD5F-8CC8248971B5}"/>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14338832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28</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311074" y="1456521"/>
            <a:ext cx="11569851" cy="5032147"/>
          </a:xfrm>
          <a:prstGeom prst="rect">
            <a:avLst/>
          </a:prstGeom>
        </p:spPr>
        <p:txBody>
          <a:bodyPr wrap="square">
            <a:spAutoFit/>
          </a:bodyPr>
          <a:lstStyle/>
          <a:p>
            <a:pPr algn="just">
              <a:lnSpc>
                <a:spcPct val="150000"/>
              </a:lnSpc>
            </a:pPr>
            <a:r>
              <a:rPr lang="ne-NP" sz="2400" b="1" dirty="0">
                <a:cs typeface="Kalimati" panose="00000400000000000000" pitchFamily="2"/>
              </a:rPr>
              <a:t>अनौपचारिक शिक्षा (कोड </a:t>
            </a:r>
            <a:r>
              <a:rPr lang="en-US" sz="2400" b="1" dirty="0">
                <a:solidFill>
                  <a:srgbClr val="0020A9"/>
                </a:solidFill>
                <a:cs typeface="Kalimati" panose="00000400000000000000" pitchFamily="2"/>
              </a:rPr>
              <a:t>2</a:t>
            </a:r>
            <a:r>
              <a:rPr lang="ne-NP" sz="2400" b="1" dirty="0">
                <a:cs typeface="Kalimati" panose="00000400000000000000" pitchFamily="2"/>
              </a:rPr>
              <a:t>)</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गुम्बा</a:t>
            </a:r>
            <a:r>
              <a:rPr lang="en-US" sz="2400" dirty="0">
                <a:cs typeface="Kalimati" panose="00000400000000000000" pitchFamily="2"/>
              </a:rPr>
              <a:t>,</a:t>
            </a:r>
            <a:r>
              <a:rPr lang="ne-NP" sz="2400" dirty="0">
                <a:cs typeface="Kalimati" panose="00000400000000000000" pitchFamily="2"/>
              </a:rPr>
              <a:t> मदरसा</a:t>
            </a:r>
            <a:r>
              <a:rPr lang="en-US" sz="2400" dirty="0">
                <a:cs typeface="Kalimati" panose="00000400000000000000" pitchFamily="2"/>
              </a:rPr>
              <a:t>, </a:t>
            </a:r>
            <a:r>
              <a:rPr lang="ne-NP" sz="2400" dirty="0">
                <a:cs typeface="Kalimati" panose="00000400000000000000" pitchFamily="2"/>
              </a:rPr>
              <a:t>गुरुकूल</a:t>
            </a:r>
            <a:r>
              <a:rPr lang="en-US" sz="2400" dirty="0">
                <a:cs typeface="Kalimati" panose="00000400000000000000" pitchFamily="2"/>
              </a:rPr>
              <a:t>, </a:t>
            </a:r>
            <a:r>
              <a:rPr lang="ne-NP" sz="2400" dirty="0">
                <a:cs typeface="Kalimati" panose="00000400000000000000" pitchFamily="2"/>
              </a:rPr>
              <a:t>खुला विद्यालय आदिमा औपचारिक रुपमा नियमित सञ्चालनमा रहेका बाहेकका अनौपचारिक किसिमले प्रदान गरिने शिक्षा यस अन्तर्गत 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सामुदायिक सिकाई केन्द्र</a:t>
            </a:r>
            <a:r>
              <a:rPr lang="en-US" sz="2400" dirty="0">
                <a:cs typeface="Kalimati" panose="00000400000000000000" pitchFamily="2"/>
              </a:rPr>
              <a:t>, </a:t>
            </a:r>
            <a:r>
              <a:rPr lang="ne-NP" sz="2400" dirty="0">
                <a:cs typeface="Kalimati" panose="00000400000000000000" pitchFamily="2"/>
              </a:rPr>
              <a:t>साक्षर नेपाल अभियान</a:t>
            </a:r>
            <a:r>
              <a:rPr lang="en-US" sz="2400" dirty="0">
                <a:cs typeface="Kalimati" panose="00000400000000000000" pitchFamily="2"/>
              </a:rPr>
              <a:t>, </a:t>
            </a:r>
            <a:r>
              <a:rPr lang="ne-NP" sz="2400" dirty="0">
                <a:cs typeface="Kalimati" panose="00000400000000000000" pitchFamily="2"/>
              </a:rPr>
              <a:t>महिला शिक्षा</a:t>
            </a:r>
            <a:r>
              <a:rPr lang="en-US" sz="2400" dirty="0">
                <a:cs typeface="Kalimati" panose="00000400000000000000" pitchFamily="2"/>
              </a:rPr>
              <a:t>, </a:t>
            </a:r>
            <a:r>
              <a:rPr lang="ne-NP" sz="2400" dirty="0">
                <a:cs typeface="Kalimati" panose="00000400000000000000" pitchFamily="2"/>
              </a:rPr>
              <a:t>प्रौढ विद्यालय आदिद्वारा प्राप्त शिक्षालाई पनि अनौपचारिक शिक्षा कोड </a:t>
            </a:r>
            <a:r>
              <a:rPr lang="en-US" sz="2400" dirty="0">
                <a:solidFill>
                  <a:srgbClr val="0020A9"/>
                </a:solidFill>
                <a:cs typeface="Kalimati" panose="00000400000000000000" pitchFamily="2"/>
              </a:rPr>
              <a:t>2</a:t>
            </a:r>
            <a:r>
              <a:rPr lang="ne-NP" sz="2400" dirty="0">
                <a:cs typeface="Kalimati" panose="00000400000000000000" pitchFamily="2"/>
              </a:rPr>
              <a:t> अन्तर्गत नै पर्दछ ।</a:t>
            </a:r>
            <a:endParaRPr lang="en-US" sz="2400" dirty="0">
              <a:cs typeface="Kalimati" panose="00000400000000000000" pitchFamily="2"/>
            </a:endParaRPr>
          </a:p>
          <a:p>
            <a:pPr algn="just">
              <a:lnSpc>
                <a:spcPct val="150000"/>
              </a:lnSpc>
            </a:pPr>
            <a:r>
              <a:rPr lang="ne-NP" sz="2400" b="1" dirty="0">
                <a:solidFill>
                  <a:schemeClr val="accent1"/>
                </a:solidFill>
                <a:cs typeface="Kalimati" panose="00000400000000000000" pitchFamily="2"/>
              </a:rPr>
              <a:t>नोटः </a:t>
            </a:r>
            <a:r>
              <a:rPr lang="ne-NP" sz="2400" dirty="0">
                <a:cs typeface="Kalimati" panose="00000400000000000000" pitchFamily="2"/>
              </a:rPr>
              <a:t>गुम्बा</a:t>
            </a:r>
            <a:r>
              <a:rPr lang="en-US" sz="2400" dirty="0">
                <a:cs typeface="Kalimati" panose="00000400000000000000" pitchFamily="2"/>
              </a:rPr>
              <a:t>, </a:t>
            </a:r>
            <a:r>
              <a:rPr lang="ne-NP" sz="2400" dirty="0">
                <a:cs typeface="Kalimati" panose="00000400000000000000" pitchFamily="2"/>
              </a:rPr>
              <a:t>मदरसा जस्ता संस्थाहरूमा औपचारिक तथा अनौपचारिक दुबै खालको शिक्षा अध्यापन हुन सक्ने भएकाले यस अन्तर्गत अध्ययन गरिरहेका व्यक्ति औपचारिक तथा अनौपचारिक कस्तो किसिमको शिक्षा हासिल गरिरहेका छन् सो यकिन गरेर मात्र सम्बन्धित लहरमा उपयुक्त कोड लेख्नुपर्दछ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58111A81-49FA-4755-BE95-BB2DF444D9B9}"/>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B8824491-6591-4D8C-9E9B-12D24CD7797E}"/>
              </a:ext>
            </a:extLst>
          </p:cNvPr>
          <p:cNvSpPr txBox="1"/>
          <p:nvPr/>
        </p:nvSpPr>
        <p:spPr>
          <a:xfrm>
            <a:off x="0" y="747819"/>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1488338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29</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353698" y="2131677"/>
            <a:ext cx="11029005" cy="3924151"/>
          </a:xfrm>
          <a:prstGeom prst="rect">
            <a:avLst/>
          </a:prstGeom>
        </p:spPr>
        <p:txBody>
          <a:bodyPr wrap="square">
            <a:spAutoFit/>
          </a:bodyPr>
          <a:lstStyle/>
          <a:p>
            <a:pPr>
              <a:lnSpc>
                <a:spcPct val="150000"/>
              </a:lnSpc>
            </a:pPr>
            <a:r>
              <a:rPr lang="ne-NP" sz="2400" b="1" dirty="0">
                <a:cs typeface="Kalimati" panose="00000400000000000000" pitchFamily="2"/>
              </a:rPr>
              <a:t>स्वअध्ययन (कोड </a:t>
            </a:r>
            <a:r>
              <a:rPr lang="en-US" sz="2400" b="1" dirty="0">
                <a:solidFill>
                  <a:srgbClr val="0020A9"/>
                </a:solidFill>
                <a:cs typeface="Kalimati" panose="00000400000000000000" pitchFamily="2"/>
              </a:rPr>
              <a:t>3</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माथिका औपचारिक तथा अनौपचारिक कुनै पनि शैक्षिक कार्यक्रममा सहभागी नभइकन स्वयंले सिकाईका विभिन्न माध्यमहरू प्रयोग गरी ज्ञान तथा शिक्षा आर्जन गरिरहेको व्यक्तिलाई स्वअध्ययन अन्तर्गत राखी कोड </a:t>
            </a:r>
            <a:r>
              <a:rPr lang="en-US" sz="2400" dirty="0">
                <a:solidFill>
                  <a:srgbClr val="0020A9"/>
                </a:solidFill>
                <a:cs typeface="Kalimati" panose="00000400000000000000" pitchFamily="2"/>
              </a:rPr>
              <a:t>3</a:t>
            </a:r>
            <a:r>
              <a:rPr lang="ne-NP" sz="2400" dirty="0">
                <a:cs typeface="Kalimati" panose="00000400000000000000" pitchFamily="2"/>
              </a:rPr>
              <a:t> लेख्नुपर्दछ ।</a:t>
            </a:r>
          </a:p>
          <a:p>
            <a:pPr algn="just">
              <a:lnSpc>
                <a:spcPct val="150000"/>
              </a:lnSpc>
            </a:pPr>
            <a:endParaRPr lang="ne-NP" sz="2400" dirty="0">
              <a:cs typeface="Kalimati" panose="00000400000000000000" pitchFamily="2"/>
            </a:endParaRPr>
          </a:p>
          <a:p>
            <a:pPr algn="just">
              <a:lnSpc>
                <a:spcPct val="150000"/>
              </a:lnSpc>
            </a:pPr>
            <a:r>
              <a:rPr lang="ne-NP" sz="2400" b="1" dirty="0">
                <a:solidFill>
                  <a:srgbClr val="0020A9"/>
                </a:solidFill>
                <a:cs typeface="Kalimati" panose="00000400000000000000" pitchFamily="2"/>
              </a:rPr>
              <a:t>नोटः</a:t>
            </a:r>
            <a:r>
              <a:rPr lang="ne-NP" sz="2400" dirty="0">
                <a:cs typeface="Kalimati" panose="00000400000000000000" pitchFamily="2"/>
              </a:rPr>
              <a:t> हाल स्वअध्ययन गरिरहेको भए कोड </a:t>
            </a:r>
            <a:r>
              <a:rPr lang="en-US" sz="2400" dirty="0">
                <a:solidFill>
                  <a:srgbClr val="0070C0"/>
                </a:solidFill>
                <a:cs typeface="Kalimati" panose="00000400000000000000" pitchFamily="2"/>
              </a:rPr>
              <a:t>3</a:t>
            </a:r>
            <a:r>
              <a:rPr lang="en-US" sz="2400" dirty="0">
                <a:cs typeface="Kalimati" panose="00000400000000000000" pitchFamily="2"/>
              </a:rPr>
              <a:t> </a:t>
            </a:r>
            <a:r>
              <a:rPr lang="ne-NP" sz="2400" dirty="0">
                <a:cs typeface="Kalimati" panose="00000400000000000000" pitchFamily="2"/>
              </a:rPr>
              <a:t>र</a:t>
            </a:r>
            <a:r>
              <a:rPr lang="en-US" sz="2400" dirty="0">
                <a:cs typeface="Kalimati" panose="00000400000000000000" pitchFamily="2"/>
              </a:rPr>
              <a:t> </a:t>
            </a:r>
            <a:r>
              <a:rPr lang="ne-NP" sz="2400" dirty="0">
                <a:cs typeface="Kalimati" panose="00000400000000000000" pitchFamily="2"/>
              </a:rPr>
              <a:t>विगतमा स्वअध्ययन गरेको भए कोड </a:t>
            </a:r>
            <a:r>
              <a:rPr lang="en-US" sz="2400" dirty="0">
                <a:solidFill>
                  <a:srgbClr val="0070C0"/>
                </a:solidFill>
                <a:cs typeface="Kalimati" panose="00000400000000000000" pitchFamily="2"/>
              </a:rPr>
              <a:t>4 </a:t>
            </a:r>
            <a:r>
              <a:rPr lang="ne-NP" sz="2400" dirty="0">
                <a:cs typeface="Kalimati" panose="00000400000000000000" pitchFamily="2"/>
              </a:rPr>
              <a:t>लेख्नुपर्दछ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1575AB53-C274-404E-9FB2-344E72F52C9A}"/>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DB2413A7-3EF2-4A4A-8467-A5FB0603DBA7}"/>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4125430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511016"/>
            <a:ext cx="596981" cy="425041"/>
          </a:xfrm>
        </p:spPr>
        <p:txBody>
          <a:bodyPr/>
          <a:lstStyle/>
          <a:p>
            <a:pPr algn="r"/>
            <a:fld id="{47ADD359-29A0-43EB-89A2-180A860BB361}" type="slidenum">
              <a:rPr lang="en-US" smtClean="0">
                <a:latin typeface="Fontasy Himali" panose="04020500000000000000" pitchFamily="82" charset="0"/>
              </a:rPr>
              <a:pPr algn="r"/>
              <a:t>30</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177755" y="1949248"/>
            <a:ext cx="7900894" cy="4478149"/>
          </a:xfrm>
          <a:prstGeom prst="rect">
            <a:avLst/>
          </a:prstGeom>
        </p:spPr>
        <p:txBody>
          <a:bodyPr wrap="square">
            <a:spAutoFit/>
          </a:bodyPr>
          <a:lstStyle/>
          <a:p>
            <a:pPr algn="just">
              <a:lnSpc>
                <a:spcPct val="150000"/>
              </a:lnSpc>
            </a:pPr>
            <a:r>
              <a:rPr lang="ne-NP" sz="2800" b="1" dirty="0">
                <a:solidFill>
                  <a:srgbClr val="0070C0"/>
                </a:solidFill>
                <a:cs typeface="Kalimati" panose="00000400000000000000" pitchFamily="2"/>
              </a:rPr>
              <a:t>हाल पढ्न लेख्न नगएको</a:t>
            </a:r>
            <a:endParaRPr lang="en-US" sz="2800" b="1" dirty="0">
              <a:solidFill>
                <a:srgbClr val="0070C0"/>
              </a:solidFill>
              <a:cs typeface="Kalimati" panose="00000400000000000000" pitchFamily="2"/>
            </a:endParaRPr>
          </a:p>
          <a:p>
            <a:pPr algn="just">
              <a:lnSpc>
                <a:spcPct val="150000"/>
              </a:lnSpc>
            </a:pPr>
            <a:endParaRPr lang="en-US" b="1" dirty="0">
              <a:solidFill>
                <a:srgbClr val="0070C0"/>
              </a:solidFill>
              <a:cs typeface="Kalimati" panose="00000400000000000000" pitchFamily="2"/>
            </a:endParaRPr>
          </a:p>
          <a:p>
            <a:pPr algn="just">
              <a:lnSpc>
                <a:spcPct val="150000"/>
              </a:lnSpc>
            </a:pPr>
            <a:r>
              <a:rPr lang="ne-NP" sz="2400" b="1" dirty="0">
                <a:cs typeface="Kalimati" panose="00000400000000000000" pitchFamily="2"/>
              </a:rPr>
              <a:t>विगतमा पढ्न लेख्न गएको (कोड </a:t>
            </a:r>
            <a:r>
              <a:rPr lang="en-US" sz="2400" b="1" dirty="0">
                <a:solidFill>
                  <a:srgbClr val="0020A9"/>
                </a:solidFill>
                <a:cs typeface="Kalimati" panose="00000400000000000000" pitchFamily="2"/>
              </a:rPr>
              <a:t>4</a:t>
            </a:r>
            <a:r>
              <a:rPr lang="ne-NP" sz="2400" b="1" dirty="0">
                <a:cs typeface="Kalimati" panose="00000400000000000000" pitchFamily="2"/>
              </a:rPr>
              <a:t>)</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विगतमा औपचारिक र अनौपचारिक कुनै पनि प्रकारको शैक्षिक संस्थामा पढ्न लेख्न गएको तर हाल नगएको भए विगतमा पढ्न</a:t>
            </a:r>
            <a:r>
              <a:rPr lang="en-US" sz="2400" dirty="0">
                <a:cs typeface="Kalimati" panose="00000400000000000000" pitchFamily="2"/>
              </a:rPr>
              <a:t> </a:t>
            </a:r>
            <a:r>
              <a:rPr lang="ne-NP" sz="2400" dirty="0">
                <a:cs typeface="Kalimati" panose="00000400000000000000" pitchFamily="2"/>
              </a:rPr>
              <a:t>लेख्न गएको मानी कोड</a:t>
            </a:r>
            <a:r>
              <a:rPr lang="en-US" sz="2400" dirty="0">
                <a:cs typeface="Kalimati" panose="00000400000000000000" pitchFamily="2"/>
              </a:rPr>
              <a:t>  </a:t>
            </a:r>
            <a:r>
              <a:rPr lang="en-US" sz="2400" dirty="0">
                <a:solidFill>
                  <a:srgbClr val="0020A9"/>
                </a:solidFill>
                <a:cs typeface="Kalimati" panose="00000400000000000000" pitchFamily="2"/>
              </a:rPr>
              <a:t>4  </a:t>
            </a:r>
            <a:r>
              <a:rPr lang="ne-NP" sz="2400" dirty="0">
                <a:cs typeface="Kalimati" panose="00000400000000000000" pitchFamily="2"/>
              </a:rPr>
              <a:t>लेख्नुपर्दछ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विगतमा स्वअध्ययन गरेका व्यक्तिलाई पनि यस अन्तर्गत नै लेख्नुपर्दछ ।</a:t>
            </a:r>
            <a:endParaRPr lang="ne-NP" sz="2400" b="1" dirty="0">
              <a:cs typeface="Kalimati" panose="00000400000000000000" pitchFamily="2"/>
            </a:endParaRPr>
          </a:p>
        </p:txBody>
      </p:sp>
      <p:sp>
        <p:nvSpPr>
          <p:cNvPr id="9" name="TextBox 8">
            <a:extLst>
              <a:ext uri="{FF2B5EF4-FFF2-40B4-BE49-F238E27FC236}">
                <a16:creationId xmlns:a16="http://schemas.microsoft.com/office/drawing/2014/main" id="{C89304C8-3065-400A-9089-BBF013592693}"/>
              </a:ext>
            </a:extLst>
          </p:cNvPr>
          <p:cNvSpPr txBox="1"/>
          <p:nvPr/>
        </p:nvSpPr>
        <p:spPr>
          <a:xfrm>
            <a:off x="5408282" y="65555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278903AF-B39E-4CB0-8B83-71E1ABEFBC36}"/>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pic>
        <p:nvPicPr>
          <p:cNvPr id="12" name="Picture 11">
            <a:extLst>
              <a:ext uri="{FF2B5EF4-FFF2-40B4-BE49-F238E27FC236}">
                <a16:creationId xmlns:a16="http://schemas.microsoft.com/office/drawing/2014/main" id="{F04CEB43-562D-4249-A0C3-DE494D67A151}"/>
              </a:ext>
            </a:extLst>
          </p:cNvPr>
          <p:cNvPicPr>
            <a:picLocks noChangeAspect="1"/>
          </p:cNvPicPr>
          <p:nvPr/>
        </p:nvPicPr>
        <p:blipFill>
          <a:blip r:embed="rId2"/>
          <a:stretch>
            <a:fillRect/>
          </a:stretch>
        </p:blipFill>
        <p:spPr>
          <a:xfrm>
            <a:off x="8814300" y="1993105"/>
            <a:ext cx="3296255" cy="4512349"/>
          </a:xfrm>
          <a:prstGeom prst="rect">
            <a:avLst/>
          </a:prstGeom>
        </p:spPr>
      </p:pic>
      <p:sp>
        <p:nvSpPr>
          <p:cNvPr id="13" name="Oval 12">
            <a:extLst>
              <a:ext uri="{FF2B5EF4-FFF2-40B4-BE49-F238E27FC236}">
                <a16:creationId xmlns:a16="http://schemas.microsoft.com/office/drawing/2014/main" id="{C7540435-EA7B-4A40-AFBD-6E1D2B354A38}"/>
              </a:ext>
            </a:extLst>
          </p:cNvPr>
          <p:cNvSpPr/>
          <p:nvPr/>
        </p:nvSpPr>
        <p:spPr>
          <a:xfrm>
            <a:off x="8776010" y="5021228"/>
            <a:ext cx="3043290" cy="52617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9938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31</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451219" y="2646143"/>
            <a:ext cx="11369410" cy="2262158"/>
          </a:xfrm>
          <a:prstGeom prst="rect">
            <a:avLst/>
          </a:prstGeom>
        </p:spPr>
        <p:txBody>
          <a:bodyPr wrap="square">
            <a:spAutoFit/>
          </a:bodyPr>
          <a:lstStyle/>
          <a:p>
            <a:pPr>
              <a:lnSpc>
                <a:spcPct val="150000"/>
              </a:lnSpc>
            </a:pPr>
            <a:r>
              <a:rPr lang="ne-NP" sz="2400" b="1" dirty="0">
                <a:cs typeface="Kalimati" panose="00000400000000000000" pitchFamily="2"/>
              </a:rPr>
              <a:t>कहिल्यै पढ्न लेख्न नगएको (कोड </a:t>
            </a:r>
            <a:r>
              <a:rPr lang="en-US" sz="2400" b="1" dirty="0">
                <a:solidFill>
                  <a:srgbClr val="0020A9"/>
                </a:solidFill>
                <a:cs typeface="Kalimati" panose="00000400000000000000" pitchFamily="2"/>
              </a:rPr>
              <a:t>5</a:t>
            </a:r>
            <a:r>
              <a:rPr lang="ne-NP" sz="2400" b="1" dirty="0">
                <a:cs typeface="Kalimati" panose="00000400000000000000" pitchFamily="2"/>
              </a:rPr>
              <a:t>)</a:t>
            </a:r>
            <a:endParaRPr lang="en-US" sz="2400" b="1" dirty="0">
              <a:cs typeface="Kalimati" panose="00000400000000000000" pitchFamily="2"/>
            </a:endParaRPr>
          </a:p>
          <a:p>
            <a:pPr marL="342900" indent="-342900">
              <a:lnSpc>
                <a:spcPct val="150000"/>
              </a:lnSpc>
              <a:buFont typeface="Arial" panose="020B0604020202020204" pitchFamily="34" charset="0"/>
              <a:buChar char="•"/>
            </a:pPr>
            <a:r>
              <a:rPr lang="ne-NP" sz="2400" dirty="0">
                <a:cs typeface="Kalimati" panose="00000400000000000000" pitchFamily="2"/>
              </a:rPr>
              <a:t>आफ्नो जीवनकालमा औपचारिक र अनौपचारिक कुनै पनि प्रकारको शैक्षिक संस्थामा पढ्न लेख्न नगएको भए कहिल्यै पढ्न लेख्न नगएको मानी कोड </a:t>
            </a:r>
            <a:r>
              <a:rPr lang="en-US" sz="2400" dirty="0">
                <a:solidFill>
                  <a:srgbClr val="0020A9"/>
                </a:solidFill>
                <a:cs typeface="Kalimati" panose="00000400000000000000" pitchFamily="2"/>
              </a:rPr>
              <a:t>5</a:t>
            </a:r>
            <a:r>
              <a:rPr lang="ne-NP" sz="2400" dirty="0">
                <a:cs typeface="Kalimati" panose="00000400000000000000" pitchFamily="2"/>
              </a:rPr>
              <a:t> लेख्नुपर्दछ ।</a:t>
            </a:r>
          </a:p>
          <a:p>
            <a:pPr marL="342900" indent="-342900">
              <a:lnSpc>
                <a:spcPct val="150000"/>
              </a:lnSpc>
              <a:buFont typeface="Arial" panose="020B0604020202020204" pitchFamily="34" charset="0"/>
              <a:buChar char="•"/>
            </a:pPr>
            <a:r>
              <a:rPr lang="ne-NP" sz="2400" dirty="0">
                <a:cs typeface="Kalimati" panose="00000400000000000000" pitchFamily="2"/>
              </a:rPr>
              <a:t>त्यस्ता व्यक्तिहरुलाई महल १७ र १८ का प्रश्नहरु सोध्नुपर्दैन ।</a:t>
            </a: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AEBE72C1-213A-4C12-99E9-46ECFDE15258}"/>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17095783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35876" y="6533318"/>
            <a:ext cx="596981" cy="425041"/>
          </a:xfrm>
        </p:spPr>
        <p:txBody>
          <a:bodyPr/>
          <a:lstStyle/>
          <a:p>
            <a:pPr algn="r"/>
            <a:fld id="{47ADD359-29A0-43EB-89A2-180A860BB361}" type="slidenum">
              <a:rPr lang="en-US" smtClean="0">
                <a:latin typeface="Fontasy Himali" panose="04020500000000000000" pitchFamily="82" charset="0"/>
              </a:rPr>
              <a:pPr algn="r"/>
              <a:t>32</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752783" y="1006641"/>
            <a:ext cx="9020611"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a:t>
            </a:r>
            <a:r>
              <a:rPr lang="en-US" sz="2800" b="1" dirty="0">
                <a:solidFill>
                  <a:srgbClr val="0020A9"/>
                </a:solidFill>
                <a:latin typeface="Preeti"/>
                <a:ea typeface="Calibri"/>
                <a:cs typeface="Kalimati" pitchFamily="2"/>
              </a:rPr>
              <a:t> </a:t>
            </a:r>
            <a:r>
              <a:rPr lang="ne-NP" sz="2800" b="1" dirty="0">
                <a:solidFill>
                  <a:srgbClr val="0020A9"/>
                </a:solidFill>
                <a:latin typeface="Preeti"/>
                <a:ea typeface="Calibri"/>
                <a:cs typeface="Kalimati" pitchFamily="2"/>
              </a:rPr>
              <a:t>ले कति कक्षा उत्तीर्ण गर्नुभएको छ ?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59143" y="1775370"/>
            <a:ext cx="4167169" cy="5032147"/>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उत्तीर्ण गरेको कक्षा भन्नाले शिक्षाको औपचारिक कुन कक्षा वा तहसम्मको अध्ययन पूरा गरिसकेको छ भन्ने जनाउँछ ।</a:t>
            </a:r>
            <a:r>
              <a:rPr lang="ne-NP" sz="2400" b="1" dirty="0">
                <a:latin typeface="Preeti"/>
                <a:ea typeface="Calibri"/>
                <a:cs typeface="Kalimati" pitchFamily="2"/>
              </a:rPr>
              <a:t> </a:t>
            </a:r>
            <a:endParaRPr lang="en-US" sz="2400" b="1" dirty="0">
              <a:latin typeface="Preeti"/>
              <a:ea typeface="Calibri"/>
              <a:cs typeface="Kalimati" pitchFamily="2"/>
            </a:endParaRP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उत्तीर्ण गरेको तह हाल वा विगतमा पढ्न लेख्न गएकाहरुको लागि मात्र सोध्नुपर्छ </a:t>
            </a:r>
            <a:r>
              <a:rPr lang="hi-IN" sz="2400" dirty="0">
                <a:effectLst/>
                <a:latin typeface="Calibri" panose="020F0502020204030204" pitchFamily="34" charset="0"/>
                <a:ea typeface="Calibri" panose="020F0502020204030204" pitchFamily="34" charset="0"/>
                <a:cs typeface="Kalimati" panose="00000400000000000000" pitchFamily="2"/>
              </a:rPr>
              <a:t>।</a:t>
            </a:r>
            <a:endParaRPr lang="en-US" sz="2400" dirty="0">
              <a:cs typeface="Kalimati" panose="00000400000000000000" pitchFamily="2"/>
            </a:endParaRPr>
          </a:p>
        </p:txBody>
      </p:sp>
      <p:pic>
        <p:nvPicPr>
          <p:cNvPr id="9" name="Picture 8">
            <a:extLst>
              <a:ext uri="{FF2B5EF4-FFF2-40B4-BE49-F238E27FC236}">
                <a16:creationId xmlns:a16="http://schemas.microsoft.com/office/drawing/2014/main" id="{16F3A142-FF38-4E01-98AC-777799FBFD3F}"/>
              </a:ext>
            </a:extLst>
          </p:cNvPr>
          <p:cNvPicPr/>
          <p:nvPr/>
        </p:nvPicPr>
        <p:blipFill rotWithShape="1">
          <a:blip r:embed="rId2"/>
          <a:srcRect r="52874"/>
          <a:stretch/>
        </p:blipFill>
        <p:spPr>
          <a:xfrm>
            <a:off x="4360127" y="1864088"/>
            <a:ext cx="1735873" cy="4669230"/>
          </a:xfrm>
          <a:prstGeom prst="rect">
            <a:avLst/>
          </a:prstGeom>
        </p:spPr>
      </p:pic>
      <p:sp>
        <p:nvSpPr>
          <p:cNvPr id="10" name="TextBox 9">
            <a:extLst>
              <a:ext uri="{FF2B5EF4-FFF2-40B4-BE49-F238E27FC236}">
                <a16:creationId xmlns:a16="http://schemas.microsoft.com/office/drawing/2014/main" id="{C54F9CDE-7BFE-4DE7-8F90-09EE68126DF1}"/>
              </a:ext>
            </a:extLst>
          </p:cNvPr>
          <p:cNvSpPr txBox="1"/>
          <p:nvPr/>
        </p:nvSpPr>
        <p:spPr>
          <a:xfrm>
            <a:off x="5408282" y="65555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pic>
        <p:nvPicPr>
          <p:cNvPr id="12" name="Picture 11">
            <a:extLst>
              <a:ext uri="{FF2B5EF4-FFF2-40B4-BE49-F238E27FC236}">
                <a16:creationId xmlns:a16="http://schemas.microsoft.com/office/drawing/2014/main" id="{7D02D14B-300F-4471-B060-67F5D75A813B}"/>
              </a:ext>
            </a:extLst>
          </p:cNvPr>
          <p:cNvPicPr>
            <a:picLocks noChangeAspect="1"/>
          </p:cNvPicPr>
          <p:nvPr/>
        </p:nvPicPr>
        <p:blipFill>
          <a:blip r:embed="rId3"/>
          <a:stretch>
            <a:fillRect/>
          </a:stretch>
        </p:blipFill>
        <p:spPr>
          <a:xfrm>
            <a:off x="6072167" y="1842016"/>
            <a:ext cx="6105293" cy="4691302"/>
          </a:xfrm>
          <a:prstGeom prst="rect">
            <a:avLst/>
          </a:prstGeom>
        </p:spPr>
      </p:pic>
    </p:spTree>
    <p:extLst>
      <p:ext uri="{BB962C8B-B14F-4D97-AF65-F5344CB8AC3E}">
        <p14:creationId xmlns:p14="http://schemas.microsoft.com/office/powerpoint/2010/main" val="31617492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33</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379022" y="1187537"/>
            <a:ext cx="9594878"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0B79B52E-84E2-4459-B498-35CC254B3240}"/>
              </a:ext>
            </a:extLst>
          </p:cNvPr>
          <p:cNvSpPr txBox="1"/>
          <p:nvPr/>
        </p:nvSpPr>
        <p:spPr>
          <a:xfrm>
            <a:off x="661959" y="2271923"/>
            <a:ext cx="11448595" cy="4112909"/>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शैक्षिक योग्यताको विवरण लिँदा उत्तीर्ण गरेको सबैभन्दा माथिल्लो कक्षा</a:t>
            </a:r>
            <a:r>
              <a:rPr lang="ne-NP" sz="2400" dirty="0">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तह को आधारमा लेख्नुपर्दछ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औपचारिक शिक्षामा सबै किसिमका स्कूल</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क्याम्पस (कलेज) वा विश्वविद्यालयमा अध्ययन गरी शिक्षाको कुनै कक्षा</a:t>
            </a:r>
            <a:r>
              <a:rPr lang="ne-NP" sz="2400" dirty="0">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तह उत्तीर्ण गरेको भए उत्तीर्णताको प्रमाण–पत्र प्राप्त गरेको हुन्छ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यदि सम्बन्धित व्यक्तिले नर्सरी</a:t>
            </a:r>
            <a:r>
              <a:rPr lang="ne-NP" sz="2400" dirty="0">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के.जी. सम्मको अध्ययन पूरा गरेको भए </a:t>
            </a:r>
            <a:r>
              <a:rPr lang="ne-NP" sz="2400" dirty="0">
                <a:effectLst/>
                <a:latin typeface="Calibri" panose="020F0502020204030204" pitchFamily="34" charset="0"/>
                <a:ea typeface="Calibri" panose="020F0502020204030204" pitchFamily="34" charset="0"/>
                <a:cs typeface="Kalimati" panose="00000400000000000000" pitchFamily="2"/>
              </a:rPr>
              <a:t>०</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कक्षा </a:t>
            </a:r>
            <a:r>
              <a:rPr lang="ne-NP" sz="2400" dirty="0">
                <a:effectLst/>
                <a:latin typeface="Calibri" panose="020F0502020204030204" pitchFamily="34" charset="0"/>
                <a:ea typeface="Calibri" panose="020F0502020204030204" pitchFamily="34" charset="0"/>
                <a:cs typeface="Kalimati" panose="00000400000000000000" pitchFamily="2"/>
              </a:rPr>
              <a:t>१</a:t>
            </a:r>
            <a:r>
              <a:rPr lang="hi-IN" sz="2400" dirty="0">
                <a:effectLst/>
                <a:latin typeface="Calibri" panose="020F0502020204030204" pitchFamily="34" charset="0"/>
                <a:ea typeface="Calibri" panose="020F0502020204030204" pitchFamily="34" charset="0"/>
                <a:cs typeface="Kalimati" panose="00000400000000000000" pitchFamily="2"/>
              </a:rPr>
              <a:t> सम्मको अध्ययन पूरा गरेको भए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1</a:t>
            </a:r>
            <a:r>
              <a:rPr lang="hi-IN" sz="2400" dirty="0">
                <a:effectLst/>
                <a:latin typeface="Calibri" panose="020F0502020204030204" pitchFamily="34" charset="0"/>
                <a:ea typeface="Calibri" panose="020F0502020204030204" pitchFamily="34" charset="0"/>
                <a:cs typeface="Kalimati" panose="00000400000000000000" pitchFamily="2"/>
              </a:rPr>
              <a:t> हँदै क्रमशः पि.एच.डी. (विद्यावारिधी) गरेको भए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15</a:t>
            </a:r>
            <a:r>
              <a:rPr lang="hi-IN" sz="2400" dirty="0">
                <a:effectLst/>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39199FA1-E7F2-4F1E-AA2C-87C4E66C4640}"/>
              </a:ext>
            </a:extLst>
          </p:cNvPr>
          <p:cNvSpPr txBox="1"/>
          <p:nvPr/>
        </p:nvSpPr>
        <p:spPr>
          <a:xfrm>
            <a:off x="5408282" y="65555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4256728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34</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814733" y="997379"/>
            <a:ext cx="9400438"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E6B96FF8-7C2D-4F80-9775-6A5C310172E2}"/>
              </a:ext>
            </a:extLst>
          </p:cNvPr>
          <p:cNvSpPr txBox="1"/>
          <p:nvPr/>
        </p:nvSpPr>
        <p:spPr>
          <a:xfrm>
            <a:off x="237523" y="2193265"/>
            <a:ext cx="8589565" cy="4165494"/>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अनौपचारिक शिक्षा जसमा सिकाईको रुपमा मात्र अध्यापन गराइन्छ र यस्तो शैक्षिक कार्यक्रममा शैक्षिक तह वा कक्षा हुँदैन । त्यस्तो अवस्थामा शिक्षाको तह लेख्दा तह नभएको वा नखुलेको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91</a:t>
            </a:r>
            <a:r>
              <a:rPr lang="ne-NP" sz="2400" dirty="0">
                <a:effectLst/>
                <a:latin typeface="Calibri" panose="020F0502020204030204" pitchFamily="34" charset="0"/>
                <a:ea typeface="Calibri" panose="020F0502020204030204" pitchFamily="34" charset="0"/>
                <a:cs typeface="Kalimati" panose="00000400000000000000" pitchFamily="2"/>
              </a:rPr>
              <a:t> लेख्नुपर्दछ । </a:t>
            </a:r>
          </a:p>
          <a:p>
            <a:pPr marL="342900" marR="0" indent="-342900" algn="just">
              <a:lnSpc>
                <a:spcPct val="150000"/>
              </a:lnSpc>
              <a:spcBef>
                <a:spcPts val="0"/>
              </a:spcBef>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बौद्धिक</a:t>
            </a:r>
            <a:r>
              <a:rPr lang="ne-NP" sz="2400" dirty="0">
                <a:effectLst/>
                <a:latin typeface="Calibri" panose="020F0502020204030204" pitchFamily="34" charset="0"/>
                <a:ea typeface="Calibri" panose="020F0502020204030204" pitchFamily="34" charset="0"/>
                <a:cs typeface="Kalimati" panose="00000400000000000000" pitchFamily="2"/>
              </a:rPr>
              <a:t> अपाङ्गता र अटिजम भएको व्यक्तिहरूका लागि सञ्चालन गरिएको शैक्षिक संस्थामा अध्ययनरत विद्यार्थीको लागि पनि तह नखुलेको अवस्थामा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91 </a:t>
            </a:r>
            <a:r>
              <a:rPr lang="ne-NP" sz="2400" dirty="0">
                <a:effectLst/>
                <a:latin typeface="Calibri" panose="020F0502020204030204" pitchFamily="34" charset="0"/>
                <a:ea typeface="Calibri" panose="020F0502020204030204" pitchFamily="34" charset="0"/>
                <a:cs typeface="Kalimati" panose="00000400000000000000" pitchFamily="2"/>
              </a:rPr>
              <a:t>नै लेख्नुपर्दछ ।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pic>
        <p:nvPicPr>
          <p:cNvPr id="7" name="Picture 6"/>
          <p:cNvPicPr>
            <a:picLocks noChangeAspect="1"/>
          </p:cNvPicPr>
          <p:nvPr/>
        </p:nvPicPr>
        <p:blipFill>
          <a:blip r:embed="rId2"/>
          <a:stretch>
            <a:fillRect/>
          </a:stretch>
        </p:blipFill>
        <p:spPr>
          <a:xfrm>
            <a:off x="9317739" y="2241388"/>
            <a:ext cx="2664054" cy="4129284"/>
          </a:xfrm>
          <a:prstGeom prst="rect">
            <a:avLst/>
          </a:prstGeom>
        </p:spPr>
      </p:pic>
      <p:sp>
        <p:nvSpPr>
          <p:cNvPr id="9" name="TextBox 8">
            <a:extLst>
              <a:ext uri="{FF2B5EF4-FFF2-40B4-BE49-F238E27FC236}">
                <a16:creationId xmlns:a16="http://schemas.microsoft.com/office/drawing/2014/main" id="{DB64A1DB-E571-4BEB-919F-9B1D0C98F081}"/>
              </a:ext>
            </a:extLst>
          </p:cNvPr>
          <p:cNvSpPr txBox="1"/>
          <p:nvPr/>
        </p:nvSpPr>
        <p:spPr>
          <a:xfrm>
            <a:off x="5385980" y="653327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34678097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35</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699209" y="841342"/>
            <a:ext cx="9515962"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7EF6B1DE-B19E-4249-A01D-C549624382E5}"/>
              </a:ext>
            </a:extLst>
          </p:cNvPr>
          <p:cNvSpPr txBox="1"/>
          <p:nvPr/>
        </p:nvSpPr>
        <p:spPr>
          <a:xfrm>
            <a:off x="501035" y="1643709"/>
            <a:ext cx="11609519" cy="5066580"/>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मदरसा</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गुम्बा तथा गुरुकुल आदिमा अध्ययनरत विद्यार्थीहरूको हकमा सम्बन्धित व्यक्तिले यस्ता शैक्षिक संस्थामा अध्ययन पूरा गरेको तह औपचारिक शैक्षिक संस्थाको कुन तहसँग समायोजन हुन सक्दछ सोही तह लेख्नु पर्दछ । </a:t>
            </a:r>
          </a:p>
          <a:p>
            <a:pPr marL="342900" indent="-342900" algn="just">
              <a:lnSpc>
                <a:spcPct val="150000"/>
              </a:lnSpc>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अध्ययनरत व्यक्तिले कति तहको अध्ययन पूरा गरेको हो थाहा नभएको अवस्थामा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98</a:t>
            </a:r>
            <a:r>
              <a:rPr lang="ne-NP" sz="2400" dirty="0">
                <a:effectLst/>
                <a:latin typeface="Calibri" panose="020F0502020204030204" pitchFamily="34" charset="0"/>
                <a:ea typeface="Calibri" panose="020F0502020204030204" pitchFamily="34" charset="0"/>
                <a:cs typeface="Kalimati" panose="00000400000000000000" pitchFamily="2"/>
              </a:rPr>
              <a:t> लेख्नुपर्दछ । </a:t>
            </a:r>
          </a:p>
          <a:p>
            <a:pPr marL="342900" indent="-342900" algn="just">
              <a:lnSpc>
                <a:spcPct val="150000"/>
              </a:lnSpc>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संस्कृततर्फ</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अध्ययन गरेका व्यक्तिहरू प्रथमा</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पूर्व मध्यमा</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उत्तर मध्यमा</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शास्त्री</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आचार्य कुन तह उत्तीर्ण गरेको हो सोको समकक्षता अनुसार क्रमशः कक्षा ८</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एस एल सी</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प्रमाणपत्र तह</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स्नातक तह र स्नातकोत्तर लेख्नुपर्दछ । </a:t>
            </a:r>
          </a:p>
          <a:p>
            <a:pPr marL="342900" indent="-342900" algn="just">
              <a:lnSpc>
                <a:spcPct val="150000"/>
              </a:lnSpc>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तह नखुलेको सबैमा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91</a:t>
            </a:r>
            <a:r>
              <a:rPr lang="ne-NP" sz="2400" dirty="0">
                <a:effectLst/>
                <a:latin typeface="Calibri" panose="020F0502020204030204" pitchFamily="34" charset="0"/>
                <a:ea typeface="Calibri" panose="020F0502020204030204" pitchFamily="34" charset="0"/>
                <a:cs typeface="Kalimati" panose="00000400000000000000" pitchFamily="2"/>
              </a:rPr>
              <a:t> लेख्नुपर्दछ ।</a:t>
            </a: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9F2E1E9E-7521-488A-8D79-6DB61E417B85}"/>
              </a:ext>
            </a:extLst>
          </p:cNvPr>
          <p:cNvSpPr txBox="1"/>
          <p:nvPr/>
        </p:nvSpPr>
        <p:spPr>
          <a:xfrm>
            <a:off x="5408282" y="65555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2897064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36</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814732" y="997378"/>
            <a:ext cx="9698842"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7EF6B1DE-B19E-4249-A01D-C549624382E5}"/>
              </a:ext>
            </a:extLst>
          </p:cNvPr>
          <p:cNvSpPr txBox="1"/>
          <p:nvPr/>
        </p:nvSpPr>
        <p:spPr>
          <a:xfrm>
            <a:off x="501036" y="1823490"/>
            <a:ext cx="11609519" cy="4524315"/>
          </a:xfrm>
          <a:prstGeom prst="rect">
            <a:avLst/>
          </a:prstGeom>
          <a:noFill/>
        </p:spPr>
        <p:txBody>
          <a:bodyPr wrap="square">
            <a:spAutoFit/>
          </a:bodyPr>
          <a:lstStyle/>
          <a:p>
            <a:pPr algn="just">
              <a:lnSpc>
                <a:spcPct val="150000"/>
              </a:lnSpc>
            </a:pPr>
            <a:r>
              <a:rPr lang="ne-NP" sz="2400" b="1" dirty="0">
                <a:effectLst/>
                <a:ea typeface="Calibri" panose="020F0502020204030204" pitchFamily="34" charset="0"/>
                <a:cs typeface="Kalimati" panose="00000400000000000000" pitchFamily="2"/>
              </a:rPr>
              <a:t>उदाहरण</a:t>
            </a:r>
          </a:p>
          <a:p>
            <a:pPr algn="just">
              <a:lnSpc>
                <a:spcPct val="150000"/>
              </a:lnSpc>
            </a:pPr>
            <a:r>
              <a:rPr lang="ne-NP" sz="2400" dirty="0">
                <a:effectLst/>
                <a:ea typeface="Calibri" panose="020F0502020204030204" pitchFamily="34" charset="0"/>
                <a:cs typeface="Kalimati" panose="00000400000000000000" pitchFamily="2"/>
              </a:rPr>
              <a:t>विमला कुमारी श्रेष्ठले नेपाल राष्ट्रिय माध्यमिक विद्यालयमा ८ कक्षासम्मको अध्ययन पूरा गरेकी छिन् । विवाह पश्चात उनको पढाई यत्तिमै टुंगिएको थियो । उनको छोरा युवराज श्रेष्ठ हाल भर्खरै कक्षा १ मा भर्ना भई पढ्दै गरेका छन् । युवराजले खासै पढ्न लेख्न जानी सकेको छैनन् । विमलाकुमारी श्रेष्ठको नन्द कौशिला श्रेष्ठले एस.ई.ई. परीक्षामा फेल भई अर्को सालको लागि तयार गरेर घरमा बसेकी छन् । विमलाकुमारी श्रेष्ठको ससुरा नातीकाजी श्रेष्ठले स्वअध्ययन गरी लेखपढ गर्न जान्ने हुनु भएको छ भने सासु जानकी श्रेष्ठले विगतमा प्रौढ शिक्षा पढेको तर खासै पढ्न लेख्न जान्नु भएको छैन ।</a:t>
            </a: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0779189A-47AC-4598-ADBD-48516DCA1519}"/>
              </a:ext>
            </a:extLst>
          </p:cNvPr>
          <p:cNvSpPr txBox="1"/>
          <p:nvPr/>
        </p:nvSpPr>
        <p:spPr>
          <a:xfrm>
            <a:off x="5374829" y="6477517"/>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8819180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37</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575582" y="997379"/>
            <a:ext cx="9467556"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pic>
        <p:nvPicPr>
          <p:cNvPr id="5" name="Picture 4">
            <a:extLst>
              <a:ext uri="{FF2B5EF4-FFF2-40B4-BE49-F238E27FC236}">
                <a16:creationId xmlns:a16="http://schemas.microsoft.com/office/drawing/2014/main" id="{4CDC1F7F-7A5D-4F15-B1BF-5827531337E3}"/>
              </a:ext>
            </a:extLst>
          </p:cNvPr>
          <p:cNvPicPr>
            <a:picLocks noChangeAspect="1"/>
          </p:cNvPicPr>
          <p:nvPr/>
        </p:nvPicPr>
        <p:blipFill>
          <a:blip r:embed="rId2"/>
          <a:stretch>
            <a:fillRect/>
          </a:stretch>
        </p:blipFill>
        <p:spPr>
          <a:xfrm>
            <a:off x="1" y="2687762"/>
            <a:ext cx="6946489" cy="3697829"/>
          </a:xfrm>
          <a:prstGeom prst="rect">
            <a:avLst/>
          </a:prstGeom>
        </p:spPr>
      </p:pic>
      <p:pic>
        <p:nvPicPr>
          <p:cNvPr id="9" name="Picture 8">
            <a:extLst>
              <a:ext uri="{FF2B5EF4-FFF2-40B4-BE49-F238E27FC236}">
                <a16:creationId xmlns:a16="http://schemas.microsoft.com/office/drawing/2014/main" id="{F40CEA82-00D2-4A37-8C40-4AD0A4F91EE3}"/>
              </a:ext>
            </a:extLst>
          </p:cNvPr>
          <p:cNvPicPr>
            <a:picLocks noChangeAspect="1"/>
          </p:cNvPicPr>
          <p:nvPr/>
        </p:nvPicPr>
        <p:blipFill>
          <a:blip r:embed="rId3"/>
          <a:stretch>
            <a:fillRect/>
          </a:stretch>
        </p:blipFill>
        <p:spPr>
          <a:xfrm>
            <a:off x="7256695" y="2687762"/>
            <a:ext cx="4935304" cy="3697829"/>
          </a:xfrm>
          <a:prstGeom prst="rect">
            <a:avLst/>
          </a:prstGeom>
        </p:spPr>
      </p:pic>
      <p:sp>
        <p:nvSpPr>
          <p:cNvPr id="12" name="TextBox 11">
            <a:extLst>
              <a:ext uri="{FF2B5EF4-FFF2-40B4-BE49-F238E27FC236}">
                <a16:creationId xmlns:a16="http://schemas.microsoft.com/office/drawing/2014/main" id="{8054F2EE-CE3D-4619-BC9F-8DD648E14D0B}"/>
              </a:ext>
            </a:extLst>
          </p:cNvPr>
          <p:cNvSpPr txBox="1"/>
          <p:nvPr/>
        </p:nvSpPr>
        <p:spPr>
          <a:xfrm>
            <a:off x="119878" y="1961944"/>
            <a:ext cx="10410305" cy="461665"/>
          </a:xfrm>
          <a:prstGeom prst="rect">
            <a:avLst/>
          </a:prstGeom>
          <a:noFill/>
        </p:spPr>
        <p:txBody>
          <a:bodyPr wrap="square">
            <a:spAutoFit/>
          </a:bodyPr>
          <a:lstStyle/>
          <a:p>
            <a:r>
              <a:rPr lang="ne-NP" sz="2400" dirty="0">
                <a:effectLst/>
                <a:ea typeface="Calibri" panose="020F0502020204030204" pitchFamily="34" charset="0"/>
                <a:cs typeface="Kalimati" panose="00000400000000000000" pitchFamily="2"/>
              </a:rPr>
              <a:t>विमला कुमारी श्रेष्ठको परिवारको शैक्षिक विवरण निम्नानुसार संकलन गर्नुपर्दछ ।</a:t>
            </a:r>
            <a:endParaRPr lang="en-US" sz="2400" dirty="0"/>
          </a:p>
        </p:txBody>
      </p:sp>
    </p:spTree>
    <p:extLst>
      <p:ext uri="{BB962C8B-B14F-4D97-AF65-F5344CB8AC3E}">
        <p14:creationId xmlns:p14="http://schemas.microsoft.com/office/powerpoint/2010/main" val="22314175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
        <p:nvSpPr>
          <p:cNvPr id="6" name="Slide Number Placeholder 5"/>
          <p:cNvSpPr>
            <a:spLocks noGrp="1"/>
          </p:cNvSpPr>
          <p:nvPr>
            <p:ph type="sldNum" sz="quarter" idx="12"/>
          </p:nvPr>
        </p:nvSpPr>
        <p:spPr>
          <a:xfrm>
            <a:off x="11625673" y="6493424"/>
            <a:ext cx="534573" cy="422400"/>
          </a:xfrm>
        </p:spPr>
        <p:txBody>
          <a:bodyPr/>
          <a:lstStyle/>
          <a:p>
            <a:pPr algn="r"/>
            <a:fld id="{47ADD359-29A0-43EB-89A2-180A860BB361}" type="slidenum">
              <a:rPr lang="en-US" smtClean="0">
                <a:latin typeface="Fontasy Himali" panose="04020500000000000000" pitchFamily="82" charset="0"/>
              </a:rPr>
              <a:pPr algn="r"/>
              <a:t>38</a:t>
            </a:fld>
            <a:endParaRPr lang="en-US" dirty="0">
              <a:latin typeface="Fontasy Himali" panose="04020500000000000000" pitchFamily="82" charset="0"/>
            </a:endParaRPr>
          </a:p>
        </p:txBody>
      </p:sp>
      <p:pic>
        <p:nvPicPr>
          <p:cNvPr id="8" name="Picture 7">
            <a:extLst>
              <a:ext uri="{FF2B5EF4-FFF2-40B4-BE49-F238E27FC236}">
                <a16:creationId xmlns:a16="http://schemas.microsoft.com/office/drawing/2014/main" id="{D7A49030-EF68-4CF9-9359-E91CADF3B100}"/>
              </a:ext>
            </a:extLst>
          </p:cNvPr>
          <p:cNvPicPr>
            <a:picLocks noChangeAspect="1"/>
          </p:cNvPicPr>
          <p:nvPr/>
        </p:nvPicPr>
        <p:blipFill>
          <a:blip r:embed="rId2"/>
          <a:stretch>
            <a:fillRect/>
          </a:stretch>
        </p:blipFill>
        <p:spPr>
          <a:xfrm>
            <a:off x="143264" y="1746277"/>
            <a:ext cx="2153887" cy="5073673"/>
          </a:xfrm>
          <a:prstGeom prst="rect">
            <a:avLst/>
          </a:prstGeom>
        </p:spPr>
      </p:pic>
      <p:sp>
        <p:nvSpPr>
          <p:cNvPr id="10" name="TextBox 9">
            <a:extLst>
              <a:ext uri="{FF2B5EF4-FFF2-40B4-BE49-F238E27FC236}">
                <a16:creationId xmlns:a16="http://schemas.microsoft.com/office/drawing/2014/main" id="{32016476-0D6E-4B1C-A3AC-D2723FAB9793}"/>
              </a:ext>
            </a:extLst>
          </p:cNvPr>
          <p:cNvSpPr txBox="1"/>
          <p:nvPr/>
        </p:nvSpPr>
        <p:spPr>
          <a:xfrm>
            <a:off x="2687444" y="2230969"/>
            <a:ext cx="6501161" cy="4580741"/>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ne-NP" sz="2400" dirty="0">
                <a:latin typeface="Calibri" panose="020F0502020204030204" pitchFamily="34" charset="0"/>
                <a:cs typeface="Kalimati" panose="00000400000000000000" pitchFamily="2"/>
              </a:rPr>
              <a:t>१० जोड २ वा  सो सरह वा </a:t>
            </a:r>
            <a:r>
              <a:rPr lang="ne-NP" sz="2400" dirty="0">
                <a:effectLst/>
                <a:latin typeface="Calibri" panose="020F0502020204030204" pitchFamily="34" charset="0"/>
                <a:ea typeface="Calibri" panose="020F0502020204030204" pitchFamily="34" charset="0"/>
                <a:cs typeface="Kalimati" panose="00000400000000000000" pitchFamily="2"/>
              </a:rPr>
              <a:t>सो भन्दा माथिको तह उत्तीर्ण गरेका व्यक्तिको लागि अध्ययनको क्षेत्र कुन हो छुट्टयाई अध्ययन गरेको क्षेत्रको कोड लेख्नुपर्दछ । </a:t>
            </a:r>
          </a:p>
          <a:p>
            <a:pPr marL="342900" marR="0" indent="-3429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अध्ययनको क्षेत्रमा दिइएको विकल्प भन्दा बाहेक अरु नै क्षेत्र आएको खण्डमा अन्यको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12</a:t>
            </a:r>
            <a:r>
              <a:rPr lang="ne-NP" sz="2400" dirty="0">
                <a:effectLst/>
                <a:latin typeface="Calibri" panose="020F0502020204030204" pitchFamily="34" charset="0"/>
                <a:ea typeface="Calibri" panose="020F0502020204030204" pitchFamily="34" charset="0"/>
                <a:cs typeface="Kalimati" panose="00000400000000000000" pitchFamily="2"/>
              </a:rPr>
              <a:t> र अध्ययन गरेको क्षेत्र नै थाहा छैन भने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98</a:t>
            </a:r>
            <a:r>
              <a:rPr lang="ne-NP" sz="2400" dirty="0">
                <a:effectLst/>
                <a:latin typeface="Calibri" panose="020F0502020204030204" pitchFamily="34" charset="0"/>
                <a:ea typeface="Calibri" panose="020F0502020204030204" pitchFamily="34" charset="0"/>
                <a:cs typeface="Kalimati" panose="00000400000000000000" pitchFamily="2"/>
              </a:rPr>
              <a:t> लेख्नुपर्दछ । </a:t>
            </a:r>
          </a:p>
        </p:txBody>
      </p:sp>
      <p:pic>
        <p:nvPicPr>
          <p:cNvPr id="7" name="Picture 6">
            <a:extLst>
              <a:ext uri="{FF2B5EF4-FFF2-40B4-BE49-F238E27FC236}">
                <a16:creationId xmlns:a16="http://schemas.microsoft.com/office/drawing/2014/main" id="{0DE84D00-748F-4335-AE08-6A00BA85A233}"/>
              </a:ext>
            </a:extLst>
          </p:cNvPr>
          <p:cNvPicPr>
            <a:picLocks noChangeAspect="1"/>
          </p:cNvPicPr>
          <p:nvPr/>
        </p:nvPicPr>
        <p:blipFill>
          <a:blip r:embed="rId3"/>
          <a:stretch>
            <a:fillRect/>
          </a:stretch>
        </p:blipFill>
        <p:spPr>
          <a:xfrm>
            <a:off x="9712713" y="1828172"/>
            <a:ext cx="2479288" cy="4681761"/>
          </a:xfrm>
          <a:prstGeom prst="rect">
            <a:avLst/>
          </a:prstGeom>
        </p:spPr>
      </p:pic>
      <p:sp>
        <p:nvSpPr>
          <p:cNvPr id="9" name="TextBox 8">
            <a:extLst>
              <a:ext uri="{FF2B5EF4-FFF2-40B4-BE49-F238E27FC236}">
                <a16:creationId xmlns:a16="http://schemas.microsoft.com/office/drawing/2014/main" id="{675A2C37-B526-48B7-A3F3-12513129F657}"/>
              </a:ext>
            </a:extLst>
          </p:cNvPr>
          <p:cNvSpPr txBox="1"/>
          <p:nvPr/>
        </p:nvSpPr>
        <p:spPr>
          <a:xfrm>
            <a:off x="5374829" y="6477517"/>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8500720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a:xfrm>
            <a:off x="11376075" y="6513341"/>
            <a:ext cx="553328" cy="213645"/>
          </a:xfrm>
        </p:spPr>
        <p:txBody>
          <a:bodyPr/>
          <a:lstStyle/>
          <a:p>
            <a:pPr algn="r"/>
            <a:fld id="{47ADD359-29A0-43EB-89A2-180A860BB361}" type="slidenum">
              <a:rPr lang="en-US" smtClean="0">
                <a:latin typeface="Fontasy Himali" panose="04020500000000000000" pitchFamily="82" charset="0"/>
              </a:rPr>
              <a:pPr algn="r"/>
              <a:t>39</a:t>
            </a:fld>
            <a:endParaRPr lang="en-US" dirty="0">
              <a:latin typeface="Fontasy Himali" panose="04020500000000000000" pitchFamily="82" charset="0"/>
            </a:endParaRPr>
          </a:p>
        </p:txBody>
      </p:sp>
      <p:sp>
        <p:nvSpPr>
          <p:cNvPr id="10" name="TextBox 9">
            <a:extLst>
              <a:ext uri="{FF2B5EF4-FFF2-40B4-BE49-F238E27FC236}">
                <a16:creationId xmlns:a16="http://schemas.microsoft.com/office/drawing/2014/main" id="{32016476-0D6E-4B1C-A3AC-D2723FAB9793}"/>
              </a:ext>
            </a:extLst>
          </p:cNvPr>
          <p:cNvSpPr txBox="1"/>
          <p:nvPr/>
        </p:nvSpPr>
        <p:spPr>
          <a:xfrm>
            <a:off x="443730" y="2183775"/>
            <a:ext cx="9073661" cy="4175502"/>
          </a:xfrm>
          <a:prstGeom prst="rect">
            <a:avLst/>
          </a:prstGeom>
          <a:noFill/>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अध्ययन गरेको क्षेत्रमा विभिन्न १२ प्रकारका अध्ययन गरेको क्षेत्रहरू दिइएका छन् । </a:t>
            </a:r>
          </a:p>
          <a:p>
            <a:pPr marL="342900" marR="0" indent="-3429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सम्बन्धित व्यक्तिले यी १२ वटा क्षेत्र मध्ये कुन क्षेत्रमा अध्ययन गरेको हो सोको पहिचान गरी सोको कोड लेख्नुपर्दछ । </a:t>
            </a:r>
          </a:p>
          <a:p>
            <a:pPr marL="342900" marR="0" indent="-3429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यदि एउटा व्यक्तिले एउटै शैक्षिक तहमा दुई वा सो भन्दा बढी भिन्न विषयमा अध्ययन पूरा गरेका रहेछन् भने सो व्यक्तिले कुन क्षेत्रलाई महत्व दिएर भन्न चाहन्छन् सोहि क्षेत्र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pic>
        <p:nvPicPr>
          <p:cNvPr id="7" name="Picture 6">
            <a:extLst>
              <a:ext uri="{FF2B5EF4-FFF2-40B4-BE49-F238E27FC236}">
                <a16:creationId xmlns:a16="http://schemas.microsoft.com/office/drawing/2014/main" id="{F74A422E-A738-4427-802F-46EEF1604036}"/>
              </a:ext>
            </a:extLst>
          </p:cNvPr>
          <p:cNvPicPr>
            <a:picLocks noChangeAspect="1"/>
          </p:cNvPicPr>
          <p:nvPr/>
        </p:nvPicPr>
        <p:blipFill>
          <a:blip r:embed="rId2"/>
          <a:stretch>
            <a:fillRect/>
          </a:stretch>
        </p:blipFill>
        <p:spPr>
          <a:xfrm>
            <a:off x="9889586" y="2097645"/>
            <a:ext cx="2302414" cy="4347762"/>
          </a:xfrm>
          <a:prstGeom prst="rect">
            <a:avLst/>
          </a:prstGeom>
        </p:spPr>
      </p:pic>
      <p:sp>
        <p:nvSpPr>
          <p:cNvPr id="8" name="TextBox 7">
            <a:extLst>
              <a:ext uri="{FF2B5EF4-FFF2-40B4-BE49-F238E27FC236}">
                <a16:creationId xmlns:a16="http://schemas.microsoft.com/office/drawing/2014/main" id="{517F2868-D5DF-4679-9110-33913ABB5614}"/>
              </a:ext>
            </a:extLst>
          </p:cNvPr>
          <p:cNvSpPr txBox="1"/>
          <p:nvPr/>
        </p:nvSpPr>
        <p:spPr>
          <a:xfrm>
            <a:off x="5374829" y="6522121"/>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F9613097-5818-4F75-B584-DBA3A2D6323D}"/>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9513454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47715" y="2117769"/>
            <a:ext cx="9298908" cy="4601260"/>
          </a:xfrm>
          <a:prstGeom prst="rect">
            <a:avLst/>
          </a:prstGeom>
          <a:noFill/>
        </p:spPr>
        <p:txBody>
          <a:bodyPr wrap="square" rtlCol="0">
            <a:spAutoFit/>
          </a:bodyPr>
          <a:lstStyle/>
          <a:p>
            <a:pPr marL="342900" indent="-342900" algn="just">
              <a:lnSpc>
                <a:spcPct val="150000"/>
              </a:lnSpc>
              <a:spcAft>
                <a:spcPts val="600"/>
              </a:spcAft>
              <a:buFont typeface="Arial" panose="020B0604020202020204" pitchFamily="34" charset="0"/>
              <a:buChar char="•"/>
            </a:pPr>
            <a:r>
              <a:rPr lang="ne-NP" sz="2400" dirty="0">
                <a:cs typeface="Kalimati" pitchFamily="2"/>
              </a:rPr>
              <a:t>१० जोड २ वा प्रमाणपत्र तह उत्तीर्ण गरेकाहरूको अध्ययन गरेको क्षेत्र लेख्दा विषय वा संकाय अनुसार  मानविकी, व्यवस्थापन, शिक्षा, विज्ञान, कानून, स्वास्थ्य, कृषि, वन आदि मध्ये जुन विषय वा संकायमा अध्ययन गरेका हुन सोहि अनुसार कोड लेख्नुपर्दछ । </a:t>
            </a:r>
          </a:p>
          <a:p>
            <a:pPr marL="342900" indent="-342900" algn="just">
              <a:lnSpc>
                <a:spcPct val="150000"/>
              </a:lnSpc>
              <a:spcAft>
                <a:spcPts val="600"/>
              </a:spcAft>
              <a:buFont typeface="Arial" panose="020B0604020202020204" pitchFamily="34" charset="0"/>
              <a:buChar char="•"/>
            </a:pPr>
            <a:r>
              <a:rPr lang="ne-NP" sz="2400" dirty="0">
                <a:cs typeface="Kalimati" pitchFamily="2"/>
              </a:rPr>
              <a:t>प्रमाणपत्र तह सरह जस्तैः आई.ए.(मानविकी), आई. एस्सी.(विज्ञान, कृषि, वन), आई.एड.(शिक्षा), आई.कम.(व्यवस्थापन), आई.एल.(कानून) आदि उत्तीर्ण गरेकाको लागि सम्बन्धित संकाय अनुसार कुन हो छुट्याई लेख्नुपर्दछ ।</a:t>
            </a:r>
          </a:p>
        </p:txBody>
      </p:sp>
      <p:sp>
        <p:nvSpPr>
          <p:cNvPr id="6" name="Slide Number Placeholder 5"/>
          <p:cNvSpPr>
            <a:spLocks noGrp="1"/>
          </p:cNvSpPr>
          <p:nvPr>
            <p:ph type="sldNum" sz="quarter" idx="12"/>
          </p:nvPr>
        </p:nvSpPr>
        <p:spPr>
          <a:xfrm>
            <a:off x="11639292" y="6436360"/>
            <a:ext cx="506699" cy="274096"/>
          </a:xfrm>
        </p:spPr>
        <p:txBody>
          <a:bodyPr/>
          <a:lstStyle/>
          <a:p>
            <a:pPr algn="r"/>
            <a:fld id="{47ADD359-29A0-43EB-89A2-180A860BB361}" type="slidenum">
              <a:rPr lang="en-US" smtClean="0">
                <a:latin typeface="Fontasy Himali" panose="04020500000000000000" pitchFamily="82" charset="0"/>
              </a:rPr>
              <a:pPr algn="r"/>
              <a:t>40</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8F6F7BFA-5DCE-4129-9369-8FB480CA769C}"/>
              </a:ext>
            </a:extLst>
          </p:cNvPr>
          <p:cNvPicPr>
            <a:picLocks noChangeAspect="1"/>
          </p:cNvPicPr>
          <p:nvPr/>
        </p:nvPicPr>
        <p:blipFill>
          <a:blip r:embed="rId2"/>
          <a:stretch>
            <a:fillRect/>
          </a:stretch>
        </p:blipFill>
        <p:spPr>
          <a:xfrm>
            <a:off x="9903820" y="2365421"/>
            <a:ext cx="2124319" cy="4011456"/>
          </a:xfrm>
          <a:prstGeom prst="rect">
            <a:avLst/>
          </a:prstGeom>
        </p:spPr>
      </p:pic>
      <p:sp>
        <p:nvSpPr>
          <p:cNvPr id="8" name="TextBox 7">
            <a:extLst>
              <a:ext uri="{FF2B5EF4-FFF2-40B4-BE49-F238E27FC236}">
                <a16:creationId xmlns:a16="http://schemas.microsoft.com/office/drawing/2014/main" id="{34494AEF-54C7-4DC3-845B-66F32CCAF57E}"/>
              </a:ext>
            </a:extLst>
          </p:cNvPr>
          <p:cNvSpPr txBox="1"/>
          <p:nvPr/>
        </p:nvSpPr>
        <p:spPr>
          <a:xfrm>
            <a:off x="5374829" y="648866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734C9ADE-8A5E-4664-94A9-4F16E96FE073}"/>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5920913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61889" y="2170209"/>
            <a:ext cx="9307034" cy="4678204"/>
          </a:xfrm>
          <a:prstGeom prst="rect">
            <a:avLst/>
          </a:prstGeom>
          <a:noFill/>
        </p:spPr>
        <p:txBody>
          <a:bodyPr wrap="square" rtlCol="0">
            <a:spAutoFit/>
          </a:bodyPr>
          <a:lstStyle/>
          <a:p>
            <a:pPr algn="just">
              <a:lnSpc>
                <a:spcPct val="150000"/>
              </a:lnSpc>
              <a:spcAft>
                <a:spcPts val="600"/>
              </a:spcAft>
            </a:pPr>
            <a:r>
              <a:rPr lang="ne-NP" sz="2400" dirty="0">
                <a:cs typeface="Kalimati" pitchFamily="2"/>
              </a:rPr>
              <a:t>स्नातक वा सो भन्दा माथि उत्तीर्ण गरेकाहरूको अध्ययन गरेको क्षेत्र लेख्दा देहाय अनुसार लेख्नुपर्दछ । </a:t>
            </a:r>
          </a:p>
          <a:p>
            <a:pPr marL="342900" indent="-342900" algn="just">
              <a:lnSpc>
                <a:spcPct val="150000"/>
              </a:lnSpc>
              <a:spcAft>
                <a:spcPts val="600"/>
              </a:spcAft>
              <a:buFont typeface="Arial" panose="020B0604020202020204" pitchFamily="34" charset="0"/>
              <a:buChar char="•"/>
            </a:pPr>
            <a:r>
              <a:rPr lang="ne-NP" sz="2400" dirty="0">
                <a:cs typeface="Kalimati" pitchFamily="2"/>
              </a:rPr>
              <a:t>मानविकी तथा सामाजिक शास्त्र अन्तर्गत नेपाली, भूगोल, इतिहास, अंग्रेजी जस्ता विषयहरूमा बि.ए. वा एम.ए. वा माथिल्लो तह उत्तीर्ण गरेका भए कोड </a:t>
            </a:r>
            <a:r>
              <a:rPr lang="en-US" sz="2400" dirty="0">
                <a:solidFill>
                  <a:srgbClr val="0020A9"/>
                </a:solidFill>
                <a:cs typeface="Kalimati" pitchFamily="2"/>
              </a:rPr>
              <a:t>1</a:t>
            </a:r>
            <a:r>
              <a:rPr lang="ne-NP" sz="2400" dirty="0">
                <a:cs typeface="Kalimati" pitchFamily="2"/>
              </a:rPr>
              <a:t> लेख्नुपर्दछ । </a:t>
            </a:r>
          </a:p>
          <a:p>
            <a:pPr marL="342900" indent="-342900" algn="just">
              <a:lnSpc>
                <a:spcPct val="150000"/>
              </a:lnSpc>
              <a:spcAft>
                <a:spcPts val="600"/>
              </a:spcAft>
              <a:buFont typeface="Arial" panose="020B0604020202020204" pitchFamily="34" charset="0"/>
              <a:buChar char="•"/>
            </a:pPr>
            <a:r>
              <a:rPr lang="ne-NP" sz="2400" dirty="0">
                <a:cs typeface="Kalimati" pitchFamily="2"/>
              </a:rPr>
              <a:t>व्यवस्थापन क्षेत्र अन्तर्गत बि.कम./बि.बि.एस/बि.बि.ए./बि.आई.एम वा एम.कम.÷एम.वि.एस/एम.बि.ए. वा माथिल्लो तह उत्तीर्ण गरेकालाई कोड </a:t>
            </a:r>
            <a:r>
              <a:rPr lang="en-US" sz="2400" dirty="0">
                <a:solidFill>
                  <a:srgbClr val="0020A9"/>
                </a:solidFill>
                <a:cs typeface="Kalimati" pitchFamily="2"/>
              </a:rPr>
              <a:t>2</a:t>
            </a:r>
            <a:r>
              <a:rPr lang="ne-NP" sz="2400" dirty="0">
                <a:cs typeface="Kalimati" pitchFamily="2"/>
              </a:rPr>
              <a:t> लेख्नुपर्दछ । </a:t>
            </a:r>
          </a:p>
        </p:txBody>
      </p:sp>
      <p:sp>
        <p:nvSpPr>
          <p:cNvPr id="6" name="Slide Number Placeholder 5"/>
          <p:cNvSpPr>
            <a:spLocks noGrp="1"/>
          </p:cNvSpPr>
          <p:nvPr>
            <p:ph type="sldNum" sz="quarter" idx="12"/>
          </p:nvPr>
        </p:nvSpPr>
        <p:spPr>
          <a:xfrm>
            <a:off x="11521439" y="6436360"/>
            <a:ext cx="506699" cy="189523"/>
          </a:xfrm>
        </p:spPr>
        <p:txBody>
          <a:bodyPr/>
          <a:lstStyle/>
          <a:p>
            <a:pPr algn="r"/>
            <a:fld id="{47ADD359-29A0-43EB-89A2-180A860BB361}" type="slidenum">
              <a:rPr lang="en-US" smtClean="0">
                <a:latin typeface="Fontasy Himali" panose="04020500000000000000" pitchFamily="82" charset="0"/>
              </a:rPr>
              <a:pPr algn="r"/>
              <a:t>41</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0DE84D00-748F-4335-AE08-6A00BA85A233}"/>
              </a:ext>
            </a:extLst>
          </p:cNvPr>
          <p:cNvPicPr>
            <a:picLocks noChangeAspect="1"/>
          </p:cNvPicPr>
          <p:nvPr/>
        </p:nvPicPr>
        <p:blipFill>
          <a:blip r:embed="rId2"/>
          <a:stretch>
            <a:fillRect/>
          </a:stretch>
        </p:blipFill>
        <p:spPr>
          <a:xfrm>
            <a:off x="9903819" y="2424904"/>
            <a:ext cx="2124319" cy="4011456"/>
          </a:xfrm>
          <a:prstGeom prst="rect">
            <a:avLst/>
          </a:prstGeom>
        </p:spPr>
      </p:pic>
      <p:sp>
        <p:nvSpPr>
          <p:cNvPr id="8" name="TextBox 7">
            <a:extLst>
              <a:ext uri="{FF2B5EF4-FFF2-40B4-BE49-F238E27FC236}">
                <a16:creationId xmlns:a16="http://schemas.microsoft.com/office/drawing/2014/main" id="{D8E1FA81-4AFE-419A-B18A-046B8FF93A0D}"/>
              </a:ext>
            </a:extLst>
          </p:cNvPr>
          <p:cNvSpPr txBox="1"/>
          <p:nvPr/>
        </p:nvSpPr>
        <p:spPr>
          <a:xfrm>
            <a:off x="5374829" y="6477517"/>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32BB556D-7A42-418E-AD4D-65DEA78A0DFF}"/>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10889580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02430" y="2424904"/>
            <a:ext cx="9300309" cy="4144062"/>
          </a:xfrm>
          <a:prstGeom prst="rect">
            <a:avLst/>
          </a:prstGeom>
          <a:noFill/>
        </p:spPr>
        <p:txBody>
          <a:bodyPr wrap="square" rtlCol="0">
            <a:spAutoFit/>
          </a:bodyPr>
          <a:lstStyle/>
          <a:p>
            <a:pPr marL="342900" indent="-342900" algn="just">
              <a:lnSpc>
                <a:spcPct val="150000"/>
              </a:lnSpc>
              <a:spcAft>
                <a:spcPts val="600"/>
              </a:spcAft>
              <a:buFont typeface="Arial" panose="020B0604020202020204" pitchFamily="34" charset="0"/>
              <a:buChar char="•"/>
            </a:pPr>
            <a:r>
              <a:rPr lang="ne-NP" sz="2400" dirty="0">
                <a:cs typeface="Kalimati" pitchFamily="2"/>
              </a:rPr>
              <a:t>शिक्षा शास्त्र संकाय अन्तर्गत जुनसुकै विषय लिएर वि. एड. वा एम. एड. वा माथिल्लो तह उत्तीर्ण गरेकालाई कोड  </a:t>
            </a:r>
            <a:r>
              <a:rPr lang="en-US" sz="2400" dirty="0">
                <a:solidFill>
                  <a:srgbClr val="0020A9"/>
                </a:solidFill>
                <a:cs typeface="Kalimati" pitchFamily="2"/>
              </a:rPr>
              <a:t>3</a:t>
            </a:r>
            <a:r>
              <a:rPr lang="ne-NP" sz="2400" dirty="0">
                <a:cs typeface="Kalimati" pitchFamily="2"/>
              </a:rPr>
              <a:t> लेख्नुपर्दछ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विज्ञान तथा प्रविधि संकायतर्फ बि.एस्सी. वा एम. एस्सी. वा माथिल्लो तह उत्तीर्ण गरेकोलाई कोड </a:t>
            </a:r>
            <a:r>
              <a:rPr lang="en-US" sz="2400" dirty="0">
                <a:solidFill>
                  <a:srgbClr val="0020A9"/>
                </a:solidFill>
                <a:cs typeface="Kalimati" pitchFamily="2"/>
              </a:rPr>
              <a:t>4</a:t>
            </a:r>
            <a:r>
              <a:rPr lang="ne-NP" sz="2400" dirty="0">
                <a:cs typeface="Kalimati" pitchFamily="2"/>
              </a:rPr>
              <a:t> लेख्नुपर्दछ ।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स्वास्थ्य चिकित्साशास्त्र क्षेत्र तर्फ बि.एस्सी नर्सिङ्ग वा बि.पि.एच.वा एम. पि. एच.वा एम. बि. बि. एस. वा एम. डि. वा माथिल्लो तह उत्तीर्ण गरेकालाई कोड </a:t>
            </a:r>
            <a:r>
              <a:rPr lang="en-US" sz="2400" dirty="0">
                <a:solidFill>
                  <a:srgbClr val="0020A9"/>
                </a:solidFill>
                <a:cs typeface="Kalimati" pitchFamily="2"/>
              </a:rPr>
              <a:t>5</a:t>
            </a:r>
            <a:r>
              <a:rPr lang="ne-NP" sz="2400" dirty="0">
                <a:cs typeface="Kalimati" pitchFamily="2"/>
              </a:rPr>
              <a:t> लेख्नुपर्दछ ।</a:t>
            </a:r>
            <a:endParaRPr lang="en-US" sz="2400" dirty="0">
              <a:cs typeface="Kalimati" pitchFamily="2"/>
            </a:endParaRPr>
          </a:p>
        </p:txBody>
      </p:sp>
      <p:sp>
        <p:nvSpPr>
          <p:cNvPr id="6" name="Slide Number Placeholder 5"/>
          <p:cNvSpPr>
            <a:spLocks noGrp="1"/>
          </p:cNvSpPr>
          <p:nvPr>
            <p:ph type="sldNum" sz="quarter" idx="12"/>
          </p:nvPr>
        </p:nvSpPr>
        <p:spPr>
          <a:xfrm>
            <a:off x="11521439" y="6555573"/>
            <a:ext cx="670561" cy="369328"/>
          </a:xfrm>
        </p:spPr>
        <p:txBody>
          <a:bodyPr/>
          <a:lstStyle/>
          <a:p>
            <a:pPr algn="r"/>
            <a:fld id="{47ADD359-29A0-43EB-89A2-180A860BB361}" type="slidenum">
              <a:rPr lang="en-US" smtClean="0">
                <a:latin typeface="Fontasy Himali" panose="04020500000000000000" pitchFamily="82" charset="0"/>
              </a:rPr>
              <a:pPr algn="r"/>
              <a:t>42</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70C9DD81-540B-46D8-AA6B-A53EA01EAED9}"/>
              </a:ext>
            </a:extLst>
          </p:cNvPr>
          <p:cNvPicPr>
            <a:picLocks noChangeAspect="1"/>
          </p:cNvPicPr>
          <p:nvPr/>
        </p:nvPicPr>
        <p:blipFill>
          <a:blip r:embed="rId2"/>
          <a:stretch>
            <a:fillRect/>
          </a:stretch>
        </p:blipFill>
        <p:spPr>
          <a:xfrm>
            <a:off x="9903819" y="2491207"/>
            <a:ext cx="2124319" cy="4011456"/>
          </a:xfrm>
          <a:prstGeom prst="rect">
            <a:avLst/>
          </a:prstGeom>
        </p:spPr>
      </p:pic>
      <p:sp>
        <p:nvSpPr>
          <p:cNvPr id="8" name="TextBox 7">
            <a:extLst>
              <a:ext uri="{FF2B5EF4-FFF2-40B4-BE49-F238E27FC236}">
                <a16:creationId xmlns:a16="http://schemas.microsoft.com/office/drawing/2014/main" id="{C21BC203-75C8-4108-8BE2-942B73F6BBD6}"/>
              </a:ext>
            </a:extLst>
          </p:cNvPr>
          <p:cNvSpPr txBox="1"/>
          <p:nvPr/>
        </p:nvSpPr>
        <p:spPr>
          <a:xfrm>
            <a:off x="5374829" y="6477517"/>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74792B5F-A922-4E27-83EF-B67575F3F727}"/>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24074698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19576" y="2142497"/>
            <a:ext cx="9327044" cy="4678204"/>
          </a:xfrm>
          <a:prstGeom prst="rect">
            <a:avLst/>
          </a:prstGeom>
          <a:noFill/>
        </p:spPr>
        <p:txBody>
          <a:bodyPr wrap="square" rtlCol="0">
            <a:spAutoFit/>
          </a:bodyPr>
          <a:lstStyle/>
          <a:p>
            <a:pPr marL="342900" indent="-342900" algn="just">
              <a:lnSpc>
                <a:spcPct val="150000"/>
              </a:lnSpc>
              <a:spcAft>
                <a:spcPts val="600"/>
              </a:spcAft>
              <a:buFont typeface="Arial" panose="020B0604020202020204" pitchFamily="34" charset="0"/>
              <a:buChar char="•"/>
            </a:pPr>
            <a:r>
              <a:rPr lang="ne-NP" sz="2400" dirty="0">
                <a:cs typeface="Kalimati" pitchFamily="2"/>
              </a:rPr>
              <a:t>इन्जिनियरिङ क्षेत्र अन्तर्गत बि.ई. वा एम ई. (सिभिल, इलेक्ट्रिकल, हाइड्रो, केमिकल, माइनिङ, मेकानिकल, एरोनटिकल, एरोस्पेस, इलेक्ट्रिोनिक्स, कम्प्युटर आदि) वा माथिल्लो तह उत्तीर्ण गरेकोलाई कोड </a:t>
            </a:r>
            <a:r>
              <a:rPr lang="en-US" sz="2400" dirty="0">
                <a:solidFill>
                  <a:srgbClr val="0020A9"/>
                </a:solidFill>
                <a:cs typeface="Kalimati" pitchFamily="2"/>
              </a:rPr>
              <a:t>6</a:t>
            </a:r>
            <a:r>
              <a:rPr lang="ne-NP" sz="2400" dirty="0">
                <a:cs typeface="Kalimati" pitchFamily="2"/>
              </a:rPr>
              <a:t> लेख्नुपर्दछ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कानून संकायतर्फ बि.एल./एल. एल. बि. वा एल. एल. एम. वा माथिल्लो तह उत्तीर्ण गरेकालाई कोड </a:t>
            </a:r>
            <a:r>
              <a:rPr lang="en-US" sz="2400" dirty="0">
                <a:solidFill>
                  <a:srgbClr val="0020A9"/>
                </a:solidFill>
                <a:cs typeface="Kalimati" pitchFamily="2"/>
              </a:rPr>
              <a:t>7</a:t>
            </a:r>
            <a:r>
              <a:rPr lang="ne-NP" sz="2400" dirty="0">
                <a:cs typeface="Kalimati" pitchFamily="2"/>
              </a:rPr>
              <a:t> लेख्नुपर्दछ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कृषितर्फ बि. एस्सी एजी वा एम. एस्सी. एजी. वा माथिल्लो तह उत्तीर्ण गरेकोलार्इ  कोड </a:t>
            </a:r>
            <a:r>
              <a:rPr lang="en-US" sz="2400" dirty="0">
                <a:solidFill>
                  <a:srgbClr val="0020A9"/>
                </a:solidFill>
                <a:cs typeface="Kalimati" pitchFamily="2"/>
              </a:rPr>
              <a:t>8</a:t>
            </a:r>
            <a:r>
              <a:rPr lang="ne-NP" sz="2400" dirty="0">
                <a:cs typeface="Kalimati" pitchFamily="2"/>
              </a:rPr>
              <a:t> लेख्नुपर्दछ ।</a:t>
            </a:r>
            <a:endParaRPr lang="en-US" sz="2400" dirty="0">
              <a:cs typeface="Kalimati" pitchFamily="2"/>
            </a:endParaRPr>
          </a:p>
        </p:txBody>
      </p:sp>
      <p:sp>
        <p:nvSpPr>
          <p:cNvPr id="6" name="Slide Number Placeholder 5"/>
          <p:cNvSpPr>
            <a:spLocks noGrp="1"/>
          </p:cNvSpPr>
          <p:nvPr>
            <p:ph type="sldNum" sz="quarter" idx="12"/>
          </p:nvPr>
        </p:nvSpPr>
        <p:spPr>
          <a:xfrm>
            <a:off x="11408899" y="6436359"/>
            <a:ext cx="619240" cy="421639"/>
          </a:xfrm>
        </p:spPr>
        <p:txBody>
          <a:bodyPr/>
          <a:lstStyle/>
          <a:p>
            <a:pPr algn="r"/>
            <a:fld id="{47ADD359-29A0-43EB-89A2-180A860BB361}" type="slidenum">
              <a:rPr lang="en-US" smtClean="0">
                <a:latin typeface="Fontasy Himali" panose="04020500000000000000" pitchFamily="82" charset="0"/>
              </a:rPr>
              <a:pPr algn="r"/>
              <a:t>43</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EFB30EEA-C714-4575-BE0B-B67C1532A63D}"/>
              </a:ext>
            </a:extLst>
          </p:cNvPr>
          <p:cNvPicPr>
            <a:picLocks noChangeAspect="1"/>
          </p:cNvPicPr>
          <p:nvPr/>
        </p:nvPicPr>
        <p:blipFill>
          <a:blip r:embed="rId2"/>
          <a:stretch>
            <a:fillRect/>
          </a:stretch>
        </p:blipFill>
        <p:spPr>
          <a:xfrm>
            <a:off x="9987902" y="2083629"/>
            <a:ext cx="2204098" cy="4162106"/>
          </a:xfrm>
          <a:prstGeom prst="rect">
            <a:avLst/>
          </a:prstGeom>
        </p:spPr>
      </p:pic>
      <p:sp>
        <p:nvSpPr>
          <p:cNvPr id="8" name="TextBox 7">
            <a:extLst>
              <a:ext uri="{FF2B5EF4-FFF2-40B4-BE49-F238E27FC236}">
                <a16:creationId xmlns:a16="http://schemas.microsoft.com/office/drawing/2014/main" id="{62A4370B-6C80-4BF9-938F-8F5632170620}"/>
              </a:ext>
            </a:extLst>
          </p:cNvPr>
          <p:cNvSpPr txBox="1"/>
          <p:nvPr/>
        </p:nvSpPr>
        <p:spPr>
          <a:xfrm>
            <a:off x="5374829" y="6477517"/>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F7547A2F-96CE-41E4-B4DA-D108F655A529}"/>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2871801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3320" y="2145732"/>
            <a:ext cx="9401566" cy="4678204"/>
          </a:xfrm>
          <a:prstGeom prst="rect">
            <a:avLst/>
          </a:prstGeom>
          <a:noFill/>
        </p:spPr>
        <p:txBody>
          <a:bodyPr wrap="square" rtlCol="0">
            <a:spAutoFit/>
          </a:bodyPr>
          <a:lstStyle/>
          <a:p>
            <a:pPr marL="342900" indent="-342900" algn="just">
              <a:lnSpc>
                <a:spcPct val="150000"/>
              </a:lnSpc>
              <a:spcAft>
                <a:spcPts val="600"/>
              </a:spcAft>
              <a:buFont typeface="Arial" panose="020B0604020202020204" pitchFamily="34" charset="0"/>
              <a:buChar char="•"/>
            </a:pPr>
            <a:r>
              <a:rPr lang="ne-NP" sz="2400" dirty="0">
                <a:cs typeface="Kalimati" pitchFamily="2"/>
              </a:rPr>
              <a:t>बन विज्ञानमा बि. एस्सी फरेस्ट्री वा एम एस्सी फरेस्ट्री वा माथिल्लो तह उत्तीर्ण गरेकोलाई  कोड </a:t>
            </a:r>
            <a:r>
              <a:rPr lang="en-US" sz="2400" dirty="0">
                <a:solidFill>
                  <a:srgbClr val="0020A9"/>
                </a:solidFill>
                <a:cs typeface="Kalimati" pitchFamily="2"/>
              </a:rPr>
              <a:t>9</a:t>
            </a:r>
            <a:r>
              <a:rPr lang="ne-NP" sz="2400" dirty="0">
                <a:cs typeface="Kalimati" pitchFamily="2"/>
              </a:rPr>
              <a:t> लेख्नुपर्दछ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पशुविज्ञान, पशुचिकित्सा तथा मत्स्यपालन अन्तर्गत बि.एस्सी. भेटेनरी, एम. एस्सी. भेटेनरी वा माथिल्लो तह उत्तीर्ण गरेकोलाई कोड </a:t>
            </a:r>
            <a:r>
              <a:rPr lang="en-US" sz="2400" dirty="0">
                <a:solidFill>
                  <a:srgbClr val="0020A9"/>
                </a:solidFill>
                <a:cs typeface="Kalimati" pitchFamily="2"/>
              </a:rPr>
              <a:t>10</a:t>
            </a:r>
            <a:r>
              <a:rPr lang="ne-NP" sz="2400" dirty="0">
                <a:cs typeface="Kalimati" pitchFamily="2"/>
              </a:rPr>
              <a:t> लेख्नुपर्दछ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कम्प्युटर/सुचना प्रविधि बि. सि. ए./एम. सि. ए./बि. एस्सी. आई.टि./सि. एस. आई. टि. लगायतका सूचना प्रविधि र कम्प्युटर एप्लिकेसनसँग सम्बन्धित बिषयमा स्नातक, स्नातकोत्तर वा माथिको तह उत्तीर्ण गरेको भए कोड </a:t>
            </a:r>
            <a:r>
              <a:rPr lang="en-US" sz="2400" dirty="0">
                <a:solidFill>
                  <a:srgbClr val="0020A9"/>
                </a:solidFill>
                <a:cs typeface="Kalimati" pitchFamily="2"/>
              </a:rPr>
              <a:t>11</a:t>
            </a:r>
            <a:r>
              <a:rPr lang="ne-NP" sz="2400" dirty="0">
                <a:cs typeface="Kalimati" pitchFamily="2"/>
              </a:rPr>
              <a:t> लेख्नुपर्दछ ।</a:t>
            </a:r>
            <a:endParaRPr lang="en-US" sz="2400" dirty="0">
              <a:cs typeface="Kalimati" pitchFamily="2"/>
            </a:endParaRPr>
          </a:p>
        </p:txBody>
      </p:sp>
      <p:sp>
        <p:nvSpPr>
          <p:cNvPr id="6" name="Slide Number Placeholder 5"/>
          <p:cNvSpPr>
            <a:spLocks noGrp="1"/>
          </p:cNvSpPr>
          <p:nvPr>
            <p:ph type="sldNum" sz="quarter" idx="12"/>
          </p:nvPr>
        </p:nvSpPr>
        <p:spPr>
          <a:xfrm>
            <a:off x="11521439" y="6436360"/>
            <a:ext cx="506699" cy="274096"/>
          </a:xfrm>
        </p:spPr>
        <p:txBody>
          <a:bodyPr/>
          <a:lstStyle/>
          <a:p>
            <a:pPr algn="r"/>
            <a:fld id="{47ADD359-29A0-43EB-89A2-180A860BB361}" type="slidenum">
              <a:rPr lang="en-US" smtClean="0">
                <a:latin typeface="Fontasy Himali" panose="04020500000000000000" pitchFamily="82" charset="0"/>
              </a:rPr>
              <a:pPr algn="r"/>
              <a:t>44</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4F4319CA-82E1-4EED-A419-7675AE7246A2}"/>
              </a:ext>
            </a:extLst>
          </p:cNvPr>
          <p:cNvPicPr>
            <a:picLocks noChangeAspect="1"/>
          </p:cNvPicPr>
          <p:nvPr/>
        </p:nvPicPr>
        <p:blipFill>
          <a:blip r:embed="rId2"/>
          <a:stretch>
            <a:fillRect/>
          </a:stretch>
        </p:blipFill>
        <p:spPr>
          <a:xfrm>
            <a:off x="10074812" y="2422623"/>
            <a:ext cx="2049193" cy="3869591"/>
          </a:xfrm>
          <a:prstGeom prst="rect">
            <a:avLst/>
          </a:prstGeom>
        </p:spPr>
      </p:pic>
      <p:sp>
        <p:nvSpPr>
          <p:cNvPr id="8" name="TextBox 7">
            <a:extLst>
              <a:ext uri="{FF2B5EF4-FFF2-40B4-BE49-F238E27FC236}">
                <a16:creationId xmlns:a16="http://schemas.microsoft.com/office/drawing/2014/main" id="{7C532817-C102-4B31-A392-26C673FFAA70}"/>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A503396F-F7F7-4E7A-9F8C-DA8327D81236}"/>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1074652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83111" y="2931591"/>
            <a:ext cx="8893191" cy="2922671"/>
          </a:xfrm>
          <a:prstGeom prst="rect">
            <a:avLst/>
          </a:prstGeom>
          <a:noFill/>
        </p:spPr>
        <p:txBody>
          <a:bodyPr wrap="square" rtlCol="0">
            <a:spAutoFit/>
          </a:bodyPr>
          <a:lstStyle/>
          <a:p>
            <a:pPr marL="342900" indent="-342900" algn="just">
              <a:lnSpc>
                <a:spcPct val="150000"/>
              </a:lnSpc>
              <a:spcAft>
                <a:spcPts val="600"/>
              </a:spcAft>
              <a:buFont typeface="Arial" panose="020B0604020202020204" pitchFamily="34" charset="0"/>
              <a:buChar char="•"/>
            </a:pPr>
            <a:r>
              <a:rPr lang="ne-NP" sz="2400" dirty="0">
                <a:cs typeface="Kalimati" pitchFamily="2"/>
              </a:rPr>
              <a:t>माथि उल्लेखित कोड </a:t>
            </a:r>
            <a:r>
              <a:rPr lang="en-US" sz="2400" dirty="0">
                <a:cs typeface="Kalimati" pitchFamily="2"/>
              </a:rPr>
              <a:t>1</a:t>
            </a:r>
            <a:r>
              <a:rPr lang="ne-NP" sz="2400" dirty="0">
                <a:cs typeface="Kalimati" pitchFamily="2"/>
              </a:rPr>
              <a:t>–</a:t>
            </a:r>
            <a:r>
              <a:rPr lang="en-US" sz="2400" dirty="0">
                <a:cs typeface="Kalimati" pitchFamily="2"/>
              </a:rPr>
              <a:t>11</a:t>
            </a:r>
            <a:r>
              <a:rPr lang="ne-NP" sz="2400" dirty="0">
                <a:cs typeface="Kalimati" pitchFamily="2"/>
              </a:rPr>
              <a:t> सम्मका अध्ययनका क्षेत्र बाहेक अन्य कुनै अध्ययनका क्षेत्र भएमा कोड </a:t>
            </a:r>
            <a:r>
              <a:rPr lang="en-US" sz="2400" dirty="0">
                <a:solidFill>
                  <a:srgbClr val="0020A9"/>
                </a:solidFill>
                <a:cs typeface="Kalimati" pitchFamily="2"/>
              </a:rPr>
              <a:t>12</a:t>
            </a:r>
            <a:r>
              <a:rPr lang="ne-NP" sz="2400" dirty="0">
                <a:cs typeface="Kalimati" pitchFamily="2"/>
              </a:rPr>
              <a:t> लेख्नुपर्दछ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कुनै व्यक्तिले अध्ययन गरेको क्षेत्र भन्न नसकेमा थाहा नभएको कोड</a:t>
            </a:r>
            <a:r>
              <a:rPr lang="en-US" sz="2400" dirty="0">
                <a:cs typeface="Kalimati" pitchFamily="2"/>
              </a:rPr>
              <a:t>  </a:t>
            </a:r>
            <a:r>
              <a:rPr lang="en-US" sz="2400" dirty="0">
                <a:solidFill>
                  <a:srgbClr val="0020A9"/>
                </a:solidFill>
                <a:cs typeface="Kalimati" pitchFamily="2"/>
              </a:rPr>
              <a:t>9 8</a:t>
            </a:r>
            <a:r>
              <a:rPr lang="ne-NP" sz="2400" dirty="0">
                <a:cs typeface="Kalimati" pitchFamily="2"/>
              </a:rPr>
              <a:t> लेख्नुपर्दछ ।</a:t>
            </a:r>
          </a:p>
          <a:p>
            <a:pPr>
              <a:spcAft>
                <a:spcPts val="600"/>
              </a:spcAft>
            </a:pPr>
            <a:endParaRPr lang="en-US" sz="2400" dirty="0">
              <a:cs typeface="Kalimati" pitchFamily="2"/>
            </a:endParaRPr>
          </a:p>
        </p:txBody>
      </p:sp>
      <p:sp>
        <p:nvSpPr>
          <p:cNvPr id="6" name="Slide Number Placeholder 5"/>
          <p:cNvSpPr>
            <a:spLocks noGrp="1"/>
          </p:cNvSpPr>
          <p:nvPr>
            <p:ph type="sldNum" sz="quarter" idx="12"/>
          </p:nvPr>
        </p:nvSpPr>
        <p:spPr>
          <a:xfrm>
            <a:off x="11521439" y="6436360"/>
            <a:ext cx="506699" cy="274096"/>
          </a:xfrm>
        </p:spPr>
        <p:txBody>
          <a:bodyPr/>
          <a:lstStyle/>
          <a:p>
            <a:pPr algn="r"/>
            <a:fld id="{47ADD359-29A0-43EB-89A2-180A860BB361}" type="slidenum">
              <a:rPr lang="en-US" smtClean="0">
                <a:latin typeface="Fontasy Himali" panose="04020500000000000000" pitchFamily="82" charset="0"/>
              </a:rPr>
              <a:pPr algn="r"/>
              <a:t>45</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C95E3522-73C5-45F6-A9CD-E9E1E90DF6E4}"/>
              </a:ext>
            </a:extLst>
          </p:cNvPr>
          <p:cNvPicPr>
            <a:picLocks noChangeAspect="1"/>
          </p:cNvPicPr>
          <p:nvPr/>
        </p:nvPicPr>
        <p:blipFill>
          <a:blip r:embed="rId2"/>
          <a:stretch>
            <a:fillRect/>
          </a:stretch>
        </p:blipFill>
        <p:spPr>
          <a:xfrm>
            <a:off x="9722236" y="2082012"/>
            <a:ext cx="2305902" cy="4354348"/>
          </a:xfrm>
          <a:prstGeom prst="rect">
            <a:avLst/>
          </a:prstGeom>
        </p:spPr>
      </p:pic>
      <p:sp>
        <p:nvSpPr>
          <p:cNvPr id="9" name="Text Placeholder 1">
            <a:extLst>
              <a:ext uri="{FF2B5EF4-FFF2-40B4-BE49-F238E27FC236}">
                <a16:creationId xmlns:a16="http://schemas.microsoft.com/office/drawing/2014/main" id="{B994DB90-14DF-403F-8E99-A14059F1A3E2}"/>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15897457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00362" y="1507707"/>
            <a:ext cx="12035883" cy="2339102"/>
          </a:xfrm>
          <a:prstGeom prst="rect">
            <a:avLst/>
          </a:prstGeom>
        </p:spPr>
        <p:txBody>
          <a:bodyPr wrap="square">
            <a:spAutoFit/>
          </a:bodyPr>
          <a:lstStyle/>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सबै सहभागीहरूले आफ्नो परिवारको विवरण महल १२ देखि १८  सम्म नमुना प्रश्नावलीमा भर्नुहोस् ।</a:t>
            </a:r>
          </a:p>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देखिएका वा सामना गरेका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7987" y="6451600"/>
            <a:ext cx="618613" cy="406400"/>
          </a:xfrm>
        </p:spPr>
        <p:txBody>
          <a:bodyPr/>
          <a:lstStyle/>
          <a:p>
            <a:pPr algn="ctr"/>
            <a:fld id="{2840B2E4-A264-431E-ABDE-38E3BCDA5876}" type="slidenum">
              <a:rPr lang="en-US" smtClean="0">
                <a:latin typeface="Fontasy Himali" panose="04020500000000000000" pitchFamily="82" charset="0"/>
              </a:rPr>
              <a:pPr algn="ctr"/>
              <a:t>46</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A9"/>
                </a:solidFill>
                <a:cs typeface="Kalimati" pitchFamily="2"/>
              </a:rPr>
              <a:t>कक्षा कार्य तथा छलफल</a:t>
            </a:r>
            <a:endParaRPr lang="hi-IN" sz="2800" b="1" dirty="0">
              <a:solidFill>
                <a:srgbClr val="0020A9"/>
              </a:solidFill>
              <a:cs typeface="Kalimati" pitchFamily="2"/>
            </a:endParaRPr>
          </a:p>
        </p:txBody>
      </p:sp>
      <p:pic>
        <p:nvPicPr>
          <p:cNvPr id="9" name="Picture 8">
            <a:extLst>
              <a:ext uri="{FF2B5EF4-FFF2-40B4-BE49-F238E27FC236}">
                <a16:creationId xmlns:a16="http://schemas.microsoft.com/office/drawing/2014/main" id="{69ED9C86-6552-4C38-BCFD-66321C1CF6C8}"/>
              </a:ext>
            </a:extLst>
          </p:cNvPr>
          <p:cNvPicPr>
            <a:picLocks noChangeAspect="1"/>
          </p:cNvPicPr>
          <p:nvPr/>
        </p:nvPicPr>
        <p:blipFill rotWithShape="1">
          <a:blip r:embed="rId2"/>
          <a:srcRect r="13555"/>
          <a:stretch/>
        </p:blipFill>
        <p:spPr>
          <a:xfrm>
            <a:off x="2215375" y="3429000"/>
            <a:ext cx="7761249" cy="3244061"/>
          </a:xfrm>
          <a:prstGeom prst="rect">
            <a:avLst/>
          </a:prstGeom>
        </p:spPr>
      </p:pic>
    </p:spTree>
    <p:extLst>
      <p:ext uri="{BB962C8B-B14F-4D97-AF65-F5344CB8AC3E}">
        <p14:creationId xmlns:p14="http://schemas.microsoft.com/office/powerpoint/2010/main" val="25315934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68693" y="1868016"/>
            <a:ext cx="10969657" cy="3323987"/>
          </a:xfrm>
          <a:prstGeom prst="rect">
            <a:avLst/>
          </a:prstGeom>
        </p:spPr>
        <p:txBody>
          <a:bodyPr wrap="square" lIns="0" tIns="0" rIns="0" bIns="0" rtlCol="0" anchor="t">
            <a:spAutoFit/>
          </a:bodyPr>
          <a:lstStyle/>
          <a:p>
            <a:pPr lvl="0" algn="just">
              <a:lnSpc>
                <a:spcPct val="150000"/>
              </a:lnSpc>
            </a:pPr>
            <a:r>
              <a:rPr lang="ne-NP" sz="2400" dirty="0">
                <a:cs typeface="Kalimati" pitchFamily="2"/>
              </a:rPr>
              <a:t>क) नागरिकताको प्रमाणपत्र नलिएको व्यक्ति नागरिक हुन सक्छ की सक्दैन </a:t>
            </a:r>
            <a:r>
              <a:rPr lang="en-US" sz="2400" dirty="0">
                <a:cs typeface="Kalimati" panose="00000400000000000000" pitchFamily="2"/>
              </a:rPr>
              <a:t>?</a:t>
            </a:r>
          </a:p>
          <a:p>
            <a:pPr algn="just">
              <a:lnSpc>
                <a:spcPct val="150000"/>
              </a:lnSpc>
            </a:pPr>
            <a:r>
              <a:rPr lang="ne-NP" sz="2400" dirty="0">
                <a:cs typeface="Kalimati" pitchFamily="2"/>
              </a:rPr>
              <a:t>ख) पारपाचुके र छुट्टिएको अवस्थाको भिन्नता के हो </a:t>
            </a:r>
            <a:r>
              <a:rPr lang="en-US" sz="2400" dirty="0">
                <a:cs typeface="Kalimati" panose="00000400000000000000" pitchFamily="2"/>
              </a:rPr>
              <a:t>?</a:t>
            </a:r>
            <a:r>
              <a:rPr lang="ne-NP" sz="2400" dirty="0">
                <a:cs typeface="Kalimati" pitchFamily="2"/>
              </a:rPr>
              <a:t> </a:t>
            </a:r>
          </a:p>
          <a:p>
            <a:pPr algn="just">
              <a:lnSpc>
                <a:spcPct val="150000"/>
              </a:lnSpc>
            </a:pPr>
            <a:r>
              <a:rPr lang="ne-NP" sz="2400" dirty="0">
                <a:cs typeface="Kalimati" pitchFamily="2"/>
              </a:rPr>
              <a:t>ग) कुनै व्यक्तिले पहिलो पटक विवाह हुंदाको उमेर भन्न नसकेको अवस्थामा के गर्नुपर्दछ </a:t>
            </a:r>
            <a:r>
              <a:rPr lang="en-US" sz="2400" dirty="0">
                <a:cs typeface="Kalimati" panose="00000400000000000000" pitchFamily="2"/>
              </a:rPr>
              <a:t>?</a:t>
            </a:r>
          </a:p>
          <a:p>
            <a:pPr algn="just">
              <a:lnSpc>
                <a:spcPct val="150000"/>
              </a:lnSpc>
            </a:pPr>
            <a:r>
              <a:rPr lang="ne-NP" sz="2400" dirty="0">
                <a:cs typeface="Kalimati" pitchFamily="2"/>
              </a:rPr>
              <a:t>घ) अनौपचारिक शिक्षा भनेको के हो </a:t>
            </a:r>
            <a:r>
              <a:rPr lang="en-US" sz="2400" dirty="0">
                <a:cs typeface="Kalimati" panose="00000400000000000000" pitchFamily="2"/>
              </a:rPr>
              <a:t>?</a:t>
            </a:r>
          </a:p>
          <a:p>
            <a:pPr lvl="0">
              <a:lnSpc>
                <a:spcPct val="150000"/>
              </a:lnSpc>
            </a:pPr>
            <a:r>
              <a:rPr lang="ne-NP" sz="2400" dirty="0">
                <a:cs typeface="Kalimati" pitchFamily="2"/>
              </a:rPr>
              <a:t>ङ) एउटा व्यक्तिले एउटै शैक्षिक तहमा दुई भिन्न विषयमा अध्ययन पूरा गरी दुई शैक्षिक उपाधी हासिल गरेको रहेछ भने सो व्यक्तिको कुन क्षेत्र लेख्नुपर्दछ </a:t>
            </a:r>
            <a:r>
              <a:rPr lang="en-US" sz="2400" dirty="0">
                <a:cs typeface="Kalimati" panose="00000400000000000000" pitchFamily="2"/>
              </a:rPr>
              <a:t>?</a:t>
            </a:r>
          </a:p>
        </p:txBody>
      </p:sp>
      <p:sp>
        <p:nvSpPr>
          <p:cNvPr id="4" name="TextBox 4"/>
          <p:cNvSpPr txBox="1"/>
          <p:nvPr/>
        </p:nvSpPr>
        <p:spPr>
          <a:xfrm>
            <a:off x="1831727" y="951713"/>
            <a:ext cx="7730313" cy="430887"/>
          </a:xfrm>
          <a:prstGeom prst="rect">
            <a:avLst/>
          </a:prstGeom>
        </p:spPr>
        <p:txBody>
          <a:bodyPr wrap="square" lIns="0" tIns="0" rIns="0" bIns="0" rtlCol="0" anchor="t">
            <a:spAutoFit/>
          </a:bodyPr>
          <a:lstStyle/>
          <a:p>
            <a:pPr algn="ctr">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कक्षा मूल्याङ्कन</a:t>
            </a:r>
            <a:endParaRPr lang="ne-NP" sz="2400" b="1" dirty="0">
              <a:solidFill>
                <a:srgbClr val="0020A9"/>
              </a:solidFill>
              <a:latin typeface="Calibri" panose="020F0502020204030204" pitchFamily="34" charset="0"/>
              <a:ea typeface="Calibri" panose="020F0502020204030204" pitchFamily="34" charset="0"/>
              <a:cs typeface="Kalimati" panose="00000400000000000000" pitchFamily="2"/>
            </a:endParaRP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33982" y="6415126"/>
            <a:ext cx="550890" cy="44287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47</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8A12905D-90DE-42AD-858A-0E43367ABF6C}"/>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23422110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78718" y="1686198"/>
            <a:ext cx="11026469" cy="4801314"/>
          </a:xfrm>
          <a:prstGeom prst="rect">
            <a:avLst/>
          </a:prstGeom>
        </p:spPr>
        <p:txBody>
          <a:bodyPr wrap="square" lIns="0" tIns="0" rIns="0" bIns="0" rtlCol="0" anchor="t">
            <a:spAutoFit/>
          </a:bodyPr>
          <a:lstStyle/>
          <a:p>
            <a:pPr marL="172754" lvl="1" algn="just">
              <a:lnSpc>
                <a:spcPct val="150000"/>
              </a:lnSpc>
            </a:pPr>
            <a:r>
              <a:rPr lang="hi-IN" sz="2400" dirty="0">
                <a:latin typeface="Preeti" pitchFamily="2" charset="0"/>
                <a:ea typeface="Calibri" panose="020F0502020204030204" pitchFamily="34" charset="0"/>
                <a:cs typeface="Kalimati" panose="00000400000000000000" pitchFamily="2"/>
              </a:rPr>
              <a:t>उत्तर</a:t>
            </a:r>
            <a:r>
              <a:rPr lang="ne-NP" sz="2400" dirty="0">
                <a:cs typeface="Kalimati" pitchFamily="2"/>
              </a:rPr>
              <a:t>हरूः</a:t>
            </a:r>
          </a:p>
          <a:p>
            <a:pPr lvl="0" algn="just">
              <a:lnSpc>
                <a:spcPct val="150000"/>
              </a:lnSpc>
            </a:pPr>
            <a:r>
              <a:rPr lang="ne-NP" sz="2400" b="1" dirty="0">
                <a:solidFill>
                  <a:srgbClr val="0020A9"/>
                </a:solidFill>
                <a:cs typeface="Kalimati" pitchFamily="2"/>
              </a:rPr>
              <a:t>क) नागरिकताको प्रमाणपत्र नलिएको व्यक्ति नागरिक हुन सक्छ की सक्दैन </a:t>
            </a:r>
            <a:r>
              <a:rPr lang="en-US" sz="2400" b="1" dirty="0">
                <a:solidFill>
                  <a:srgbClr val="0020A9"/>
                </a:solidFill>
                <a:cs typeface="Kalimati" panose="00000400000000000000" pitchFamily="2"/>
              </a:rPr>
              <a:t>?</a:t>
            </a:r>
          </a:p>
          <a:p>
            <a:pPr algn="just">
              <a:lnSpc>
                <a:spcPct val="150000"/>
              </a:lnSpc>
            </a:pPr>
            <a:r>
              <a:rPr lang="ne-NP" sz="2400" b="1" dirty="0">
                <a:solidFill>
                  <a:srgbClr val="0020A9"/>
                </a:solidFill>
                <a:cs typeface="Kalimati" panose="00000400000000000000" pitchFamily="2"/>
              </a:rPr>
              <a:t>उत्तरः </a:t>
            </a:r>
            <a:r>
              <a:rPr lang="ne-NP" sz="2400" dirty="0">
                <a:cs typeface="Kalimati" panose="00000400000000000000" pitchFamily="2"/>
              </a:rPr>
              <a:t> नागरिक हुनको लागि नागरिकता नै हुनु पर्छ भन्ने छैन । नागरिक भन्नाले देशको नागरिक हक</a:t>
            </a:r>
            <a:r>
              <a:rPr lang="en-US" sz="2400" dirty="0">
                <a:cs typeface="Kalimati" panose="00000400000000000000" pitchFamily="2"/>
              </a:rPr>
              <a:t>, </a:t>
            </a:r>
            <a:r>
              <a:rPr lang="ne-NP" sz="2400" dirty="0">
                <a:cs typeface="Kalimati" panose="00000400000000000000" pitchFamily="2"/>
              </a:rPr>
              <a:t>अधिकार उपभोग गर्न पाउने सम्बन्धित व्यक्तिलाई सम्झनु पर्दछ । देशको संविधान</a:t>
            </a:r>
            <a:r>
              <a:rPr lang="en-US" sz="2400" dirty="0">
                <a:cs typeface="Kalimati" panose="00000400000000000000" pitchFamily="2"/>
              </a:rPr>
              <a:t>, </a:t>
            </a:r>
            <a:r>
              <a:rPr lang="ne-NP" sz="2400" dirty="0">
                <a:cs typeface="Kalimati" panose="00000400000000000000" pitchFamily="2"/>
              </a:rPr>
              <a:t>कानूनबमोजिम प्रत्येक देशका नागरिकले त्यस देशको नागरिक हक</a:t>
            </a:r>
            <a:r>
              <a:rPr lang="en-US" sz="2400" dirty="0">
                <a:cs typeface="Kalimati" panose="00000400000000000000" pitchFamily="2"/>
              </a:rPr>
              <a:t>, </a:t>
            </a:r>
            <a:r>
              <a:rPr lang="ne-NP" sz="2400" dirty="0">
                <a:cs typeface="Kalimati" panose="00000400000000000000" pitchFamily="2"/>
              </a:rPr>
              <a:t>अधिकारको उपभोग गरिरहेका हुन्छन् वा गर्न सक्दछन उमेर पुगेका कतिपय बालिग नागरिकले पनि नागरिकताको प्रमाण–पत्र लिएका हुँदैनन् तापनि नागरिक हक</a:t>
            </a:r>
            <a:r>
              <a:rPr lang="en-US" sz="2400" dirty="0">
                <a:cs typeface="Kalimati" panose="00000400000000000000" pitchFamily="2"/>
              </a:rPr>
              <a:t>, </a:t>
            </a:r>
            <a:r>
              <a:rPr lang="ne-NP" sz="2400" dirty="0">
                <a:cs typeface="Kalimati" panose="00000400000000000000" pitchFamily="2"/>
              </a:rPr>
              <a:t>अधिकार उपभोग गरेका हुन्छन् वा गर्नसक्ने कानूनी हैसियत राख्छन्।</a:t>
            </a:r>
            <a:endParaRPr lang="en-US" sz="2400" dirty="0">
              <a:cs typeface="Kalimati" panose="00000400000000000000" pitchFamily="2"/>
            </a:endParaRPr>
          </a:p>
          <a:p>
            <a:pPr marL="172754" lvl="1" algn="just"/>
            <a:endParaRPr lang="ne-NP" sz="2400" dirty="0">
              <a:cs typeface="Kalimati" pitchFamily="2"/>
            </a:endParaRPr>
          </a:p>
        </p:txBody>
      </p:sp>
      <p:sp>
        <p:nvSpPr>
          <p:cNvPr id="4" name="TextBox 4"/>
          <p:cNvSpPr txBox="1"/>
          <p:nvPr/>
        </p:nvSpPr>
        <p:spPr>
          <a:xfrm>
            <a:off x="2136700" y="1026274"/>
            <a:ext cx="7730313" cy="430887"/>
          </a:xfrm>
          <a:prstGeom prst="rect">
            <a:avLst/>
          </a:prstGeom>
        </p:spPr>
        <p:txBody>
          <a:bodyPr wrap="square" lIns="0" tIns="0" rIns="0" bIns="0" rtlCol="0" anchor="t">
            <a:spAutoFit/>
          </a:bodyPr>
          <a:lstStyle/>
          <a:p>
            <a:pPr algn="ctr">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21439" y="6484333"/>
            <a:ext cx="663433" cy="3693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48</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30560644-F9AC-458B-BF65-61D65DD93B4E}"/>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31853630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0722" y="1330175"/>
            <a:ext cx="11864897" cy="5493812"/>
          </a:xfrm>
          <a:prstGeom prst="rect">
            <a:avLst/>
          </a:prstGeom>
        </p:spPr>
        <p:txBody>
          <a:bodyPr wrap="square" lIns="0" tIns="0" rIns="0" bIns="0" rtlCol="0" anchor="t">
            <a:spAutoFit/>
          </a:bodyPr>
          <a:lstStyle/>
          <a:p>
            <a:pPr lvl="0" algn="just">
              <a:lnSpc>
                <a:spcPct val="150000"/>
              </a:lnSpc>
            </a:pPr>
            <a:r>
              <a:rPr lang="ne-NP" sz="2400" b="1" dirty="0">
                <a:solidFill>
                  <a:srgbClr val="0020A9"/>
                </a:solidFill>
                <a:cs typeface="Kalimati" pitchFamily="2"/>
              </a:rPr>
              <a:t>ख) पारपाचुके र छुट्टिएको अवस्थाको भिन्नता के हो </a:t>
            </a:r>
            <a:r>
              <a:rPr lang="en-US" sz="2400" b="1" dirty="0">
                <a:solidFill>
                  <a:srgbClr val="0020A9"/>
                </a:solidFill>
                <a:cs typeface="Kalimati" panose="00000400000000000000" pitchFamily="2"/>
              </a:rPr>
              <a:t>?</a:t>
            </a:r>
            <a:endParaRPr lang="en-US" sz="2400" dirty="0">
              <a:solidFill>
                <a:srgbClr val="0020A9"/>
              </a:solidFill>
              <a:cs typeface="Kalimati" panose="00000400000000000000" pitchFamily="2"/>
            </a:endParaRPr>
          </a:p>
          <a:p>
            <a:pPr algn="just">
              <a:lnSpc>
                <a:spcPct val="150000"/>
              </a:lnSpc>
            </a:pPr>
            <a:r>
              <a:rPr lang="ne-NP" sz="2400" b="1" dirty="0">
                <a:solidFill>
                  <a:srgbClr val="0020A9"/>
                </a:solidFill>
                <a:cs typeface="Kalimati" panose="00000400000000000000" pitchFamily="2"/>
              </a:rPr>
              <a:t>उत्तरः</a:t>
            </a:r>
            <a:r>
              <a:rPr lang="ne-NP" sz="2400" dirty="0">
                <a:cs typeface="Kalimati" panose="00000400000000000000" pitchFamily="2"/>
              </a:rPr>
              <a:t> विवाहपश्चात श्रीमान/श्रीमतीको कुनै मनमुटाव वा मतभेद भई श्रीमान–श्रीमती एक अर्कासँग बस्न नसकी कानूनी तवरले छुट्टिई गणनाको समयमा अलग्गै बसेका भए उनीहरुको वैवाहिक स्थिति पारपाचुके भएको मान्नुपर्दछ तर विवाहित श्रीमान/श्रीमती यदि कुनै झगडा वा मतभेदको कारणबाट सँगै बस्न नसक्ने भई आपसी समझदारी वा असमझदारीबाट बेग्लाबेग्लै बस्ने गरेको भए ती व्यक्तिहरूको वैवाहिक स्थितिलाई छुट्टिएको मान्नुपर्दछ । </a:t>
            </a:r>
          </a:p>
          <a:p>
            <a:pPr lvl="0" algn="just">
              <a:lnSpc>
                <a:spcPct val="150000"/>
              </a:lnSpc>
            </a:pPr>
            <a:r>
              <a:rPr lang="ne-NP" sz="2400" dirty="0">
                <a:solidFill>
                  <a:srgbClr val="0020A9"/>
                </a:solidFill>
                <a:cs typeface="Kalimati" panose="00000400000000000000" pitchFamily="2"/>
              </a:rPr>
              <a:t>ग) </a:t>
            </a:r>
            <a:r>
              <a:rPr lang="ne-NP" sz="2400" b="1" dirty="0">
                <a:solidFill>
                  <a:srgbClr val="0020A9"/>
                </a:solidFill>
                <a:cs typeface="Kalimati" panose="00000400000000000000" pitchFamily="2"/>
              </a:rPr>
              <a:t>कुनै व्यक्तिले पहिलो पटक विवाह हुंदाको उमेर भन्न नसकेको अवस्थामा के गर्नुपर्दछ </a:t>
            </a:r>
            <a:r>
              <a:rPr lang="en-US" sz="2400" b="1" dirty="0">
                <a:solidFill>
                  <a:srgbClr val="0020A9"/>
                </a:solidFill>
                <a:cs typeface="Kalimati" panose="00000400000000000000" pitchFamily="2"/>
              </a:rPr>
              <a:t>?</a:t>
            </a:r>
            <a:endParaRPr lang="en-US" sz="2400" dirty="0">
              <a:solidFill>
                <a:srgbClr val="0020A9"/>
              </a:solidFill>
              <a:cs typeface="Kalimati" panose="00000400000000000000" pitchFamily="2"/>
            </a:endParaRPr>
          </a:p>
          <a:p>
            <a:pPr algn="just">
              <a:lnSpc>
                <a:spcPct val="150000"/>
              </a:lnSpc>
            </a:pPr>
            <a:r>
              <a:rPr lang="ne-NP" sz="2400" b="1" dirty="0">
                <a:solidFill>
                  <a:srgbClr val="0020A9"/>
                </a:solidFill>
                <a:cs typeface="Kalimati" panose="00000400000000000000" pitchFamily="2"/>
              </a:rPr>
              <a:t>उत्तरः</a:t>
            </a:r>
            <a:r>
              <a:rPr lang="ne-NP" sz="2400" dirty="0">
                <a:cs typeface="Kalimati" panose="00000400000000000000" pitchFamily="2"/>
              </a:rPr>
              <a:t> कुनै व्यक्तिको पहिलोपटक विवाह हुँदाको उमेर भन्न नसकेको अवस्थामा उसको हालको उमेर र पहिलो विवाह भएको कति वर्ष भयो सोधी सो वर्ष घटाई लेख्नुपर्दछ। त्यस्तै गरेर श्रीमानको उमेर र आफ्नो उमेरको फरकका आधारमा समेत अनुमान गर्न सकिन्छ।</a:t>
            </a:r>
            <a:endParaRPr lang="en-US" sz="2400" dirty="0">
              <a:cs typeface="Kalimati" panose="00000400000000000000" pitchFamily="2"/>
            </a:endParaRPr>
          </a:p>
        </p:txBody>
      </p:sp>
      <p:sp>
        <p:nvSpPr>
          <p:cNvPr id="4" name="TextBox 4"/>
          <p:cNvSpPr txBox="1"/>
          <p:nvPr/>
        </p:nvSpPr>
        <p:spPr>
          <a:xfrm>
            <a:off x="2136700" y="836706"/>
            <a:ext cx="7730313" cy="430887"/>
          </a:xfrm>
          <a:prstGeom prst="rect">
            <a:avLst/>
          </a:prstGeom>
        </p:spPr>
        <p:txBody>
          <a:bodyPr wrap="square" lIns="0" tIns="0" rIns="0" bIns="0" rtlCol="0" anchor="t">
            <a:spAutoFit/>
          </a:bodyPr>
          <a:lstStyle/>
          <a:p>
            <a:pPr algn="ctr">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कक्षा मूल्याङ्कन</a:t>
            </a:r>
            <a:endParaRPr lang="ne-NP" sz="2400" b="1" dirty="0">
              <a:solidFill>
                <a:srgbClr val="0020A9"/>
              </a:solidFill>
              <a:latin typeface="Calibri" panose="020F0502020204030204" pitchFamily="34" charset="0"/>
              <a:ea typeface="Calibri" panose="020F0502020204030204" pitchFamily="34" charset="0"/>
              <a:cs typeface="Kalimati" panose="00000400000000000000" pitchFamily="2"/>
            </a:endParaRP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62117" y="6488058"/>
            <a:ext cx="522755" cy="3699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49</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4F10A93C-AC09-4138-AAC9-66622B1140A0}"/>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4454070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3024" y="1373965"/>
            <a:ext cx="11742834" cy="5493812"/>
          </a:xfrm>
          <a:prstGeom prst="rect">
            <a:avLst/>
          </a:prstGeom>
        </p:spPr>
        <p:txBody>
          <a:bodyPr wrap="square" lIns="0" tIns="0" rIns="0" bIns="0" rtlCol="0" anchor="t">
            <a:spAutoFit/>
          </a:bodyPr>
          <a:lstStyle/>
          <a:p>
            <a:pPr lvl="0" algn="just">
              <a:lnSpc>
                <a:spcPct val="150000"/>
              </a:lnSpc>
            </a:pPr>
            <a:r>
              <a:rPr lang="ne-NP" sz="2400" dirty="0">
                <a:solidFill>
                  <a:srgbClr val="0020A9"/>
                </a:solidFill>
                <a:cs typeface="Kalimati" pitchFamily="2"/>
              </a:rPr>
              <a:t>घ)</a:t>
            </a:r>
            <a:r>
              <a:rPr lang="ne-NP" sz="2400" b="1" dirty="0">
                <a:solidFill>
                  <a:srgbClr val="0020A9"/>
                </a:solidFill>
                <a:cs typeface="Kalimati" panose="00000400000000000000" pitchFamily="2"/>
              </a:rPr>
              <a:t> अनौपचारिक शिक्षा भनेको के हो </a:t>
            </a:r>
            <a:r>
              <a:rPr lang="en-US" sz="2400" b="1" dirty="0">
                <a:solidFill>
                  <a:srgbClr val="0020A9"/>
                </a:solidFill>
                <a:cs typeface="Kalimati" panose="00000400000000000000" pitchFamily="2"/>
              </a:rPr>
              <a:t>?</a:t>
            </a:r>
            <a:endParaRPr lang="en-US" sz="2400" dirty="0">
              <a:solidFill>
                <a:srgbClr val="0020A9"/>
              </a:solidFill>
              <a:cs typeface="Kalimati" panose="00000400000000000000" pitchFamily="2"/>
            </a:endParaRPr>
          </a:p>
          <a:p>
            <a:pPr algn="just">
              <a:lnSpc>
                <a:spcPct val="150000"/>
              </a:lnSpc>
            </a:pPr>
            <a:r>
              <a:rPr lang="ne-NP" sz="2400" b="1" dirty="0">
                <a:solidFill>
                  <a:srgbClr val="0020A9"/>
                </a:solidFill>
                <a:cs typeface="Kalimati" panose="00000400000000000000" pitchFamily="2"/>
              </a:rPr>
              <a:t>उत्तरः</a:t>
            </a:r>
            <a:r>
              <a:rPr lang="ne-NP" sz="2400" dirty="0">
                <a:solidFill>
                  <a:srgbClr val="0020A9"/>
                </a:solidFill>
                <a:cs typeface="Kalimati" panose="00000400000000000000" pitchFamily="2"/>
              </a:rPr>
              <a:t> </a:t>
            </a:r>
            <a:r>
              <a:rPr lang="ne-NP" sz="2400" dirty="0">
                <a:cs typeface="Kalimati" panose="00000400000000000000" pitchFamily="2"/>
              </a:rPr>
              <a:t>औपचारिक विद्यालय वा कक्षामा नियमित उपस्थित भई शिक्षा हासिल गर्न नसक्ने व्यक्तिलाई प्रदान गरिने शिक्षा नै अनौपचारिक शिक्षा हो। यस अन्तर्गत आधारभूत प्रौढ साक्षरता</a:t>
            </a:r>
            <a:r>
              <a:rPr lang="en-US" sz="2400" dirty="0">
                <a:cs typeface="Kalimati" panose="00000400000000000000" pitchFamily="2"/>
              </a:rPr>
              <a:t>, </a:t>
            </a:r>
            <a:r>
              <a:rPr lang="ne-NP" sz="2400" dirty="0">
                <a:cs typeface="Kalimati" panose="00000400000000000000" pitchFamily="2"/>
              </a:rPr>
              <a:t>साक्षरोत्तर शिक्षा</a:t>
            </a:r>
            <a:r>
              <a:rPr lang="en-US" sz="2400" dirty="0">
                <a:cs typeface="Kalimati" panose="00000400000000000000" pitchFamily="2"/>
              </a:rPr>
              <a:t>, </a:t>
            </a:r>
            <a:r>
              <a:rPr lang="ne-NP" sz="2400" dirty="0">
                <a:cs typeface="Kalimati" panose="00000400000000000000" pitchFamily="2"/>
              </a:rPr>
              <a:t>निरन्तर शिक्षा</a:t>
            </a:r>
            <a:r>
              <a:rPr lang="en-US" sz="2400" dirty="0">
                <a:cs typeface="Kalimati" panose="00000400000000000000" pitchFamily="2"/>
              </a:rPr>
              <a:t>, </a:t>
            </a:r>
            <a:r>
              <a:rPr lang="ne-NP" sz="2400" dirty="0">
                <a:cs typeface="Kalimati" panose="00000400000000000000" pitchFamily="2"/>
              </a:rPr>
              <a:t>वैकल्पिक शैक्षिक कार्यक्रमहरु पर्दछन्। वैकल्पिक शिक्षा जस्तैः गुम्बा</a:t>
            </a:r>
            <a:r>
              <a:rPr lang="en-US" sz="2400" dirty="0">
                <a:cs typeface="Kalimati" panose="00000400000000000000" pitchFamily="2"/>
              </a:rPr>
              <a:t>, </a:t>
            </a:r>
            <a:r>
              <a:rPr lang="ne-NP" sz="2400" dirty="0">
                <a:cs typeface="Kalimati" panose="00000400000000000000" pitchFamily="2"/>
              </a:rPr>
              <a:t>मदरसा</a:t>
            </a:r>
            <a:r>
              <a:rPr lang="en-US" sz="2400" dirty="0">
                <a:cs typeface="Kalimati" panose="00000400000000000000" pitchFamily="2"/>
              </a:rPr>
              <a:t>, </a:t>
            </a:r>
            <a:r>
              <a:rPr lang="ne-NP" sz="2400" dirty="0">
                <a:cs typeface="Kalimati" panose="00000400000000000000" pitchFamily="2"/>
              </a:rPr>
              <a:t>गुरुकूल</a:t>
            </a:r>
            <a:r>
              <a:rPr lang="en-US" sz="2400" dirty="0">
                <a:cs typeface="Kalimati" panose="00000400000000000000" pitchFamily="2"/>
              </a:rPr>
              <a:t>, </a:t>
            </a:r>
            <a:r>
              <a:rPr lang="ne-NP" sz="2400" dirty="0">
                <a:cs typeface="Kalimati" panose="00000400000000000000" pitchFamily="2"/>
              </a:rPr>
              <a:t>खुला विद्यालयमा प्रदान गरिने शिक्षा पनि यस अन्तर्गत पर्दछन्।</a:t>
            </a:r>
          </a:p>
          <a:p>
            <a:pPr algn="just">
              <a:lnSpc>
                <a:spcPct val="150000"/>
              </a:lnSpc>
            </a:pPr>
            <a:endParaRPr lang="ne-NP" sz="2400" dirty="0">
              <a:cs typeface="Kalimati" panose="00000400000000000000" pitchFamily="2"/>
            </a:endParaRPr>
          </a:p>
          <a:p>
            <a:pPr lvl="0">
              <a:lnSpc>
                <a:spcPct val="150000"/>
              </a:lnSpc>
            </a:pPr>
            <a:r>
              <a:rPr lang="ne-NP" sz="2400" dirty="0">
                <a:solidFill>
                  <a:srgbClr val="0020A9"/>
                </a:solidFill>
                <a:cs typeface="Kalimati" panose="00000400000000000000" pitchFamily="2"/>
              </a:rPr>
              <a:t>ङ) </a:t>
            </a:r>
            <a:r>
              <a:rPr lang="ne-NP" sz="2400" b="1" dirty="0">
                <a:solidFill>
                  <a:srgbClr val="0020A9"/>
                </a:solidFill>
                <a:cs typeface="Kalimati" panose="00000400000000000000" pitchFamily="2"/>
              </a:rPr>
              <a:t>एउटा व्यक्तिले एउटै शैक्षिक तहमा दुई भिन्न विषयमा अध्ययन पूरा गरी दुई शैक्षिक उपाधी हासिल गरेको रहेछ भने सो व्यक्तिको कुन क्षेत्र</a:t>
            </a:r>
            <a:r>
              <a:rPr lang="ne-NP" sz="2400" dirty="0">
                <a:solidFill>
                  <a:srgbClr val="0020A9"/>
                </a:solidFill>
                <a:cs typeface="Kalimati" panose="00000400000000000000" pitchFamily="2"/>
              </a:rPr>
              <a:t> </a:t>
            </a:r>
            <a:r>
              <a:rPr lang="ne-NP" sz="2400" b="1" dirty="0">
                <a:solidFill>
                  <a:srgbClr val="0020A9"/>
                </a:solidFill>
                <a:cs typeface="Kalimati" panose="00000400000000000000" pitchFamily="2"/>
              </a:rPr>
              <a:t>लेख्नुपर्दछ </a:t>
            </a:r>
            <a:r>
              <a:rPr lang="en-US" sz="2400" b="1" dirty="0">
                <a:solidFill>
                  <a:srgbClr val="0020A9"/>
                </a:solidFill>
                <a:cs typeface="Kalimati" panose="00000400000000000000" pitchFamily="2"/>
              </a:rPr>
              <a:t>?</a:t>
            </a:r>
            <a:endParaRPr lang="en-US" sz="2400" dirty="0">
              <a:solidFill>
                <a:srgbClr val="0020A9"/>
              </a:solidFill>
              <a:cs typeface="Kalimati" panose="00000400000000000000" pitchFamily="2"/>
            </a:endParaRPr>
          </a:p>
          <a:p>
            <a:pPr>
              <a:lnSpc>
                <a:spcPct val="150000"/>
              </a:lnSpc>
            </a:pPr>
            <a:r>
              <a:rPr lang="ne-NP" sz="2400" b="1" dirty="0">
                <a:solidFill>
                  <a:srgbClr val="0020A9"/>
                </a:solidFill>
                <a:cs typeface="Kalimati" panose="00000400000000000000" pitchFamily="2"/>
              </a:rPr>
              <a:t>उत्तरः</a:t>
            </a:r>
            <a:r>
              <a:rPr lang="ne-NP" sz="2400" b="1" dirty="0">
                <a:solidFill>
                  <a:srgbClr val="00B0F0"/>
                </a:solidFill>
                <a:cs typeface="Kalimati" panose="00000400000000000000" pitchFamily="2"/>
              </a:rPr>
              <a:t> </a:t>
            </a:r>
            <a:r>
              <a:rPr lang="ne-NP" sz="2400" dirty="0">
                <a:cs typeface="Kalimati" panose="00000400000000000000" pitchFamily="2"/>
              </a:rPr>
              <a:t>एउटा व्यक्तिले एउटै शैक्षिक तहमा दुई भिन्न विषयमा अध्ययन पूरा गरेको रहेछ भने सो व्यक्तिले कुन क्षेत्रलाई महत्व दिएर भन्न चाहन्छ सोहि क्षेत्र लेख्नुपर्दछ ।</a:t>
            </a:r>
            <a:endParaRPr lang="en-US" sz="2400" dirty="0">
              <a:cs typeface="Kalimati" panose="00000400000000000000" pitchFamily="2"/>
            </a:endParaRPr>
          </a:p>
        </p:txBody>
      </p:sp>
      <p:sp>
        <p:nvSpPr>
          <p:cNvPr id="4" name="TextBox 4"/>
          <p:cNvSpPr txBox="1"/>
          <p:nvPr/>
        </p:nvSpPr>
        <p:spPr>
          <a:xfrm>
            <a:off x="2136700" y="780951"/>
            <a:ext cx="7730313" cy="430887"/>
          </a:xfrm>
          <a:prstGeom prst="rect">
            <a:avLst/>
          </a:prstGeom>
        </p:spPr>
        <p:txBody>
          <a:bodyPr wrap="square" lIns="0" tIns="0" rIns="0" bIns="0" rtlCol="0" anchor="t">
            <a:spAutoFit/>
          </a:bodyPr>
          <a:lstStyle/>
          <a:p>
            <a:pPr algn="ctr">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कक्षा मूल्याङ्कन</a:t>
            </a:r>
            <a:endParaRPr lang="ne-NP" sz="2400" b="1" dirty="0">
              <a:solidFill>
                <a:srgbClr val="0020A9"/>
              </a:solidFill>
              <a:latin typeface="Calibri" panose="020F0502020204030204" pitchFamily="34" charset="0"/>
              <a:ea typeface="Calibri" panose="020F0502020204030204" pitchFamily="34" charset="0"/>
              <a:cs typeface="Kalimati" panose="00000400000000000000" pitchFamily="2"/>
            </a:endParaRP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77711" y="6415126"/>
            <a:ext cx="607161" cy="44287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50</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F622574B-0EE9-4A1A-BB5D-CC447EA6C2F6}"/>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26580803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16955" y="1296277"/>
            <a:ext cx="8218966" cy="461665"/>
          </a:xfrm>
          <a:prstGeom prst="rect">
            <a:avLst/>
          </a:prstGeom>
        </p:spPr>
        <p:txBody>
          <a:bodyPr wrap="square">
            <a:spAutoFit/>
          </a:bodyPr>
          <a:lstStyle/>
          <a:p>
            <a:endParaRPr lang="ne-NP" sz="2400" b="1" dirty="0">
              <a:cs typeface="Kalimati" pitchFamily="2"/>
            </a:endParaRPr>
          </a:p>
        </p:txBody>
      </p:sp>
      <p:sp>
        <p:nvSpPr>
          <p:cNvPr id="7" name="Slide Number Placeholder 6"/>
          <p:cNvSpPr>
            <a:spLocks noGrp="1"/>
          </p:cNvSpPr>
          <p:nvPr>
            <p:ph type="sldNum" sz="quarter" idx="11"/>
          </p:nvPr>
        </p:nvSpPr>
        <p:spPr>
          <a:xfrm>
            <a:off x="11422966" y="6451601"/>
            <a:ext cx="743634" cy="300892"/>
          </a:xfrm>
        </p:spPr>
        <p:txBody>
          <a:bodyPr/>
          <a:lstStyle/>
          <a:p>
            <a:pPr algn="ctr"/>
            <a:fld id="{2840B2E4-A264-431E-ABDE-38E3BCDA5876}" type="slidenum">
              <a:rPr lang="en-US" smtClean="0">
                <a:latin typeface="Fontasy Himali" panose="04020500000000000000" pitchFamily="82" charset="0"/>
              </a:rPr>
              <a:pPr algn="ctr"/>
              <a:t>51</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A9"/>
                </a:solidFill>
                <a:cs typeface="Kalimati" pitchFamily="2"/>
              </a:rPr>
              <a:t>सारांश तथा निष्कर्ष</a:t>
            </a:r>
            <a:endParaRPr lang="hi-IN" sz="2400" b="1" dirty="0">
              <a:solidFill>
                <a:srgbClr val="0020A9"/>
              </a:solidFill>
              <a:cs typeface="Kalimati" pitchFamily="2"/>
            </a:endParaRPr>
          </a:p>
        </p:txBody>
      </p:sp>
      <p:sp>
        <p:nvSpPr>
          <p:cNvPr id="9" name="TextBox 8">
            <a:extLst>
              <a:ext uri="{FF2B5EF4-FFF2-40B4-BE49-F238E27FC236}">
                <a16:creationId xmlns:a16="http://schemas.microsoft.com/office/drawing/2014/main" id="{7D8B4F66-2A1F-4993-803C-22E448683A68}"/>
              </a:ext>
            </a:extLst>
          </p:cNvPr>
          <p:cNvSpPr txBox="1"/>
          <p:nvPr/>
        </p:nvSpPr>
        <p:spPr>
          <a:xfrm>
            <a:off x="609876" y="1427136"/>
            <a:ext cx="11465169" cy="4539704"/>
          </a:xfrm>
          <a:prstGeom prst="rect">
            <a:avLst/>
          </a:prstGeom>
          <a:noFill/>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महल १२ देशको नागरिक सम्बन्धी</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महल १३ वैवाहिक स्थिति</a:t>
            </a:r>
          </a:p>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महल १४ पहिलो पटक विवा</a:t>
            </a:r>
            <a:r>
              <a:rPr lang="ne-NP" sz="2400" dirty="0">
                <a:latin typeface="Calibri" panose="020F0502020204030204" pitchFamily="34" charset="0"/>
                <a:ea typeface="Calibri" panose="020F0502020204030204" pitchFamily="34" charset="0"/>
                <a:cs typeface="Kalimati" panose="00000400000000000000" pitchFamily="2"/>
              </a:rPr>
              <a:t>ह हुँदाको उमेर</a:t>
            </a:r>
          </a:p>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महल १५ पढ्न लेख्न जाने नजानेको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महल १६ पढ्न लेख्न शैक्षिक संस्थामा गए नगएको</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महल १७ उत्तीर्ण गरेको कक्षा वा तह</a:t>
            </a:r>
          </a:p>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महल १८ अध्ययनको क्षेत्र</a:t>
            </a:r>
          </a:p>
        </p:txBody>
      </p:sp>
    </p:spTree>
    <p:extLst>
      <p:ext uri="{BB962C8B-B14F-4D97-AF65-F5344CB8AC3E}">
        <p14:creationId xmlns:p14="http://schemas.microsoft.com/office/powerpoint/2010/main" val="41555690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58794" y="2705725"/>
            <a:ext cx="7624689" cy="1015663"/>
          </a:xfrm>
          <a:prstGeom prst="rect">
            <a:avLst/>
          </a:prstGeom>
          <a:noFill/>
        </p:spPr>
        <p:txBody>
          <a:bodyPr wrap="square" rtlCol="0">
            <a:spAutoFit/>
          </a:bodyPr>
          <a:lstStyle/>
          <a:p>
            <a:pPr algn="ctr"/>
            <a:r>
              <a:rPr lang="ne-NP" sz="6000" b="1" dirty="0">
                <a:solidFill>
                  <a:srgbClr val="0020A9"/>
                </a:solidFill>
                <a:cs typeface="Kalimati" panose="00000400000000000000" pitchFamily="2"/>
              </a:rPr>
              <a:t>केही जिज्ञासा </a:t>
            </a:r>
            <a:r>
              <a:rPr lang="en-US" sz="6000" b="1" dirty="0">
                <a:solidFill>
                  <a:srgbClr val="0020A9"/>
                </a:solidFill>
                <a:cs typeface="Kalimati" panose="00000400000000000000" pitchFamily="2"/>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3963172-6167-4723-B1DA-EFBD5F3A2D23}"/>
              </a:ext>
            </a:extLst>
          </p:cNvPr>
          <p:cNvSpPr txBox="1"/>
          <p:nvPr/>
        </p:nvSpPr>
        <p:spPr>
          <a:xfrm>
            <a:off x="11552664" y="6490010"/>
            <a:ext cx="564310" cy="369332"/>
          </a:xfrm>
          <a:prstGeom prst="rect">
            <a:avLst/>
          </a:prstGeom>
          <a:noFill/>
        </p:spPr>
        <p:txBody>
          <a:bodyPr wrap="square">
            <a:spAutoFit/>
          </a:bodyPr>
          <a:lstStyle/>
          <a:p>
            <a:fld id="{2840B2E4-A264-431E-ABDE-38E3BCDA5876}" type="slidenum">
              <a:rPr lang="en-US" smtClean="0">
                <a:latin typeface="Fontasy Himali" panose="04020500000000000000" pitchFamily="82" charset="0"/>
              </a:rPr>
              <a:pPr/>
              <a:t>52</a:t>
            </a:fld>
            <a:endParaRPr lang="en-US" dirty="0">
              <a:latin typeface="Fontasy Himali" panose="04020500000000000000" pitchFamily="82" charset="0"/>
            </a:endParaRPr>
          </a:p>
        </p:txBody>
      </p:sp>
    </p:spTree>
    <p:extLst>
      <p:ext uri="{BB962C8B-B14F-4D97-AF65-F5344CB8AC3E}">
        <p14:creationId xmlns:p14="http://schemas.microsoft.com/office/powerpoint/2010/main" val="30922391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0792" y="2136339"/>
            <a:ext cx="9997698" cy="990319"/>
          </a:xfrm>
          <a:prstGeom prst="rect">
            <a:avLst/>
          </a:prstGeom>
        </p:spPr>
        <p:txBody>
          <a:bodyPr wrap="square">
            <a:spAutoFit/>
          </a:bodyPr>
          <a:lstStyle/>
          <a:p>
            <a:pPr algn="ctr"/>
            <a:r>
              <a:rPr lang="ne-NP" sz="2800" b="1" dirty="0">
                <a:solidFill>
                  <a:srgbClr val="142DAC"/>
                </a:solidFill>
                <a:latin typeface="Kokila" panose="020B0604020202020204" pitchFamily="34" charset="0"/>
                <a:cs typeface="Kalimati" panose="00000400000000000000" pitchFamily="2"/>
              </a:rPr>
              <a:t>विस्तृत जानकारीको लागि गणना पुस्तिकाको अनुच्छेद ७.29 देखि ८.१७ सम्म अध्ययन गर्नुहोस् ।</a:t>
            </a:r>
            <a:endParaRPr lang="en-US" sz="2800" b="1" dirty="0">
              <a:solidFill>
                <a:srgbClr val="142DAC"/>
              </a:solidFill>
              <a:latin typeface="Kokila" panose="020B0604020202020204" pitchFamily="34" charset="0"/>
              <a:cs typeface="Kalimati" panose="00000400000000000000" pitchFamily="2"/>
            </a:endParaRPr>
          </a:p>
        </p:txBody>
      </p:sp>
      <p:sp>
        <p:nvSpPr>
          <p:cNvPr id="5" name="TextBox 4"/>
          <p:cNvSpPr txBox="1"/>
          <p:nvPr/>
        </p:nvSpPr>
        <p:spPr>
          <a:xfrm>
            <a:off x="4521690" y="3947219"/>
            <a:ext cx="3645550" cy="1446550"/>
          </a:xfrm>
          <a:prstGeom prst="rect">
            <a:avLst/>
          </a:prstGeom>
          <a:noFill/>
        </p:spPr>
        <p:txBody>
          <a:bodyPr wrap="none" rtlCol="0">
            <a:spAutoFit/>
          </a:bodyPr>
          <a:lstStyle/>
          <a:p>
            <a:r>
              <a:rPr lang="ne-NP" sz="8800" b="1" dirty="0">
                <a:solidFill>
                  <a:srgbClr val="142DAC"/>
                </a:solidFill>
                <a:latin typeface="Kamana" panose="00000400000000000000" pitchFamily="2" charset="0"/>
                <a:cs typeface="Kalimati" panose="00000400000000000000" pitchFamily="2"/>
              </a:rPr>
              <a:t>धन्यवाद</a:t>
            </a:r>
            <a:endParaRPr lang="en-US" sz="8800" b="1" dirty="0">
              <a:solidFill>
                <a:srgbClr val="142DAC"/>
              </a:solidFill>
              <a:latin typeface="Kamana" panose="00000400000000000000" pitchFamily="2" charset="0"/>
              <a:cs typeface="Kalimati" panose="00000400000000000000" pitchFamily="2"/>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716963C-C1BF-4FF2-8E71-BD75B08B2599}"/>
              </a:ext>
            </a:extLst>
          </p:cNvPr>
          <p:cNvSpPr txBox="1"/>
          <p:nvPr/>
        </p:nvSpPr>
        <p:spPr>
          <a:xfrm>
            <a:off x="11661058" y="6280484"/>
            <a:ext cx="530942" cy="369332"/>
          </a:xfrm>
          <a:prstGeom prst="rect">
            <a:avLst/>
          </a:prstGeom>
          <a:noFill/>
        </p:spPr>
        <p:txBody>
          <a:bodyPr wrap="square">
            <a:spAutoFit/>
          </a:bodyPr>
          <a:lstStyle/>
          <a:p>
            <a:fld id="{2840B2E4-A264-431E-ABDE-38E3BCDA5876}" type="slidenum">
              <a:rPr lang="en-US" smtClean="0">
                <a:latin typeface="Fontasy Himali" panose="04020500000000000000" pitchFamily="82" charset="0"/>
              </a:rPr>
              <a:pPr/>
              <a:t>53</a:t>
            </a:fld>
            <a:endParaRPr lang="en-US" dirty="0">
              <a:latin typeface="Fontasy Himali" panose="04020500000000000000" pitchFamily="82" charset="0"/>
            </a:endParaRPr>
          </a:p>
        </p:txBody>
      </p:sp>
    </p:spTree>
    <p:extLst>
      <p:ext uri="{BB962C8B-B14F-4D97-AF65-F5344CB8AC3E}">
        <p14:creationId xmlns:p14="http://schemas.microsoft.com/office/powerpoint/2010/main" val="10596383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3834</TotalTime>
  <Words>4074</Words>
  <Application>Microsoft Office PowerPoint</Application>
  <PresentationFormat>Widescreen</PresentationFormat>
  <Paragraphs>325</Paragraphs>
  <Slides>53</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53</vt:i4>
      </vt:variant>
    </vt:vector>
  </HeadingPairs>
  <TitlesOfParts>
    <vt:vector size="64" baseType="lpstr">
      <vt:lpstr>Arial</vt:lpstr>
      <vt:lpstr>Calibri</vt:lpstr>
      <vt:lpstr>Calibri Light</vt:lpstr>
      <vt:lpstr>Fontasy Himali</vt:lpstr>
      <vt:lpstr>Ganesh</vt:lpstr>
      <vt:lpstr>Kamana</vt:lpstr>
      <vt:lpstr>Kokila</vt:lpstr>
      <vt:lpstr>Preeti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822</cp:revision>
  <dcterms:created xsi:type="dcterms:W3CDTF">2020-10-11T07:30:23Z</dcterms:created>
  <dcterms:modified xsi:type="dcterms:W3CDTF">2021-03-15T07:21:13Z</dcterms:modified>
</cp:coreProperties>
</file>