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478" r:id="rId2"/>
    <p:sldId id="310" r:id="rId3"/>
    <p:sldId id="337" r:id="rId4"/>
    <p:sldId id="296" r:id="rId5"/>
    <p:sldId id="311" r:id="rId6"/>
    <p:sldId id="297" r:id="rId7"/>
    <p:sldId id="312" r:id="rId8"/>
    <p:sldId id="298" r:id="rId9"/>
    <p:sldId id="313" r:id="rId10"/>
    <p:sldId id="299" r:id="rId11"/>
    <p:sldId id="314" r:id="rId12"/>
    <p:sldId id="300" r:id="rId13"/>
    <p:sldId id="315" r:id="rId14"/>
    <p:sldId id="317" r:id="rId15"/>
    <p:sldId id="318" r:id="rId16"/>
    <p:sldId id="302" r:id="rId17"/>
    <p:sldId id="319" r:id="rId18"/>
    <p:sldId id="320" r:id="rId19"/>
    <p:sldId id="303" r:id="rId20"/>
    <p:sldId id="321" r:id="rId21"/>
    <p:sldId id="304" r:id="rId22"/>
    <p:sldId id="305" r:id="rId23"/>
    <p:sldId id="322" r:id="rId24"/>
    <p:sldId id="307" r:id="rId25"/>
    <p:sldId id="323" r:id="rId26"/>
    <p:sldId id="324" r:id="rId27"/>
    <p:sldId id="325" r:id="rId28"/>
    <p:sldId id="308" r:id="rId29"/>
    <p:sldId id="326" r:id="rId30"/>
    <p:sldId id="327" r:id="rId31"/>
    <p:sldId id="328" r:id="rId32"/>
    <p:sldId id="329" r:id="rId33"/>
    <p:sldId id="336" r:id="rId34"/>
    <p:sldId id="272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 snapToGrid="0">
      <p:cViewPr varScale="1">
        <p:scale>
          <a:sx n="60" d="100"/>
          <a:sy n="60" d="100"/>
        </p:scale>
        <p:origin x="80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pPr/>
              <a:t>2/27/2021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994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460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167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363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83A2B4-D593-4748-847F-15B6362B4EA9}" type="datetime1">
              <a:rPr lang="en-US" smtClean="0"/>
              <a:t>2/27/2021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ne-NP"/>
              <a:t>गणक तालिम</a:t>
            </a:r>
            <a:r>
              <a:rPr lang="en-US"/>
              <a:t>-Day1/S1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 flipV="1">
            <a:off x="0" y="606392"/>
            <a:ext cx="12192000" cy="38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37597" y="18012"/>
            <a:ext cx="572003" cy="479697"/>
          </a:xfrm>
          <a:prstGeom prst="rect">
            <a:avLst/>
          </a:prstGeom>
        </p:spPr>
      </p:pic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0828866" y="6527799"/>
            <a:ext cx="1354667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9C17D7-EE10-4D7C-95D0-C406489F4E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879" y="3582773"/>
            <a:ext cx="3314411" cy="2485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58B1A95-5FF3-4D57-B0AA-F4E2D1E583DA}"/>
              </a:ext>
            </a:extLst>
          </p:cNvPr>
          <p:cNvCxnSpPr/>
          <p:nvPr/>
        </p:nvCxnSpPr>
        <p:spPr>
          <a:xfrm>
            <a:off x="0" y="62732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748EC45E-0516-4836-B423-C2A0D8365BC5}"/>
              </a:ext>
            </a:extLst>
          </p:cNvPr>
          <p:cNvSpPr/>
          <p:nvPr/>
        </p:nvSpPr>
        <p:spPr>
          <a:xfrm>
            <a:off x="703809" y="4098637"/>
            <a:ext cx="5137009" cy="13347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ne-NP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सामुदायिक प्रश्नावली</a:t>
            </a:r>
            <a:endParaRPr lang="en-US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ne-NP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खण्ड ङ देखि च सम्म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CA68A19-4C45-4705-82D0-EA5A8D369F6E}"/>
              </a:ext>
            </a:extLst>
          </p:cNvPr>
          <p:cNvSpPr txBox="1">
            <a:spLocks/>
          </p:cNvSpPr>
          <p:nvPr/>
        </p:nvSpPr>
        <p:spPr>
          <a:xfrm>
            <a:off x="0" y="715722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प्रदेश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/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जिल्ला जनगणना अधिकारी तथा सहायक जनगणना अधिकारी 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२०७७ फागुन २४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7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3497"/>
            <a:ext cx="2692660" cy="209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660" y="654517"/>
            <a:ext cx="9443460" cy="5624353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106331" y="1812632"/>
            <a:ext cx="3027681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sz="4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प्रस्तुतिका विषय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91786" y="2310369"/>
            <a:ext cx="8210934" cy="3406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b="1" dirty="0">
                <a:cs typeface="Kalimati" pitchFamily="2"/>
              </a:rPr>
              <a:t>शहरी</a:t>
            </a:r>
            <a:r>
              <a:rPr lang="en-US" sz="2400" b="1" dirty="0">
                <a:cs typeface="Kalimati" pitchFamily="2"/>
              </a:rPr>
              <a:t> </a:t>
            </a:r>
            <a:r>
              <a:rPr lang="ne-NP" sz="2400" b="1" dirty="0">
                <a:cs typeface="Kalimati" pitchFamily="2"/>
              </a:rPr>
              <a:t>सेवा सुविधामा</a:t>
            </a:r>
            <a:r>
              <a:rPr lang="en-US" sz="2400" b="1" dirty="0">
                <a:cs typeface="Kalimati" pitchFamily="2"/>
              </a:rPr>
              <a:t> </a:t>
            </a:r>
            <a:r>
              <a:rPr lang="ne-NP" sz="2400" b="1" dirty="0">
                <a:cs typeface="Kalimati" pitchFamily="2"/>
              </a:rPr>
              <a:t>वडावासीको पहुँचको अवस्था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itchFamily="2"/>
              </a:rPr>
              <a:t>भौतिक पूर्वाधार/सेवा सुविधा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itchFamily="2"/>
              </a:rPr>
              <a:t>सामाजिक पूर्वाधार/सेवा सुविधा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itchFamily="2"/>
              </a:rPr>
              <a:t>आर्थिक पूर्वाधार सेवा सुविधा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b="1" dirty="0">
                <a:cs typeface="Kalimati" pitchFamily="2"/>
              </a:rPr>
              <a:t>विपद् जोखिमको अवस्था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b="1" dirty="0">
                <a:cs typeface="Kalimati" pitchFamily="2"/>
              </a:rPr>
              <a:t>प्राकृतिक प्रकोप वा विपद्का कारण भएको क्षतिको विवरण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b="1" dirty="0">
                <a:cs typeface="Kalimati" pitchFamily="2"/>
              </a:rPr>
              <a:t>वन्यजन्तु/जङ्गली जनावरबाट भएको क्षतिको विवरण</a:t>
            </a:r>
            <a:endParaRPr lang="ne-NP" sz="2400" dirty="0">
              <a:latin typeface="खआ॥"/>
              <a:cs typeface="Kalimati" pitchFamily="2"/>
            </a:endParaRP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endParaRPr lang="ne-NP" sz="2400" dirty="0">
              <a:latin typeface="खआ॥"/>
              <a:cs typeface="Kalimati" pitchFamily="2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02720" y="6425898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794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सन्दर्भ सामाग्री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329609" y="1854423"/>
            <a:ext cx="118304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400" dirty="0">
                <a:cs typeface="Kalimati" pitchFamily="2"/>
              </a:rPr>
              <a:t>सुपरिवेक्षक पुस्तिकाको अनुच्छेद ७.७७ देखि ७.११९ सम्म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A7DE49-8263-4DC8-B545-F30CDC269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183" y="2521361"/>
            <a:ext cx="3073558" cy="43245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274697-09A2-47FB-994F-E719A3531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3999" y="2521361"/>
            <a:ext cx="4191454" cy="29073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8287A61-A822-4238-9E4A-DF6570FBFB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547" y="2521361"/>
            <a:ext cx="4459636" cy="254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00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70248" y="6422069"/>
            <a:ext cx="412898" cy="427001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43783" y="791900"/>
            <a:ext cx="8831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खण्ड ङः शहरी</a:t>
            </a:r>
            <a:r>
              <a:rPr lang="en-US" sz="2800" b="1" dirty="0">
                <a:cs typeface="Kalimati" pitchFamily="2"/>
              </a:rPr>
              <a:t> </a:t>
            </a:r>
            <a:r>
              <a:rPr lang="ne-NP" sz="2800" b="1" dirty="0">
                <a:cs typeface="Kalimati" pitchFamily="2"/>
              </a:rPr>
              <a:t>सेवा सुविधामा</a:t>
            </a:r>
            <a:r>
              <a:rPr lang="en-US" sz="2800" b="1" dirty="0">
                <a:cs typeface="Kalimati" pitchFamily="2"/>
              </a:rPr>
              <a:t> </a:t>
            </a:r>
            <a:r>
              <a:rPr lang="ne-NP" sz="2800" b="1" dirty="0">
                <a:cs typeface="Kalimati" pitchFamily="2"/>
              </a:rPr>
              <a:t>वडावासीको पहुँचको अवस्था</a:t>
            </a:r>
            <a:endParaRPr lang="en-US" sz="2800" b="1" dirty="0">
              <a:cs typeface="Kalimati" pitchFamily="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9991EA-3179-4673-A50B-FEA4D96AAD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15" t="38139" r="28489" b="22946"/>
          <a:stretch/>
        </p:blipFill>
        <p:spPr>
          <a:xfrm>
            <a:off x="956929" y="1468018"/>
            <a:ext cx="10396876" cy="5380652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C2FD7CCE-6BD8-493C-A7B7-F4F88ABAE0A0}"/>
              </a:ext>
            </a:extLst>
          </p:cNvPr>
          <p:cNvSpPr txBox="1"/>
          <p:nvPr/>
        </p:nvSpPr>
        <p:spPr>
          <a:xfrm>
            <a:off x="5600961" y="6534561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70248" y="6422069"/>
            <a:ext cx="412898" cy="427001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5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43783" y="791900"/>
            <a:ext cx="100330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खण्ड ङः शहरी</a:t>
            </a:r>
            <a:r>
              <a:rPr lang="en-US" sz="2800" b="1" dirty="0">
                <a:cs typeface="Kalimati" pitchFamily="2"/>
              </a:rPr>
              <a:t> </a:t>
            </a:r>
            <a:r>
              <a:rPr lang="ne-NP" sz="2800" b="1" dirty="0">
                <a:cs typeface="Kalimati" pitchFamily="2"/>
              </a:rPr>
              <a:t>सेवा सुविधामा</a:t>
            </a:r>
            <a:r>
              <a:rPr lang="en-US" sz="2800" b="1" dirty="0">
                <a:cs typeface="Kalimati" pitchFamily="2"/>
              </a:rPr>
              <a:t> </a:t>
            </a:r>
            <a:r>
              <a:rPr lang="ne-NP" sz="2800" b="1" dirty="0">
                <a:cs typeface="Kalimati" pitchFamily="2"/>
              </a:rPr>
              <a:t>वडावासीको पहुँचको अवस्था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92053B-987C-45F9-BFB6-2ECC40D618A5}"/>
              </a:ext>
            </a:extLst>
          </p:cNvPr>
          <p:cNvSpPr txBox="1"/>
          <p:nvPr/>
        </p:nvSpPr>
        <p:spPr>
          <a:xfrm>
            <a:off x="57598" y="1195482"/>
            <a:ext cx="11919099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यस खण्डमा बहुसंख्यक वडाबासीहरुले प्राप्त गरेको सेवा सुविधाको पहुँचको विवरण संकलन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गर्न खोजिएको छ । यी सेवा सुविधा कुनै वडा भित्रको लिन खोजिएको छ भने कुनै वडा बाहिर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  भएपनी आधा घण्टा को समयमा उपलब्ध हुन सक्ने समेत समेटिएको छ ।</a:t>
            </a:r>
            <a:endParaRPr lang="en-US" sz="2400" dirty="0">
              <a:cs typeface="Kalimati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यसलाई भौतिक पूर्वाधार, सामाजिक पुर्वाधार र आर्थिक पूर्वाधार गरी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तीन भागमा विभाजन गरिएको छ । </a:t>
            </a:r>
            <a:endParaRPr lang="en-US" sz="2400" dirty="0">
              <a:cs typeface="Kalimati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प्रश्नमा सोधिएका सेवा सुविधाहरु बहुसंख्यक अर्थात ५० प्रतिशतभन्दा बढी वडाबासीले उपभोग गर्दै आएका छन् भने सो सुविधा उपलब्ध भएको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मान्नुपर्दछ । </a:t>
            </a:r>
            <a:endParaRPr lang="en-US" sz="2400" dirty="0">
              <a:cs typeface="Kalimati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वडामा सुविधा छ भने १ मा र छैन भने २ मा गोलो घेरा लगाउनुपर्दछ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संख्या लेख्ने ठाउँमा कति घरपरिवारले वा जनसंख्याले उक्त सुविधा उपभोग गरेका छन् सो संख्या लेख्नुपर्दछ ।</a:t>
            </a:r>
            <a:endParaRPr lang="en-US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503458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844674" y="6411435"/>
            <a:ext cx="338470" cy="437633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8822" y="842053"/>
            <a:ext cx="7483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१६) भौतिक पूर्वाधार/सेवा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0119" y="1712668"/>
            <a:ext cx="11970493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AutoNum type="hindiNumParenR"/>
            </a:pPr>
            <a:r>
              <a:rPr lang="ne-NP" sz="2400" dirty="0">
                <a:cs typeface="Kalimati" pitchFamily="2"/>
              </a:rPr>
              <a:t>यस वडाको केन्द्रसम्म वर्षै भरी सडक यातायात सञ्चालन हुन्छ ?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अन्य स्थानबाट वडाको केन्द्रसम्म बर्षै भरी चार पाङ्ग्रे सवारी साधन आउन सक्ने भए १ मा र नसक्ने भए २ मा गोलो घेरा लगाउनु पर्दछ ।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२) बहुसंख्यक वडावासीको आधा घण्टाको दुरीमा सार्वजनिक यातायातको पहुँच छ ?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यस प्रश्नमा बहुसंख्यक वडावासीको आधा घण्टाको दुरीमा वडाभित्र वा बाहिर सार्वजनिक रुपमा सञ्चालनमा रहेका यात्रुबाहक सवारी साधन (बस, माइक्रोबस, टेम्पो) हरुमा पहुँच भए नभएको यकिन गरी छ भने १ मा र छैन भने २ मा गोलो घेरा लगाउनु पर्दछ। यसमा रिजर्भ गरी प्रयोग गरिने यातायातको सुविधा पर्दैन ।</a:t>
            </a:r>
            <a:endParaRPr lang="en-US" sz="2400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9ADB5B-7BE9-4986-ACAB-76A4D667356B}"/>
              </a:ext>
            </a:extLst>
          </p:cNvPr>
          <p:cNvSpPr txBox="1"/>
          <p:nvPr/>
        </p:nvSpPr>
        <p:spPr>
          <a:xfrm>
            <a:off x="5600961" y="6534561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844674" y="6411435"/>
            <a:ext cx="338470" cy="437633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7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8822" y="838565"/>
            <a:ext cx="7483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१६) भौतिक पूर्वाधार/सेवा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" y="1276723"/>
            <a:ext cx="12183144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३) यस वडामा स्थानीय यातायात/नगर यातायात सेवा उपलब्ध छ ?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स्थानीय यातायात/नगर यातायात भन्नाले निजी क्षेत्र, स्थानीय तह वा अन्य संस्थाबाट सञ्चालन गरेको यस वडाबाट अन्य वडामा जानको लागि सार्वजनिक यात्रुबाहक यातायातको साधन (बस, माइक्रोबस, टेम्पो, जिप आदि) भन्ने बुझ्नुपर्दछ ।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४) वडा भित्र कालोपत्रे भई बाह्रै महिना चल्न सक्ने सडकको लम्बाई कति छ ?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वडाभित्र कालोपत्र भई बाह्रै महिना सवारी साधन/मोटर गाडी चल्न सक्ने सडकको </a:t>
            </a:r>
            <a:r>
              <a:rPr lang="ne-NP" sz="2400">
                <a:cs typeface="Kalimati" pitchFamily="2"/>
              </a:rPr>
              <a:t>जम्मा लम्बाई </a:t>
            </a:r>
            <a:r>
              <a:rPr lang="ne-NP" sz="2400" dirty="0">
                <a:cs typeface="Kalimati" pitchFamily="2"/>
              </a:rPr>
              <a:t>किलोमिटरमा लेख्नुपर्दछ ।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५)</a:t>
            </a:r>
            <a:r>
              <a:rPr lang="en-US" sz="2400">
                <a:cs typeface="Kalimati" pitchFamily="2"/>
              </a:rPr>
              <a:t> </a:t>
            </a:r>
            <a:r>
              <a:rPr lang="ne-NP" sz="2400">
                <a:cs typeface="Kalimati" pitchFamily="2"/>
              </a:rPr>
              <a:t>वडा </a:t>
            </a:r>
            <a:r>
              <a:rPr lang="ne-NP" sz="2400" dirty="0">
                <a:cs typeface="Kalimati" pitchFamily="2"/>
              </a:rPr>
              <a:t>भित्र ग्रावेल भई बाह्रै महिना चल्न सक्ने सडकको लम्बाई कति छ ?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 भित्र ग्रावेल (गिट्टी विछ्याएको) भई बाह्रै महिना गाडी चल्न सक्ने सडकको जम्मा </a:t>
            </a:r>
          </a:p>
          <a:p>
            <a:pPr lvl="1">
              <a:lnSpc>
                <a:spcPct val="150000"/>
              </a:lnSpc>
            </a:pPr>
            <a:r>
              <a:rPr lang="en-US" sz="2400">
                <a:cs typeface="Kalimati" pitchFamily="2"/>
              </a:rPr>
              <a:t>	</a:t>
            </a:r>
            <a:r>
              <a:rPr lang="ne-NP" sz="2400">
                <a:cs typeface="Kalimati" pitchFamily="2"/>
              </a:rPr>
              <a:t>लम्बाई </a:t>
            </a:r>
            <a:r>
              <a:rPr lang="ne-NP" sz="2400" dirty="0">
                <a:cs typeface="Kalimati" pitchFamily="2"/>
              </a:rPr>
              <a:t>किलोमिटरमा लेख्नुपर्दछ 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F8F7E-8F43-455A-8400-0492E3676A16}"/>
              </a:ext>
            </a:extLst>
          </p:cNvPr>
          <p:cNvSpPr txBox="1"/>
          <p:nvPr/>
        </p:nvSpPr>
        <p:spPr>
          <a:xfrm>
            <a:off x="5600961" y="6534561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372449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17083" y="6432701"/>
            <a:ext cx="466060" cy="416368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8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158" y="1321977"/>
            <a:ext cx="12032512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६) वडा भित्र धुले/माटेसडकको लम्बाई कति छ ?</a:t>
            </a:r>
          </a:p>
          <a:p>
            <a:pPr marL="860425" lvl="1" indent="-4032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वडाभित्र मौसमी रुपमा भएपनि यातायात सञ्चालन गर्न सकिने अवस्थाका कच्ची वा </a:t>
            </a:r>
          </a:p>
          <a:p>
            <a:pPr marL="860425" lvl="1" indent="-403225">
              <a:lnSpc>
                <a:spcPct val="150000"/>
              </a:lnSpc>
            </a:pPr>
            <a:r>
              <a:rPr lang="en-US" sz="2400">
                <a:cs typeface="Kalimati" pitchFamily="2"/>
              </a:rPr>
              <a:t>	</a:t>
            </a:r>
            <a:r>
              <a:rPr lang="ne-NP" sz="2400">
                <a:cs typeface="Kalimati" pitchFamily="2"/>
              </a:rPr>
              <a:t>धुले </a:t>
            </a:r>
            <a:r>
              <a:rPr lang="ne-NP" sz="2400" dirty="0">
                <a:cs typeface="Kalimati" pitchFamily="2"/>
              </a:rPr>
              <a:t>सडकको जम्मा लम्बाई किलोमिटरमा लेख्नुपर्दछ ।</a:t>
            </a:r>
          </a:p>
          <a:p>
            <a:pPr marL="403225" indent="-403225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७) एक घर एक धाराको हिसाबले पाइपबाट वितरित सुरक्षित खानेपानी कति घरपरिवारमा पुगेको छ ?</a:t>
            </a:r>
          </a:p>
          <a:p>
            <a:pPr marL="860425" lvl="1" indent="-4032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वडामा एक घर एक धाराको हिसाबले पाइपबाट वितरित सुरक्षित खानेपानी पुगेको </a:t>
            </a:r>
          </a:p>
          <a:p>
            <a:pPr marL="860425" lvl="1" indent="-403225">
              <a:lnSpc>
                <a:spcPct val="150000"/>
              </a:lnSpc>
            </a:pPr>
            <a:r>
              <a:rPr lang="en-US" sz="2400">
                <a:cs typeface="Kalimati" pitchFamily="2"/>
              </a:rPr>
              <a:t>	</a:t>
            </a:r>
            <a:r>
              <a:rPr lang="ne-NP" sz="2400">
                <a:cs typeface="Kalimati" pitchFamily="2"/>
              </a:rPr>
              <a:t>घरपरिवार </a:t>
            </a:r>
            <a:r>
              <a:rPr lang="ne-NP" sz="2400" dirty="0">
                <a:cs typeface="Kalimati" pitchFamily="2"/>
              </a:rPr>
              <a:t>संख्या लेख्नुपर्दछ ।</a:t>
            </a:r>
          </a:p>
          <a:p>
            <a:pPr marL="403225" indent="-403225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८) घर भित्र/घरपरिसर भित्र शौचालय भएको घरपरिवार कति छ ?</a:t>
            </a:r>
          </a:p>
          <a:p>
            <a:pPr marL="860425" lvl="1" indent="-40322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घर भित्र/घरपरिसर भित्र शौचालय भन्नाले घरभित्र/घरसँगै/कम्पाउण्ड/आँगन भित्र भएको शौचालय भन्ने बुझ्नुपर्दछ ।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2CFAB7-2ED3-4AD8-B7E1-543167C3E704}"/>
              </a:ext>
            </a:extLst>
          </p:cNvPr>
          <p:cNvSpPr txBox="1"/>
          <p:nvPr/>
        </p:nvSpPr>
        <p:spPr>
          <a:xfrm>
            <a:off x="1548822" y="764134"/>
            <a:ext cx="7483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१६) भौतिक पूर्वाधार/सेवा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03CE84-F133-4021-B85B-439DE0F1D001}"/>
              </a:ext>
            </a:extLst>
          </p:cNvPr>
          <p:cNvSpPr txBox="1"/>
          <p:nvPr/>
        </p:nvSpPr>
        <p:spPr>
          <a:xfrm>
            <a:off x="5600961" y="6534561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834044" y="6475231"/>
            <a:ext cx="349102" cy="384470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9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0121" y="1672853"/>
            <a:ext cx="11919098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९) शौचालयको फोहरमैला विसर्जनको लागि ढल सेवा कति घरपरिवारमा जडान भएको छ ?</a:t>
            </a:r>
          </a:p>
          <a:p>
            <a:pPr marL="8001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घरपरिवारले शौचालयबाट निस्केको फोहोरमैला सिधै ढलमा जोडेको वा सेफ्टी ट्याङ्की राखी सो ट्याङ्कीबाट निस्केको फोहोर ढलमा जोडेको भए पनि ढल सेवा भएको मानी त्यस्ता घरपरिवारको जम्मा संख्या लेख्नुपर्दछ ।</a:t>
            </a:r>
          </a:p>
          <a:p>
            <a:pPr marL="403225" indent="-403225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१०) फोहरमैला नियमित संकलन गरी व्यवस्थापन गर्ने सेवा कति घरपरिवारमा पुगेको छ ?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वडामा सरकारी वा निजि क्षेत्रले फोहरमैला नियमित संकलन गरी व्यवस्थापन गर्ने सेवा उपलव्ध भएको घरपरिवारको संख्या लेख्नुपर्दछ  ।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2CFAB7-2ED3-4AD8-B7E1-543167C3E704}"/>
              </a:ext>
            </a:extLst>
          </p:cNvPr>
          <p:cNvSpPr txBox="1"/>
          <p:nvPr/>
        </p:nvSpPr>
        <p:spPr>
          <a:xfrm>
            <a:off x="1548822" y="737776"/>
            <a:ext cx="7483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१६) भौतिक पूर्वाधार/सेवा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1F9E64-3723-461A-8C92-1CD61641DEB4}"/>
              </a:ext>
            </a:extLst>
          </p:cNvPr>
          <p:cNvSpPr txBox="1"/>
          <p:nvPr/>
        </p:nvSpPr>
        <p:spPr>
          <a:xfrm>
            <a:off x="5600961" y="6534561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533468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42651" y="6443330"/>
            <a:ext cx="540493" cy="405738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794" y="1550343"/>
            <a:ext cx="12076818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3088" indent="-573088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११) राष्ट्रिय प्रसारण लाइन वा भरपर्दो विद्युत प्रणालीमा जोडिएको घरपरिवार कति छ ?</a:t>
            </a:r>
          </a:p>
          <a:p>
            <a:pPr marL="1030288" lvl="1" indent="-57308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वडामा राष्ट्रिय प्रसारण लाईन वा भरपर्दो विद्युत प्रणालीमा जोडिएको </a:t>
            </a:r>
            <a:r>
              <a:rPr lang="ne-NP" sz="2400">
                <a:cs typeface="Kalimati" pitchFamily="2"/>
              </a:rPr>
              <a:t>घरपरिवारको संख्या</a:t>
            </a:r>
            <a:r>
              <a:rPr lang="en-US" sz="2400">
                <a:cs typeface="Kalimati" pitchFamily="2"/>
              </a:rPr>
              <a:t> </a:t>
            </a:r>
            <a:r>
              <a:rPr lang="ne-NP" sz="2400">
                <a:cs typeface="Kalimati" pitchFamily="2"/>
              </a:rPr>
              <a:t>लेख्नुपर्दछ </a:t>
            </a:r>
            <a:r>
              <a:rPr lang="ne-NP" sz="2400" dirty="0">
                <a:cs typeface="Kalimati" pitchFamily="2"/>
              </a:rPr>
              <a:t>। तर स्थानीय स्तरबाट उत्पादित लघुजलविद्युत, सौर्य ऊर्जा वा अन्य </a:t>
            </a:r>
            <a:r>
              <a:rPr lang="ne-NP" sz="2400">
                <a:cs typeface="Kalimati" pitchFamily="2"/>
              </a:rPr>
              <a:t>कुनै विधिबाट</a:t>
            </a:r>
            <a:r>
              <a:rPr lang="en-US" sz="2400">
                <a:cs typeface="Kalimati" pitchFamily="2"/>
              </a:rPr>
              <a:t> </a:t>
            </a:r>
            <a:r>
              <a:rPr lang="ne-NP" sz="2400">
                <a:cs typeface="Kalimati" pitchFamily="2"/>
              </a:rPr>
              <a:t>विजुली </a:t>
            </a:r>
            <a:r>
              <a:rPr lang="ne-NP" sz="2400" dirty="0">
                <a:cs typeface="Kalimati" pitchFamily="2"/>
              </a:rPr>
              <a:t>निकाली समुदायमा वितरण गरेकोलाई यसमा समावेश गर्नुहुदैन ।</a:t>
            </a:r>
          </a:p>
          <a:p>
            <a:pPr marL="1030288" lvl="1" indent="-573088" algn="just">
              <a:lnSpc>
                <a:spcPct val="150000"/>
              </a:lnSpc>
            </a:pPr>
            <a:endParaRPr lang="ne-NP" sz="2400" dirty="0">
              <a:cs typeface="Kalimati" pitchFamily="2"/>
            </a:endParaRPr>
          </a:p>
          <a:p>
            <a:pPr marL="573088" indent="-573088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१२) वडामा उच्च गतिको/ब्रोडब्याण्ड इन्टरनेट सुविधा कति जनसंख्यामा पुगेको छ ?</a:t>
            </a:r>
          </a:p>
          <a:p>
            <a:pPr marL="1030288" lvl="1" indent="-57308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वडामा अप्टिकल फाइवर वा अन्य तारबाट जडित उच्च गतिको/ब्रोडव्याण्ड इन्टरनेट </a:t>
            </a:r>
          </a:p>
          <a:p>
            <a:pPr marL="1030288" lvl="1" indent="-573088" algn="just">
              <a:lnSpc>
                <a:spcPct val="150000"/>
              </a:lnSpc>
            </a:pPr>
            <a:r>
              <a:rPr lang="en-US" sz="2400">
                <a:cs typeface="Kalimati" pitchFamily="2"/>
              </a:rPr>
              <a:t>	</a:t>
            </a:r>
            <a:r>
              <a:rPr lang="ne-NP" sz="2400">
                <a:cs typeface="Kalimati" pitchFamily="2"/>
              </a:rPr>
              <a:t>सुविधा </a:t>
            </a:r>
            <a:r>
              <a:rPr lang="ne-NP" sz="2400" dirty="0">
                <a:cs typeface="Kalimati" pitchFamily="2"/>
              </a:rPr>
              <a:t>पुगेको छ छैन सोधी पुगेको भए कति जनसंख्यामा पुगेको छ सो संख्या लेख्नुपर्दछ ।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F54565-E028-4A31-BA0D-DDDBDCD1F8D7}"/>
              </a:ext>
            </a:extLst>
          </p:cNvPr>
          <p:cNvSpPr txBox="1"/>
          <p:nvPr/>
        </p:nvSpPr>
        <p:spPr>
          <a:xfrm>
            <a:off x="1548822" y="737776"/>
            <a:ext cx="7483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१६) भौतिक पूर्वाधार/सेवा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F29B49-52EA-4737-A94D-6511687463E3}"/>
              </a:ext>
            </a:extLst>
          </p:cNvPr>
          <p:cNvSpPr txBox="1"/>
          <p:nvPr/>
        </p:nvSpPr>
        <p:spPr>
          <a:xfrm>
            <a:off x="5600961" y="6534561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589489" y="6453963"/>
            <a:ext cx="593656" cy="3951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591" y="1422688"/>
            <a:ext cx="1191445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3088" indent="-573088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१३) वडामा सुरक्षित घरहरु अर्थात व्यवस्थित र योजनाबद्ध आवास (जग्गा विकास क्षेत्र, सामूहिक आवास, संयुक्त आवास, एकीकृत बस्ती) क्षेत्रमा बस्ने घरपरिवार कति छ ?</a:t>
            </a:r>
          </a:p>
          <a:p>
            <a:pPr marL="915988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यस वडामा सरकारी र निजी स्तरबाट व्यवस्थित तथा योजनाबद्ध आवास क्षेत्र (जग्गा विकास क्षेत्र, सामूहिक आवास, एकीकृत बस्ती) मा बस्ने घरपरिवारको </a:t>
            </a:r>
            <a:r>
              <a:rPr lang="ne-NP" sz="2400">
                <a:cs typeface="Kalimati" pitchFamily="2"/>
              </a:rPr>
              <a:t>संख्या लेख्नुपर्दछ।</a:t>
            </a:r>
            <a:endParaRPr lang="ne-NP" sz="2400" dirty="0">
              <a:cs typeface="Kalimati" pitchFamily="2"/>
            </a:endParaRPr>
          </a:p>
          <a:p>
            <a:pPr marL="573088" indent="-573088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१४) ३० मिनेटको पैदलयात्रामा बजारको केन्द्रसम्म पहुँच भएका घरपरिवार कति छन् ?</a:t>
            </a:r>
          </a:p>
          <a:p>
            <a:pPr marL="113982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वडामा ३० मिनेट सम्मको पैदल यात्रा गरेर बजार केन्द्रसम्म पुग्न सक्ने जम्मा घरपरिवारको संख्या लेख्नुपर्दछ ।</a:t>
            </a:r>
          </a:p>
          <a:p>
            <a:pPr marL="573088" indent="-573088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१५) अव्यवस्थित बसोवास वा न्यूनस्तरीय बसोबास भएको (जस्तैः गरिब बस्ती, झुपडपट्टी, ज्यादै कमजोर घरसंरचना आदि) घरपरिवार कति छन् ?</a:t>
            </a:r>
          </a:p>
          <a:p>
            <a:pPr marL="573088" indent="-573088" algn="just"/>
            <a:endParaRPr lang="en-US" sz="2400" dirty="0"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F54565-E028-4A31-BA0D-DDDBDCD1F8D7}"/>
              </a:ext>
            </a:extLst>
          </p:cNvPr>
          <p:cNvSpPr txBox="1"/>
          <p:nvPr/>
        </p:nvSpPr>
        <p:spPr>
          <a:xfrm>
            <a:off x="1548822" y="737776"/>
            <a:ext cx="7483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१६) भौतिक पूर्वाधार/सेवा सुविधा</a:t>
            </a:r>
            <a:endParaRPr lang="en-US" sz="28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65751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95817" y="6347641"/>
            <a:ext cx="476693" cy="501428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71211" y="814738"/>
            <a:ext cx="54184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१७) सामाजिक पूर्वाधार/सेवा सुविधा 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AA3C95-C4C0-4127-BCAD-07DE581AB9E9}"/>
              </a:ext>
            </a:extLst>
          </p:cNvPr>
          <p:cNvSpPr txBox="1"/>
          <p:nvPr/>
        </p:nvSpPr>
        <p:spPr>
          <a:xfrm>
            <a:off x="19490" y="1435646"/>
            <a:ext cx="12172510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itchFamily="2"/>
              </a:rPr>
              <a:t>यदि तल उल्लेखित सेवा सुविधा भए १ मा गोलो घेरा र नभएमा २ मा गोलो घेरा लगाउनुपर्दछ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itchFamily="2"/>
              </a:rPr>
              <a:t>यस अन्तर्गतका सेवा सुविधाहरु बहुसंख्यक वडावासीहरुले वडा भित्र	 वा बाहिर आधा घण्टाको पैदल दुरीमा रहेको स्थानबाट उपयोग गरेको सेवा सुविधा उपलब्ध भएको मान्नुपर्दछ । </a:t>
            </a:r>
            <a:endParaRPr lang="en-US" sz="2400" b="1" dirty="0">
              <a:cs typeface="Kalimati" pitchFamily="2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04123B1-69AC-4869-BF8B-A3AFEA98A0F3}"/>
              </a:ext>
            </a:extLst>
          </p:cNvPr>
          <p:cNvGrpSpPr/>
          <p:nvPr/>
        </p:nvGrpSpPr>
        <p:grpSpPr>
          <a:xfrm>
            <a:off x="175458" y="3317358"/>
            <a:ext cx="11507952" cy="3285467"/>
            <a:chOff x="664558" y="3179135"/>
            <a:chExt cx="11507952" cy="278573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3AB0257-E36A-46FE-9B0C-4DB6A8BAA8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4506" t="30078" r="23256" b="47442"/>
            <a:stretch/>
          </p:blipFill>
          <p:spPr>
            <a:xfrm>
              <a:off x="664558" y="3179135"/>
              <a:ext cx="11507952" cy="2785731"/>
            </a:xfrm>
            <a:prstGeom prst="rect">
              <a:avLst/>
            </a:prstGeom>
          </p:spPr>
        </p:pic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5D054C4-9961-44A2-AA6C-7228CE8BF52E}"/>
                </a:ext>
              </a:extLst>
            </p:cNvPr>
            <p:cNvSpPr/>
            <p:nvPr/>
          </p:nvSpPr>
          <p:spPr>
            <a:xfrm>
              <a:off x="9920177" y="4369981"/>
              <a:ext cx="223283" cy="202019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73A7F08-0B13-4F9E-A027-9AD1FF5AF607}"/>
                </a:ext>
              </a:extLst>
            </p:cNvPr>
            <p:cNvSpPr/>
            <p:nvPr/>
          </p:nvSpPr>
          <p:spPr>
            <a:xfrm>
              <a:off x="10912554" y="4660610"/>
              <a:ext cx="223283" cy="202019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D426632-05A8-4096-A7B6-B88E378E3915}"/>
                </a:ext>
              </a:extLst>
            </p:cNvPr>
            <p:cNvSpPr/>
            <p:nvPr/>
          </p:nvSpPr>
          <p:spPr>
            <a:xfrm>
              <a:off x="9934348" y="4075813"/>
              <a:ext cx="223283" cy="202019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30927CE-6907-4CEF-822A-C533C3BD72B4}"/>
                </a:ext>
              </a:extLst>
            </p:cNvPr>
            <p:cNvSpPr/>
            <p:nvPr/>
          </p:nvSpPr>
          <p:spPr>
            <a:xfrm>
              <a:off x="10923186" y="4979589"/>
              <a:ext cx="223283" cy="202019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FDCC7B8-BCD3-4C6B-ADC9-5C0210EF6DA1}"/>
                </a:ext>
              </a:extLst>
            </p:cNvPr>
            <p:cNvSpPr/>
            <p:nvPr/>
          </p:nvSpPr>
          <p:spPr>
            <a:xfrm>
              <a:off x="10955076" y="5287933"/>
              <a:ext cx="223283" cy="202019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C574AA6-1887-4D36-9F9A-BD0BC490D556}"/>
                </a:ext>
              </a:extLst>
            </p:cNvPr>
            <p:cNvSpPr/>
            <p:nvPr/>
          </p:nvSpPr>
          <p:spPr>
            <a:xfrm>
              <a:off x="9923716" y="5596275"/>
              <a:ext cx="223283" cy="202019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4">
            <a:extLst>
              <a:ext uri="{FF2B5EF4-FFF2-40B4-BE49-F238E27FC236}">
                <a16:creationId xmlns:a16="http://schemas.microsoft.com/office/drawing/2014/main" id="{D8A8482A-7C07-4ADA-A8F4-F658E36EFC48}"/>
              </a:ext>
            </a:extLst>
          </p:cNvPr>
          <p:cNvSpPr txBox="1"/>
          <p:nvPr/>
        </p:nvSpPr>
        <p:spPr>
          <a:xfrm>
            <a:off x="5600961" y="6534561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32024" y="6496495"/>
            <a:ext cx="551121" cy="372140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71211" y="814738"/>
            <a:ext cx="52421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१७) सामाजिक पूर्वाधार/सेवा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692" y="1564435"/>
            <a:ext cx="12055554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60425" indent="-457200" algn="just">
              <a:lnSpc>
                <a:spcPct val="150000"/>
              </a:lnSpc>
              <a:buAutoNum type="hindiNumParenR"/>
            </a:pPr>
            <a:r>
              <a:rPr lang="ne-NP" sz="2400" dirty="0">
                <a:cs typeface="Kalimati" pitchFamily="2"/>
              </a:rPr>
              <a:t>आधा घण्टाको पैदलदूरीमा उच्च शिक्षा (१२ कक्षा भन्दा माथि) को सेवा उपलब्ध छ, छैन ?</a:t>
            </a:r>
          </a:p>
          <a:p>
            <a:pPr marL="120332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उच्च शिक्षा भन्नाले स्नातक तह वा सो भन्दा माथि अध्ययन अध्यापन हुने शैक्षिक संस्थालाई बुझ्नुपर्दछ । </a:t>
            </a:r>
          </a:p>
          <a:p>
            <a:pPr marL="403225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२) आधा घण्टाको पैदल दूरीमा पुस्तकालय सुविधा उपलब्ध छ छैन ?</a:t>
            </a:r>
            <a:endParaRPr lang="en-US" sz="2400" dirty="0">
              <a:cs typeface="Kalimati" pitchFamily="2"/>
            </a:endParaRPr>
          </a:p>
          <a:p>
            <a:pPr marL="120332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पुस्तकालय भन्नाले सरकारी निकाय तथा अन्य कुनै संस्था वा निजी क्षेत्रले सञ्चालन गरेका पुस्तकालय, सूचना केन्द्र, अध्ययन केन्द्र, ज्ञान भण्डार आदि स्थान बुझ्नुपर्दछ । तर यसमा स्कुल तथा क्याम्पसका पुस्तकालयहरु पर्दैनन् । </a:t>
            </a:r>
            <a:endParaRPr lang="en-US" sz="2400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404691-4C3D-45EA-9064-9BCBA568D8A1}"/>
              </a:ext>
            </a:extLst>
          </p:cNvPr>
          <p:cNvSpPr txBox="1"/>
          <p:nvPr/>
        </p:nvSpPr>
        <p:spPr>
          <a:xfrm>
            <a:off x="5462737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923231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32024" y="6496495"/>
            <a:ext cx="551121" cy="372140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71211" y="814738"/>
            <a:ext cx="52421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१७) सामाजिक पूर्वाधार/सेवा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692" y="1564435"/>
            <a:ext cx="12055554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4675" indent="-461963">
              <a:lnSpc>
                <a:spcPct val="150000"/>
              </a:lnSpc>
              <a:buAutoNum type="hindiNumParenR" startAt="3"/>
            </a:pPr>
            <a:r>
              <a:rPr lang="ne-NP" sz="2400" dirty="0">
                <a:cs typeface="Kalimati" pitchFamily="2"/>
              </a:rPr>
              <a:t>आधा घण्टाको पैदल दूरीमा मेडिकल डाक्टर </a:t>
            </a:r>
            <a:r>
              <a:rPr lang="en-US" sz="2400" dirty="0">
                <a:cs typeface="Kalimati" pitchFamily="2"/>
              </a:rPr>
              <a:t>MBBS </a:t>
            </a:r>
            <a:r>
              <a:rPr lang="ne-NP" sz="2400" dirty="0">
                <a:cs typeface="Kalimati" pitchFamily="2"/>
              </a:rPr>
              <a:t>को सेवा उपलब्ध छ छैन ?</a:t>
            </a:r>
          </a:p>
          <a:p>
            <a:pPr marL="746125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कुनै अस्पताल, जिल्ला अस्पताल, सामुदायिक अस्पताल, प्राथमिक स्वास्थ्य केन्द्र, निजि अस्पताल, नर्सिङ होम, पोलिक्लिनिक आदिमा एम.बि.बि.एस. योग्यता हासिल गरेका मेडिकल डाक्टरको सेवा नियमित रुपमा उपलव्ध भए १ मा र नभएमा २ मा गोलो घेरा लगाउनु पर्दछ ।</a:t>
            </a:r>
          </a:p>
          <a:p>
            <a:pPr marL="403225" indent="-233363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४) आधा घण्टाको पैदल दूरीमा सुरक्षा बेस वा प्रहरी चौकीको पहुँच छ छैन ?</a:t>
            </a:r>
          </a:p>
          <a:p>
            <a:pPr marL="744538" lvl="1" indent="-3492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सुरक्षा</a:t>
            </a:r>
            <a:r>
              <a:rPr lang="ne-NP" sz="240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बेस वा प्रहरी चौकी  भन्नाले वडा प्रहरी कार्यालय, इलाका प्रहरी कार्यालय, जिल्ला प्रहरी कार्यालय, महानगरीय प्रहरी, सामुदायिक प्रहरी, सशस्त्र प्रहरी आदि समेत बुझ्नुपर्दछ । तर यस अन्तर्गत सैनिक क्याम्प समावेश गर्नुपर्दैन ।</a:t>
            </a:r>
            <a:endParaRPr lang="en-US" sz="2400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CE732B-F48D-4DD8-9316-628CCA9A0A44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13026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32024" y="6496495"/>
            <a:ext cx="551121" cy="372140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71211" y="814738"/>
            <a:ext cx="52421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१७) सामाजिक पूर्वाधार/सेवा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692" y="1564435"/>
            <a:ext cx="11823406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५) वडाको मुख्य बस्तिबाट ५ कि.मि. को दुरीमा दमकल सेवा उपलब्ध छ छैन ?</a:t>
            </a:r>
          </a:p>
          <a:p>
            <a:pPr marL="120332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itchFamily="2"/>
              </a:rPr>
              <a:t>मुख्य </a:t>
            </a:r>
            <a:r>
              <a:rPr lang="ne-NP" sz="2400" dirty="0">
                <a:cs typeface="Kalimati" pitchFamily="2"/>
              </a:rPr>
              <a:t>बस्ति भन्नाले वडामा बहुसंख्यक मानिसहरु बसोबास गर्ने स्थानलाई बुझ्नुपर्दछ ।</a:t>
            </a:r>
          </a:p>
          <a:p>
            <a:pPr marL="403225" algn="just">
              <a:lnSpc>
                <a:spcPct val="150000"/>
              </a:lnSpc>
            </a:pPr>
            <a:endParaRPr lang="ne-NP" sz="2400" dirty="0">
              <a:cs typeface="Kalimati" pitchFamily="2"/>
            </a:endParaRPr>
          </a:p>
          <a:p>
            <a:pPr marL="403225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६) आधा घण्टाको पैदल दूरीमा हरियाली पार्क र बाल उद्यान/खेलमैदान छ छैन ?</a:t>
            </a:r>
          </a:p>
          <a:p>
            <a:pPr marL="120332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हरियाली पार्क भन्नाले निजी क्षेत्र वा सरकारी निकायले आम मानिसको लागि घुम्न वा मनोरञ्जनको लागि बनाएको निःशुल्क वा सःशुल्क पार्क भन्ने बुझ्नुपर्दछ । बाल उद्यान भन्नाले बालबालिकालाई मनोरञ्जन तथा खेल खेल्न बनाइएको मैदान वा पार्क भन्ने बुझ्नुपर्दछ । यी पार्क, उद्यान, खेलमैदान जुन प्रयोगका लागि बनाइएका हुन सोही प्रयोग  भएको हुनुपर्दछ ।</a:t>
            </a:r>
            <a:endParaRPr lang="en-US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50858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53287" y="6454429"/>
            <a:ext cx="519223" cy="394637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45366" y="801818"/>
            <a:ext cx="5073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१८) आर्थिक पूर्वाधार सेवा सुविधा </a:t>
            </a:r>
            <a:endParaRPr lang="en-US" sz="2800" b="1" dirty="0">
              <a:cs typeface="Kalimati" pitchFamily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EEAFFC-2043-4BF7-AA4B-AFF10C6462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000" t="35969" r="28384" b="42481"/>
          <a:stretch/>
        </p:blipFill>
        <p:spPr>
          <a:xfrm>
            <a:off x="138223" y="1658679"/>
            <a:ext cx="11914913" cy="42477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E0E6A76-21DC-440E-965A-8416B296D438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53287" y="6454429"/>
            <a:ext cx="519223" cy="394637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45366" y="801818"/>
            <a:ext cx="48974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१८) आर्थिक पूर्वाधार 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5814" y="1508156"/>
            <a:ext cx="11706445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itchFamily="2"/>
              </a:rPr>
              <a:t>यस वडामा परिवार नै बसाइँ सरी आउने वा जाने अवस्था कस्तो छ ?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बसाइँसराई कानुनी रुपमा स्थानीय तह वा वडाबाट बसाइँसराईको प्रमाणपत्र लिई वा नलिई तथा स्थायी वा अस्थायी रुपमा बाहिर जाने वा त्यस वडामा आउने हुन सक्दछ ।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वडा कार्यालयमा भएको रेकर्ड वा अनुमान अनुसार स्थायी र अस्थायी बसाइँसराईका आधारमा समेत विवरण उल्लेख गर्नुपर्ने हुनसक्दछ ।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वडाबाट परिवारका कुनै सदस्य विदेश गएको छ भने त्यसलाई बसाइँसराई अन्तर्गत मान्नुहुदैन । 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तर परिवार नै विदेश वा स्वदेश कुनै स्थानमा बसोवास गर्न गएको छ भने बसाइँसराई मानी सो परिवारसंख्या समावेश गर्नुपर्दछ 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645F98-DF54-4534-9F1D-25A6C34F69BB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1739512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53287" y="6454429"/>
            <a:ext cx="519223" cy="394637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45366" y="801818"/>
            <a:ext cx="48974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१८) आर्थिक पूर्वाधार 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5814" y="1508156"/>
            <a:ext cx="1170644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dirty="0">
                <a:cs typeface="Kalimati" pitchFamily="2"/>
              </a:rPr>
              <a:t>१. यस वडामा परिवार नै बसाइँ सरी आउने वा जाने अवस्था कस्तो छ ?</a:t>
            </a:r>
          </a:p>
          <a:p>
            <a:pPr marL="1030287" indent="-457200">
              <a:buAutoNum type="hindiNumPeriod"/>
            </a:pPr>
            <a:r>
              <a:rPr lang="ne-NP" sz="2400" dirty="0">
                <a:cs typeface="Kalimati" pitchFamily="2"/>
              </a:rPr>
              <a:t>बसाई सराईको अवस्था छैन र </a:t>
            </a:r>
            <a:r>
              <a:rPr lang="ne-NP" sz="2400">
                <a:cs typeface="Kalimati" pitchFamily="2"/>
              </a:rPr>
              <a:t>नगण्य छ</a:t>
            </a:r>
            <a:endParaRPr lang="ne-NP" sz="2400" dirty="0">
              <a:cs typeface="Kalimati" pitchFamily="2"/>
            </a:endParaRPr>
          </a:p>
          <a:p>
            <a:pPr marL="1373187" lvl="1" indent="-342900">
              <a:buFont typeface="Arial" panose="020B0604020202020204" pitchFamily="34" charset="0"/>
              <a:buChar char="•"/>
            </a:pPr>
            <a:r>
              <a:rPr lang="ne-NP" sz="2400">
                <a:cs typeface="Kalimati" pitchFamily="2"/>
              </a:rPr>
              <a:t>वडाबाट </a:t>
            </a:r>
            <a:r>
              <a:rPr lang="ne-NP" sz="2400" dirty="0">
                <a:cs typeface="Kalimati" pitchFamily="2"/>
              </a:rPr>
              <a:t>ज्यादै न्यून अर्थात जनसंख्याका कम हिस्सा बसाइँ सरी बाहिर जाने वा वडामा बाहिरबाट आउने भएमा १ मा गोलो घेरा लगाउनुपर्दछ ।</a:t>
            </a:r>
          </a:p>
          <a:p>
            <a:pPr marL="914400" indent="-341313"/>
            <a:r>
              <a:rPr lang="ne-NP" sz="2400">
                <a:cs typeface="Kalimati" pitchFamily="2"/>
              </a:rPr>
              <a:t>२. </a:t>
            </a:r>
            <a:r>
              <a:rPr lang="ne-NP" sz="2400" dirty="0">
                <a:cs typeface="Kalimati" pitchFamily="2"/>
              </a:rPr>
              <a:t>वडाबाट बाहिर जाने भन्दा आउने </a:t>
            </a:r>
            <a:r>
              <a:rPr lang="ne-NP" sz="2400">
                <a:cs typeface="Kalimati" pitchFamily="2"/>
              </a:rPr>
              <a:t>बढी छन्</a:t>
            </a:r>
            <a:endParaRPr lang="ne-NP" sz="2400" dirty="0">
              <a:cs typeface="Kalimati" pitchFamily="2"/>
            </a:endParaRPr>
          </a:p>
          <a:p>
            <a:pPr marL="1373187" lvl="1" indent="-342900">
              <a:buFont typeface="Arial" panose="020B0604020202020204" pitchFamily="34" charset="0"/>
              <a:buChar char="•"/>
            </a:pPr>
            <a:r>
              <a:rPr lang="ne-NP" sz="2400">
                <a:cs typeface="Kalimati" pitchFamily="2"/>
              </a:rPr>
              <a:t>उक्त </a:t>
            </a:r>
            <a:r>
              <a:rPr lang="ne-NP" sz="2400" dirty="0">
                <a:cs typeface="Kalimati" pitchFamily="2"/>
              </a:rPr>
              <a:t>वडाबाट बाहिर जाने भन्दा बाहिरबाट वडा भित्र बसाइँ सरी आउने बढी छन् भने २ मा गोलो घेरा लगाउनुपर्दछ ।</a:t>
            </a:r>
          </a:p>
          <a:p>
            <a:pPr marL="914400" indent="-341313"/>
            <a:r>
              <a:rPr lang="ne-NP" sz="2400" dirty="0">
                <a:cs typeface="Kalimati" pitchFamily="2"/>
              </a:rPr>
              <a:t>३. वडामा	 आउने	</a:t>
            </a:r>
            <a:r>
              <a:rPr lang="ne-NP" sz="2400">
                <a:cs typeface="Kalimati" pitchFamily="2"/>
              </a:rPr>
              <a:t> भन्दा	बाहिर </a:t>
            </a:r>
            <a:r>
              <a:rPr lang="ne-NP" sz="2400" dirty="0">
                <a:cs typeface="Kalimati" pitchFamily="2"/>
              </a:rPr>
              <a:t>जाने बढी छन्</a:t>
            </a:r>
            <a:r>
              <a:rPr lang="ne-NP" sz="2400">
                <a:solidFill>
                  <a:srgbClr val="0000FF"/>
                </a:solidFill>
                <a:cs typeface="Kalimati" pitchFamily="2"/>
              </a:rPr>
              <a:t> </a:t>
            </a:r>
            <a:endParaRPr lang="ne-NP" sz="2400" dirty="0">
              <a:solidFill>
                <a:srgbClr val="0000FF"/>
              </a:solidFill>
              <a:cs typeface="Kalimati" pitchFamily="2"/>
            </a:endParaRPr>
          </a:p>
          <a:p>
            <a:pPr marL="1376363" indent="-404813">
              <a:buFont typeface="Arial" panose="020B0604020202020204" pitchFamily="34" charset="0"/>
              <a:buChar char="•"/>
            </a:pPr>
            <a:r>
              <a:rPr lang="ne-NP" sz="2400">
                <a:cs typeface="Kalimati" pitchFamily="2"/>
              </a:rPr>
              <a:t>उक्त </a:t>
            </a:r>
            <a:r>
              <a:rPr lang="ne-NP" sz="2400" dirty="0">
                <a:cs typeface="Kalimati" pitchFamily="2"/>
              </a:rPr>
              <a:t>वडामा बसाइँ सरी आउने भन्दा वडाबाट बाहिर बसाई सरी जाने बढी छन् भने ३ मा गोलो घेरा लगाउनुपर्दछ । </a:t>
            </a:r>
          </a:p>
          <a:p>
            <a:pPr marL="914400" indent="-341313"/>
            <a:r>
              <a:rPr lang="ne-NP" sz="2400" dirty="0">
                <a:cs typeface="Kalimati" pitchFamily="2"/>
              </a:rPr>
              <a:t>४. वडाभित्र आउने र बाहिर जाने करिव	बराबर	छन्</a:t>
            </a:r>
            <a:r>
              <a:rPr lang="ne-NP" sz="2400" dirty="0">
                <a:solidFill>
                  <a:srgbClr val="0000FF"/>
                </a:solidFill>
                <a:cs typeface="Kalimati" pitchFamily="2"/>
              </a:rPr>
              <a:t>	</a:t>
            </a:r>
          </a:p>
          <a:p>
            <a:pPr marL="1373187" lvl="1" indent="-342900"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वडाबाट बाहिर बसाई सरी जाने र बाहिरबाट बसाइँ सरी आउने आउने करिब बरावर छन् भने ४ मा गोलो घेरा लगाउनुपर्दछ । </a:t>
            </a:r>
            <a:endParaRPr lang="en-US" sz="2400" dirty="0"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AA32FC-C206-4005-8ADD-49F1296A73DE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138383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95812" y="6431044"/>
            <a:ext cx="508591" cy="418026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857" y="1613641"/>
            <a:ext cx="11919096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२) आधा घण्टाको पैदल दूरीमा बैंक तथा वित्तीय </a:t>
            </a:r>
            <a:r>
              <a:rPr lang="en-US" sz="2400" dirty="0"/>
              <a:t>(Banking and Financial Institution-BFI)</a:t>
            </a:r>
            <a:r>
              <a:rPr lang="ne-NP" sz="2400" dirty="0">
                <a:cs typeface="Kalimati" pitchFamily="2"/>
              </a:rPr>
              <a:t> सेवा उपलव्ध भएका घरपरिवार कति छन् ?</a:t>
            </a:r>
          </a:p>
          <a:p>
            <a:pPr marL="860425" lvl="1" indent="-4032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वडामा आधा घण्टाको पैदल दूरीमा बाणिज्य बैंक, विकास बैक, फाइनान्स कम्पनी, </a:t>
            </a:r>
            <a:r>
              <a:rPr lang="ne-NP" sz="2400">
                <a:cs typeface="Kalimati" pitchFamily="2"/>
              </a:rPr>
              <a:t>लघु वित्त </a:t>
            </a:r>
            <a:r>
              <a:rPr lang="ne-NP" sz="2400" dirty="0">
                <a:cs typeface="Kalimati" pitchFamily="2"/>
              </a:rPr>
              <a:t>आदिबाट सेवा लिन सक्ने घरपरिवार संख्या कति छन् सोधी लेख्नुपर्दछ । </a:t>
            </a:r>
            <a:r>
              <a:rPr lang="ne-NP" sz="2400">
                <a:cs typeface="Kalimati" pitchFamily="2"/>
              </a:rPr>
              <a:t>यस अन्तर्गत</a:t>
            </a:r>
            <a:r>
              <a:rPr lang="en-US" sz="2400">
                <a:cs typeface="Kalimati" pitchFamily="2"/>
              </a:rPr>
              <a:t> </a:t>
            </a:r>
            <a:r>
              <a:rPr lang="ne-NP" sz="2400">
                <a:cs typeface="Kalimati" pitchFamily="2"/>
              </a:rPr>
              <a:t>सहकारी </a:t>
            </a:r>
            <a:r>
              <a:rPr lang="ne-NP" sz="2400" dirty="0">
                <a:cs typeface="Kalimati" pitchFamily="2"/>
              </a:rPr>
              <a:t>संस्थाहरु पर्दैनन् ।</a:t>
            </a:r>
          </a:p>
          <a:p>
            <a:pPr marL="403225" indent="-403225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३) सहकारीमा पहुँच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(घरबाट ३० मिनेट भित्रको पैदल यात्रामा सहकारीमा पहुँच) भएका घरपरिवार कति छन् ?</a:t>
            </a:r>
            <a:endParaRPr lang="en-US" sz="2400" dirty="0">
              <a:cs typeface="Kalimati" pitchFamily="2"/>
            </a:endParaRPr>
          </a:p>
          <a:p>
            <a:pPr marL="860425" lvl="1" indent="-4032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वडामा घरबाट ३० मिनेटको पैदल दूरीमा सहकारी संस्थाबाट सेवा लिन सक्ने</a:t>
            </a:r>
          </a:p>
          <a:p>
            <a:pPr marL="860425" lvl="1" indent="-403225">
              <a:lnSpc>
                <a:spcPct val="150000"/>
              </a:lnSpc>
            </a:pPr>
            <a:r>
              <a:rPr lang="en-US" sz="2400">
                <a:cs typeface="Kalimati" pitchFamily="2"/>
              </a:rPr>
              <a:t>	</a:t>
            </a:r>
            <a:r>
              <a:rPr lang="ne-NP" sz="2400">
                <a:cs typeface="Kalimati" pitchFamily="2"/>
              </a:rPr>
              <a:t>घरपरिवार </a:t>
            </a:r>
            <a:r>
              <a:rPr lang="ne-NP" sz="2400" dirty="0">
                <a:cs typeface="Kalimati" pitchFamily="2"/>
              </a:rPr>
              <a:t>संख्या कति छ सोधी लेख्नुपर्दछ ।</a:t>
            </a:r>
            <a:endParaRPr lang="en-US" sz="2400" dirty="0">
              <a:cs typeface="Kalimati" pitchFamily="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FF47F6-FCEE-4357-85C5-D587F4219F39}"/>
              </a:ext>
            </a:extLst>
          </p:cNvPr>
          <p:cNvSpPr txBox="1"/>
          <p:nvPr/>
        </p:nvSpPr>
        <p:spPr>
          <a:xfrm>
            <a:off x="3145366" y="801818"/>
            <a:ext cx="48974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१८) आर्थिक पूर्वाधार सेवा सुविधा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3E722F-3149-4480-8809-D8E3A10416DF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95812" y="6431044"/>
            <a:ext cx="508591" cy="418026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2904" y="1588988"/>
            <a:ext cx="11670857" cy="4620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AutoNum type="hindiNumParenR" startAt="4"/>
            </a:pPr>
            <a:r>
              <a:rPr lang="ne-NP" sz="2200" dirty="0">
                <a:cs typeface="Kalimati" pitchFamily="2"/>
              </a:rPr>
              <a:t>आधा घण्टाको दूरीमा सिनेमा हल/नाँचघर/कला केन्द्र छ ?</a:t>
            </a:r>
            <a:endParaRPr lang="en-US" sz="2200" dirty="0">
              <a:cs typeface="Kalimati" pitchFamily="2"/>
            </a:endParaRP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200" dirty="0">
                <a:cs typeface="Kalimati" pitchFamily="2"/>
              </a:rPr>
              <a:t>उक्त वडामा आधा घण्टाको दुरीमा चलचित्र घर/सिनेमा हल तथा नाटक तथा नाचगान प्रदर्शन गर्ने घर वा कला केन्द्र भए नभएको सोधी उपयुक्त संकेतमा गोलो घेरा लगाउनुपर्दछ । सिनेमा हल, नाँचघर वा कला केन्द्र निजी वा सरकारी जुनसुकै भए पनि लिनुपर्दछ । </a:t>
            </a:r>
          </a:p>
          <a:p>
            <a:pPr marL="457200" indent="-457200" algn="just">
              <a:lnSpc>
                <a:spcPct val="150000"/>
              </a:lnSpc>
              <a:buAutoNum type="hindiNumParenR" startAt="5"/>
            </a:pPr>
            <a:r>
              <a:rPr lang="ne-NP" sz="2200" dirty="0">
                <a:cs typeface="Kalimati" pitchFamily="2"/>
              </a:rPr>
              <a:t>आधा घण्टाको दूरीमा व्यापारिक केन्द्र/सपिङ मल छ ?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200" dirty="0">
                <a:cs typeface="Kalimati" pitchFamily="2"/>
              </a:rPr>
              <a:t>व्यापारिक केन्द्र/सपिङ मल भन्नाले एउटै भवनमा धेरै पसलहरु सञ्चालन भएको भन्ने बुझ्नुपर्दछ ।</a:t>
            </a:r>
          </a:p>
          <a:p>
            <a:pPr marL="457200" indent="-457200" algn="just">
              <a:lnSpc>
                <a:spcPct val="150000"/>
              </a:lnSpc>
              <a:buAutoNum type="hindiNumParenR" startAt="6"/>
            </a:pPr>
            <a:r>
              <a:rPr lang="ne-NP" sz="2200" dirty="0">
                <a:cs typeface="Kalimati" pitchFamily="2"/>
              </a:rPr>
              <a:t>यस वडामा गैरकृषि पेशा वा व्यवसायमा लागेको घरपरिवार कति छन्  ?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200" dirty="0">
                <a:cs typeface="Kalimati" pitchFamily="2"/>
              </a:rPr>
              <a:t>उक्त वडामा गैरकृषि पेशा अर्थात कृषि बाहेकका अन्य पेशा वा व्यवसायमा लागेको </a:t>
            </a:r>
            <a:r>
              <a:rPr lang="ne-NP" sz="2200">
                <a:cs typeface="Kalimati" pitchFamily="2"/>
              </a:rPr>
              <a:t>घरपरिवार संख्या </a:t>
            </a:r>
            <a:r>
              <a:rPr lang="ne-NP" sz="2200" dirty="0">
                <a:cs typeface="Kalimati" pitchFamily="2"/>
              </a:rPr>
              <a:t>कति छ सोधी अंकमा लेख्नुपर्दछ ।</a:t>
            </a:r>
            <a:endParaRPr lang="en-US" sz="2200" dirty="0">
              <a:cs typeface="Kalimati" pitchFamily="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FF47F6-FCEE-4357-85C5-D587F4219F39}"/>
              </a:ext>
            </a:extLst>
          </p:cNvPr>
          <p:cNvSpPr txBox="1"/>
          <p:nvPr/>
        </p:nvSpPr>
        <p:spPr>
          <a:xfrm>
            <a:off x="3145366" y="801818"/>
            <a:ext cx="48974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१८) आर्थिक पूर्वाधार सेवा सुविधा</a:t>
            </a:r>
            <a:endParaRPr lang="en-US" sz="28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2762652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74556" y="6475231"/>
            <a:ext cx="497958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8474" y="2152829"/>
            <a:ext cx="55563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3200" b="1" dirty="0">
                <a:cs typeface="Kalimati" pitchFamily="2"/>
              </a:rPr>
              <a:t>खण्ड चः विपद् जोखिमको अवस्था</a:t>
            </a:r>
            <a:endParaRPr lang="en-US" sz="3200" b="1" dirty="0">
              <a:cs typeface="Kalimati" pitchFamily="2"/>
            </a:endParaRPr>
          </a:p>
        </p:txBody>
      </p:sp>
      <p:pic>
        <p:nvPicPr>
          <p:cNvPr id="22530" name="Picture 2" descr="H:\CBS PPT\Downloads\clk_10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5300" y="787921"/>
            <a:ext cx="4258101" cy="28387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1126DE-178A-4FAA-9AAD-CD49FC4FA2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739" t="35194" r="28662" b="45737"/>
          <a:stretch/>
        </p:blipFill>
        <p:spPr>
          <a:xfrm>
            <a:off x="75816" y="3742661"/>
            <a:ext cx="11545399" cy="297711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06456" y="6507128"/>
            <a:ext cx="476693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22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693" y="790350"/>
            <a:ext cx="11993526" cy="1180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3088" indent="-573088" algn="ctr">
              <a:lnSpc>
                <a:spcPct val="130000"/>
              </a:lnSpc>
            </a:pPr>
            <a:r>
              <a:rPr lang="ne-NP" sz="2800" b="1" dirty="0">
                <a:cs typeface="Kalimati" pitchFamily="2"/>
              </a:rPr>
              <a:t>१९) तल उल्लेखित कुन कुन किसिमका प्राकृतिक विपद् वा प्रकोपको खतरा तथा भू धरातलीय जोखिमहरू छन् ? (बहुउत्तर सम्भव छ)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8BAA84-F72E-4AF0-B72A-0B54338115AF}"/>
              </a:ext>
            </a:extLst>
          </p:cNvPr>
          <p:cNvSpPr txBox="1"/>
          <p:nvPr/>
        </p:nvSpPr>
        <p:spPr>
          <a:xfrm>
            <a:off x="95693" y="1948253"/>
            <a:ext cx="11993525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यस प्रश्नका जवाफ लिनुभन्दा अगाडि यस क्षेत्रमा घटेका तथा सम्भाव्य सबै प्राकृतिक प्रकोप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तथा विपद्हरुको पहिचान गर्नुपर्छ । </a:t>
            </a:r>
            <a:endParaRPr lang="en-US" sz="2400" dirty="0">
              <a:cs typeface="Kalimati" pitchFamily="2"/>
            </a:endParaRPr>
          </a:p>
          <a:p>
            <a:pPr marL="287338" indent="-287338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विपद्हरु पहिचान गर्ने क्रममा एकपछि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अर्को गरी सबै विपद्/प्रकोपको जोखिमहरु सोधी त्यस क्षेत्रमा भएका सबै विपद्/प्रकोपहरु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पहिचान गरी गोलो घेरा लगाउनु पर्दछ । </a:t>
            </a:r>
          </a:p>
          <a:p>
            <a:pPr marL="287338" indent="-287338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त्यसपछि मुख्य ५ विपद्/प्रकोपका जोखिमहरुको प्राथमिकीकरण गरी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दिएको कोठामा क्रमश विपद् वा प्रकोपको कोड र नाम लेख्नुपर्दछ । विपद्/प्रकोपको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जोखिमको प्राथमिकीकरण गर्दा त्यस्तो विपद्/प्रकोपबाट हुने धनजनको क्षति, जोखिमको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पुनरावृत्ति, जोखिमको त्रास विभिन्न कुराहरुबाट गर्न सकिन्छ । तर जोखिमको प्राथमिकीकरण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सम्बन्धित उत्तरदाताबाटै गराउनुपर्छ ।</a:t>
            </a:r>
            <a:endParaRPr lang="en-US" sz="2400" dirty="0"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5E4B1C-1BD1-4DE9-B408-ABBBD6A5D027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06456" y="6507128"/>
            <a:ext cx="476693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693" y="790350"/>
            <a:ext cx="11993526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3088" indent="-573088" algn="ctr">
              <a:lnSpc>
                <a:spcPct val="150000"/>
              </a:lnSpc>
            </a:pPr>
            <a:r>
              <a:rPr lang="ne-NP" sz="2800" b="1" dirty="0">
                <a:cs typeface="Kalimati" pitchFamily="2"/>
              </a:rPr>
              <a:t>१९) तल उल्लेखित कुन कुन किसिमका प्राकृतिक विपद् वा प्रकोपको खतरा तथा भू धरातलीय जोखिमहरू छन् ? (बहुउत्तर सम्भव छ)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8BAA84-F72E-4AF0-B72A-0B54338115AF}"/>
              </a:ext>
            </a:extLst>
          </p:cNvPr>
          <p:cNvSpPr txBox="1"/>
          <p:nvPr/>
        </p:nvSpPr>
        <p:spPr>
          <a:xfrm>
            <a:off x="95694" y="2331027"/>
            <a:ext cx="746405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 algn="just"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मुख्य ५ प्राकृतिक विपद् र प्रकोपका जोखिमहरूको प्राथमिकीकरण गरी दिएको कोठामा क्रमश विपद् वा प्रकोपको कोड र नाम लेख्नुपर्दछ ।</a:t>
            </a:r>
          </a:p>
          <a:p>
            <a:pPr marL="287338" indent="-287338" algn="just">
              <a:buFont typeface="Arial" pitchFamily="34" charset="0"/>
              <a:buChar char="•"/>
            </a:pPr>
            <a:endParaRPr lang="ne-NP" sz="2400" dirty="0">
              <a:cs typeface="Kalimati" pitchFamily="2"/>
            </a:endParaRPr>
          </a:p>
          <a:p>
            <a:pPr marL="287338" indent="-287338" algn="just"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विपद् र प्रकोपको जोखिमको प्राथमिकीकरण गर्दा त्यस्तो विपद् र प्रकोपबाट हुने धनजनको क्षति, जोखिमको पुनराबृत्ति, जोखिमको त्रास विभिन्न कुराहरुबाट गर्न सकिन्छ । </a:t>
            </a:r>
          </a:p>
          <a:p>
            <a:pPr marL="287338" indent="-287338" algn="just">
              <a:buFont typeface="Arial" pitchFamily="34" charset="0"/>
              <a:buChar char="•"/>
            </a:pPr>
            <a:endParaRPr lang="ne-NP" sz="2400" dirty="0">
              <a:cs typeface="Kalimati" pitchFamily="2"/>
            </a:endParaRPr>
          </a:p>
          <a:p>
            <a:pPr marL="287338" indent="-287338" algn="just"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तर जोखिमको प्राथमिकीकरण सम्बन्धित उत्तरदाताबाटै गराउनुपर्छ ।</a:t>
            </a:r>
            <a:endParaRPr lang="en-US" sz="2400" dirty="0">
              <a:cs typeface="Kalimati" pitchFamily="2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E2751C-C2B3-4252-B383-0389B65C4C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906" t="28354" r="28401" b="32248"/>
          <a:stretch/>
        </p:blipFill>
        <p:spPr>
          <a:xfrm>
            <a:off x="8220761" y="2035730"/>
            <a:ext cx="3485695" cy="46274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5ECEB80-9048-400E-8FBD-65DFF80A16C1}"/>
              </a:ext>
            </a:extLst>
          </p:cNvPr>
          <p:cNvSpPr txBox="1"/>
          <p:nvPr/>
        </p:nvSpPr>
        <p:spPr>
          <a:xfrm>
            <a:off x="8527312" y="3583172"/>
            <a:ext cx="49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46991D-4A90-4708-9A76-B5D73DAE16F6}"/>
              </a:ext>
            </a:extLst>
          </p:cNvPr>
          <p:cNvSpPr txBox="1"/>
          <p:nvPr/>
        </p:nvSpPr>
        <p:spPr>
          <a:xfrm>
            <a:off x="8541484" y="3980123"/>
            <a:ext cx="49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b="1" dirty="0">
                <a:solidFill>
                  <a:srgbClr val="00B0F0"/>
                </a:solidFill>
              </a:rPr>
              <a:t>1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286FD8-D14C-44A6-B5F3-07D79906280C}"/>
              </a:ext>
            </a:extLst>
          </p:cNvPr>
          <p:cNvSpPr txBox="1"/>
          <p:nvPr/>
        </p:nvSpPr>
        <p:spPr>
          <a:xfrm>
            <a:off x="8545025" y="4334544"/>
            <a:ext cx="49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275E0C-AA0C-4345-A24C-F6CCDF24FF95}"/>
              </a:ext>
            </a:extLst>
          </p:cNvPr>
          <p:cNvSpPr txBox="1"/>
          <p:nvPr/>
        </p:nvSpPr>
        <p:spPr>
          <a:xfrm>
            <a:off x="8537934" y="4763390"/>
            <a:ext cx="49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476596-BCC1-44A6-BBD2-D73E119BA1F8}"/>
              </a:ext>
            </a:extLst>
          </p:cNvPr>
          <p:cNvSpPr txBox="1"/>
          <p:nvPr/>
        </p:nvSpPr>
        <p:spPr>
          <a:xfrm>
            <a:off x="8527312" y="5132722"/>
            <a:ext cx="49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b="1" dirty="0">
                <a:solidFill>
                  <a:srgbClr val="00B0F0"/>
                </a:solidFill>
              </a:rPr>
              <a:t>7</a:t>
            </a:r>
            <a:endParaRPr lang="en-US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835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32019" y="6559279"/>
            <a:ext cx="572389" cy="289792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2349" y="870463"/>
            <a:ext cx="117519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२०) गत १ वर्ष भित्रमा प्राकृतिक प्रकोप वा विपद्का कारण भएको क्षतिको विवरण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7716" y="1470571"/>
            <a:ext cx="11876568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AutoNum type="hindiNumParenR"/>
            </a:pPr>
            <a:r>
              <a:rPr lang="ne-NP" sz="2400" dirty="0">
                <a:cs typeface="Kalimati" pitchFamily="2"/>
              </a:rPr>
              <a:t>गत १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वर्ष भित्र प्राकृतिक प्रकोप वा विपद्का कारण यस वडामा कति व्यक्तिहरूको मृत्यु भएको थियो ?</a:t>
            </a:r>
            <a:endParaRPr lang="en-US" sz="2400" dirty="0">
              <a:cs typeface="Kalimati" pitchFamily="2"/>
            </a:endParaRP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प्रश्न १९ मा उल्लेखित १६ वटा प्राकृतिक प्रकोप कारणबाट यस वडामा गत वर्ष मृत्यु भएका मानिसको कुल संख्या सोधेर लेख्नुपर्दछ । मृत्युको विवरण लेख्दा घाइते भई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त्यसैको कारणले मृत्यु भएका समेत जोडेर लेख्नुपर्दछ । </a:t>
            </a:r>
          </a:p>
          <a:p>
            <a:pPr marL="341313" indent="-34131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२) गत १ वर्ष भित्र प्राकृतिक प्रकोप वा विपद्का कारण यस वडामा कति व्यक्तिहरू घाइते वा अङ्गभङ्ग भएका थिए ?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अंगभंग भन्नाले घाइते वा चोटपटक भई शरिरको कुनै अङ्ग काम नलाग्ने हुनु हो भने घाइते भन्नाले अस्थायी प्रकृतिको उपचार पश्चात पूर्णरुपमा निको हुन सक्ने प्रकारको </a:t>
            </a:r>
            <a:r>
              <a:rPr lang="ne-NP" sz="2400">
                <a:cs typeface="Kalimati" pitchFamily="2"/>
              </a:rPr>
              <a:t>चोटपटक हो</a:t>
            </a:r>
            <a:endParaRPr lang="ne-NP" sz="2400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A5241B-B216-4A11-9E17-D2D95C67B6EC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53291" y="6507131"/>
            <a:ext cx="529856" cy="352573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223" y="873370"/>
            <a:ext cx="11928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२०) गत १ वर्ष भित्रमा प्राकृतिक प्रकोप वा विपद्का कारण भएको क्षतिको विवरण 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8223" y="1527132"/>
            <a:ext cx="11876568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indent="-341313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३) गत १ वर्ष भित्र प्राकृतिक प्रकोप वा विपद्का कारण यस वडामा कति घरहरूको क्षति भएको थियो ?</a:t>
            </a:r>
          </a:p>
          <a:p>
            <a:pPr marL="342900" indent="-3175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631825" algn="l"/>
              </a:tabLst>
            </a:pPr>
            <a:r>
              <a:rPr lang="ne-NP" sz="2400" dirty="0">
                <a:cs typeface="Kalimati" pitchFamily="2"/>
              </a:rPr>
              <a:t>	घरको क्षति भन्नाले पूर्ण वा आंशिक रुपमा घर भत्किएको भन्ने बुझ्नुपर्दछ ।</a:t>
            </a:r>
            <a:endParaRPr lang="en-US" sz="2400" dirty="0">
              <a:cs typeface="Kalimati" pitchFamily="2"/>
            </a:endParaRPr>
          </a:p>
          <a:p>
            <a:pPr marL="341313" indent="-341313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४) गत १ वर्ष भित्र प्राकृतिक प्रकोप वा विपद्का कारण यस वडामा कति जग्गाको क्षति भएको थियो ?</a:t>
            </a:r>
          </a:p>
          <a:p>
            <a:pPr marL="342900" indent="-3175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519113" algn="l"/>
              </a:tabLst>
            </a:pPr>
            <a:r>
              <a:rPr lang="ne-NP" sz="2400" dirty="0">
                <a:cs typeface="Kalimati" pitchFamily="2"/>
              </a:rPr>
              <a:t>	 जग्गाको क्षति भन्नाले जग्गाको कटान हुनु, जग्गालाई बालुवा वा ढुङ्गामाटोले पुरिनु, बाढी 	 पस्नु आदि बुझ्नुपर्दछ ।</a:t>
            </a:r>
          </a:p>
          <a:p>
            <a:pPr marL="341313" indent="-341313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नोटः जग्गाको क्षेत्रफल मापन एकाइ यसै प्रश्नावलीको खण्ड ख को प्रश्न ४ मा उल्लेख गरे बमोजिम हुनुपर्दछ 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02818B-AEFD-4201-A511-C3E1845911B5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9265250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38345" y="6453965"/>
            <a:ext cx="444795" cy="395103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2856" y="863745"/>
            <a:ext cx="117519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२०) गत १ वर्ष भित्रमा प्राकृतिक प्रकोप वा विपद्का कारण भएको क्षतिको विवरण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8223" y="1527132"/>
            <a:ext cx="11876568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indent="-34131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५) गत १ वर्ष भित्र प्राकृतिक प्रकोप वा विपद्का कारण यस वडामा कति पशुको क्षति भएको थियो ?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पशुको क्षति भन्नाले पशुको मृत्यु वा गम्भिर घाइते बुझ्नुपर्दछ ।</a:t>
            </a:r>
          </a:p>
          <a:p>
            <a:pPr marL="341313" indent="-34131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६) गत १ वर्ष भित्र प्राकृतिक प्रकोप वा विपद्का कारण यस वडामा कति परिमाणको बालीनालीको क्षति भएको थियो ?</a:t>
            </a:r>
          </a:p>
          <a:p>
            <a:pPr marL="342900" indent="5238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	गत १ वर्ष भित्र प्राकृतिक प्रकोप वा विपद्का कारण यस वडामा कति </a:t>
            </a:r>
            <a:r>
              <a:rPr lang="ne-NP" sz="2400">
                <a:cs typeface="Kalimati" pitchFamily="2"/>
              </a:rPr>
              <a:t>परिमाणको 	बालिनालीको </a:t>
            </a:r>
            <a:r>
              <a:rPr lang="ne-NP" sz="2400" dirty="0">
                <a:cs typeface="Kalimati" pitchFamily="2"/>
              </a:rPr>
              <a:t>क्षति भयो यकिन गरी मुरी वा मनमा लेख्नुपर्दछ । मुरी वा मनमा </a:t>
            </a:r>
            <a:r>
              <a:rPr lang="ne-NP" sz="2400">
                <a:cs typeface="Kalimati" pitchFamily="2"/>
              </a:rPr>
              <a:t>भन्न 	नसकेमा </a:t>
            </a:r>
            <a:r>
              <a:rPr lang="ne-NP" sz="2400" dirty="0">
                <a:cs typeface="Kalimati" pitchFamily="2"/>
              </a:rPr>
              <a:t>उक्त एकाईलाई मुरी वा मनमा परिणत गरी लेख्नुपर्दछ । यदि मन भए </a:t>
            </a:r>
            <a:r>
              <a:rPr lang="ne-NP" sz="2400">
                <a:cs typeface="Kalimati" pitchFamily="2"/>
              </a:rPr>
              <a:t>मुरीलाई 	तेस्रो </a:t>
            </a:r>
            <a:r>
              <a:rPr lang="ne-NP" sz="2400" dirty="0">
                <a:cs typeface="Kalimati" pitchFamily="2"/>
              </a:rPr>
              <a:t>धर्कोले काट्नुपर्दछ 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7CE3C2-B23E-4EB9-B344-FEF98788E8B0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6263519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515061" y="6411433"/>
            <a:ext cx="668080" cy="4376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2856" y="859370"/>
            <a:ext cx="117519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२०) गत १ वर्ष भित्रमा प्राकृतिक प्रकोप वा विपद्का कारण भएको क्षतिको विवरण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8223" y="1527132"/>
            <a:ext cx="11876568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indent="-341313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७) गत	 १ वर्ष	 भित्र	प्राकृतिक प्रकोप वा विपद्का कारण यस वडामा भित्र्याइएको	खाद्यान्नको कति परिमाण क्षति भएको थियो ?</a:t>
            </a:r>
          </a:p>
          <a:p>
            <a:pPr marL="341313" indent="-341313" algn="just">
              <a:lnSpc>
                <a:spcPct val="150000"/>
              </a:lnSpc>
            </a:pPr>
            <a:endParaRPr lang="ne-NP" sz="2400" dirty="0">
              <a:cs typeface="Kalimati" pitchFamily="2"/>
            </a:endParaRP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भित्र्याइएको खाद्यान्न भन्नाले वडाका परिवारले उत्पादन गरेको र घरभित्र वा आँगनमा भण्डारण गरिएको खाद्यान्न बाली, फलफुल तथा अन्य कृषिवाली भन्ने बुझ्नुपर्दछ । विभिन्न परिवारमा भित्र्याइएको विभिन्न प्रकारको खाद्यान्नको क्षति एकमुष्ठ गरी त्यस वडामा कति क्षति भएको छ मुरी वा मनमा लेख्नुपर्दछ । यस्ता विवरणहरु वडा वा स्थानीय तहमा रेकर्ड राखेको हुन सक्दछ ।</a:t>
            </a:r>
          </a:p>
        </p:txBody>
      </p:sp>
    </p:spTree>
    <p:extLst>
      <p:ext uri="{BB962C8B-B14F-4D97-AF65-F5344CB8AC3E}">
        <p14:creationId xmlns:p14="http://schemas.microsoft.com/office/powerpoint/2010/main" val="13839315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74553" y="6475233"/>
            <a:ext cx="497958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2540" y="830375"/>
            <a:ext cx="106843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२१)</a:t>
            </a:r>
            <a:r>
              <a:rPr lang="en-US" sz="2800" b="1" dirty="0">
                <a:cs typeface="Kalimati" pitchFamily="2"/>
              </a:rPr>
              <a:t> </a:t>
            </a:r>
            <a:r>
              <a:rPr lang="ne-NP" sz="2800" b="1" dirty="0">
                <a:cs typeface="Kalimati" pitchFamily="2"/>
              </a:rPr>
              <a:t>गत १ बर्ष भित्रमा वन्यजन्तु/जङ्गली जनावरबाट भएको क्षतिको विवरण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7591" y="1528584"/>
            <a:ext cx="11961627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AutoNum type="hindiNumParenR"/>
            </a:pPr>
            <a:r>
              <a:rPr lang="ne-NP" sz="2400" dirty="0">
                <a:cs typeface="Kalimati" pitchFamily="2"/>
              </a:rPr>
              <a:t>गत १ वर्ष भित्र बन्यजन्तु/जङ्गली जनावरको आक्रमणबाट यस वडामा कति जना व्यक्तिको मृत्यु भएको थियो ?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गत १ वर्ष भित्र वन्यजन्तु वा जङ्गली जनावरबाट यस वडामा मृत्यु भएका मानिसको कुल संख्या लेख्नुपर्दछ । साथै आक्रमणबाट घाइते भई पछि सोही कारणले मृत्यु भएको छ भने पनि सो समेत जोडी लेख्नुपर्दछ ।</a:t>
            </a:r>
          </a:p>
          <a:p>
            <a:pPr marL="403225" indent="-403225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२) गत १ वर्ष भित्र बन्यजन्तु/जङ्गली जनावरको आक्रमणबाट यस वडामा कति जना व्यक्तिहरूको अङ्गभङ्ग भएको थियो ?</a:t>
            </a:r>
            <a:endParaRPr lang="en-US" sz="2400" dirty="0">
              <a:cs typeface="Kalimati" pitchFamily="2"/>
            </a:endParaRPr>
          </a:p>
          <a:p>
            <a:pPr marL="860425" lvl="1" indent="-40322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गत १ वर्षभित्र विभिन्न प्रकारका बन्यजन्तु वा जंगली जनावरबाट यस वडामा अंगभंग भएका</a:t>
            </a:r>
          </a:p>
          <a:p>
            <a:pPr marL="860425" lvl="1" indent="-403225" algn="just">
              <a:lnSpc>
                <a:spcPct val="150000"/>
              </a:lnSpc>
            </a:pPr>
            <a:r>
              <a:rPr lang="ne-NP" sz="2400">
                <a:cs typeface="Kalimati" pitchFamily="2"/>
              </a:rPr>
              <a:t>	व्यक्तिको </a:t>
            </a:r>
            <a:r>
              <a:rPr lang="ne-NP" sz="2400" dirty="0">
                <a:cs typeface="Kalimati" pitchFamily="2"/>
              </a:rPr>
              <a:t>कुल संख्या सोधेर लेख्नुपर्दछ 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1AA4BE-97D0-4BE9-887D-057F237467F3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74553" y="6475233"/>
            <a:ext cx="497958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2540" y="830375"/>
            <a:ext cx="106843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२१)</a:t>
            </a:r>
            <a:r>
              <a:rPr lang="en-US" sz="2800" b="1" dirty="0">
                <a:cs typeface="Kalimati" pitchFamily="2"/>
              </a:rPr>
              <a:t> </a:t>
            </a:r>
            <a:r>
              <a:rPr lang="ne-NP" sz="2800" b="1" dirty="0">
                <a:cs typeface="Kalimati" pitchFamily="2"/>
              </a:rPr>
              <a:t>गत १ बर्ष भित्रमा वन्यजन्तु/जङ्गली जनावरबाट भएको क्षतिको विवरण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7591" y="1305293"/>
            <a:ext cx="11961627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३) गत १ वर्ष भित्र वन्यजन्तु/जङ्गली जनावरको आक्रमणबाट यस वडामा कति पशुको मृत्यु भएको थियो ?</a:t>
            </a:r>
            <a:endParaRPr lang="en-US" sz="2400" dirty="0">
              <a:cs typeface="Kalimati" pitchFamily="2"/>
            </a:endParaRPr>
          </a:p>
          <a:p>
            <a:pPr marL="403225" indent="-79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cs typeface="Kalimati" pitchFamily="2"/>
              </a:rPr>
              <a:t>	</a:t>
            </a:r>
            <a:r>
              <a:rPr lang="ne-NP" sz="2400" dirty="0">
                <a:cs typeface="Kalimati" pitchFamily="2"/>
              </a:rPr>
              <a:t>गत १ वर्षभित्र वन्यजन्तु वा जंगली जनावर (बाँदर, हात्ति, चितुवा, स्याल, बाघ, </a:t>
            </a:r>
            <a:r>
              <a:rPr lang="ne-NP" sz="2400">
                <a:cs typeface="Kalimati" pitchFamily="2"/>
              </a:rPr>
              <a:t>भालु 	आदि</a:t>
            </a:r>
            <a:r>
              <a:rPr lang="ne-NP" sz="2400" dirty="0">
                <a:cs typeface="Kalimati" pitchFamily="2"/>
              </a:rPr>
              <a:t>)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बाट यस वडामा क्षति भएका पशुहरुः गाई गोरु, भैंसी, राँगा, बाख्रा आदिको </a:t>
            </a:r>
            <a:r>
              <a:rPr lang="ne-NP" sz="2400">
                <a:cs typeface="Kalimati" pitchFamily="2"/>
              </a:rPr>
              <a:t>कुल 	संख्या </a:t>
            </a:r>
            <a:r>
              <a:rPr lang="ne-NP" sz="2400" dirty="0">
                <a:cs typeface="Kalimati" pitchFamily="2"/>
              </a:rPr>
              <a:t>सोधी लेख्नुपर्दछ ।</a:t>
            </a:r>
            <a:endParaRPr lang="en-US" sz="2400" dirty="0">
              <a:cs typeface="Kalimati" pitchFamily="2"/>
            </a:endParaRPr>
          </a:p>
          <a:p>
            <a:pPr marL="403225" indent="-403225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४) गत १ वर्ष भित्र वन्यजन्तु/जङ्गली जनावरबाट यस वडाका कृषकहरूको कति परिमाणको बालीनाली क्षति भएको थियो ?</a:t>
            </a:r>
            <a:endParaRPr lang="en-US" sz="2400" dirty="0">
              <a:cs typeface="Kalimati" pitchFamily="2"/>
            </a:endParaRPr>
          </a:p>
          <a:p>
            <a:pPr marL="403225" indent="-79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	गत १ वर्षभित्र वन्यजन्तु वा जंगली जनावरबाट यस वडामा कति परिमाणको </a:t>
            </a:r>
            <a:r>
              <a:rPr lang="ne-NP" sz="2400">
                <a:cs typeface="Kalimati" pitchFamily="2"/>
              </a:rPr>
              <a:t>बालीनालीको</a:t>
            </a:r>
            <a:r>
              <a:rPr lang="en-US" sz="2400">
                <a:cs typeface="Kalimati" pitchFamily="2"/>
              </a:rPr>
              <a:t> </a:t>
            </a:r>
            <a:r>
              <a:rPr lang="ne-NP" sz="2400">
                <a:cs typeface="Kalimati" pitchFamily="2"/>
              </a:rPr>
              <a:t>	क्षति </a:t>
            </a:r>
            <a:r>
              <a:rPr lang="ne-NP" sz="2400" dirty="0">
                <a:cs typeface="Kalimati" pitchFamily="2"/>
              </a:rPr>
              <a:t>भयो यकिन गरी मुरी वा मनमा लेख्नुपर्दछ । हात्ती, बाँदर लगायतका जनावरले </a:t>
            </a:r>
            <a:r>
              <a:rPr lang="ne-NP" sz="2400">
                <a:cs typeface="Kalimati" pitchFamily="2"/>
              </a:rPr>
              <a:t>क्षति</a:t>
            </a:r>
            <a:r>
              <a:rPr lang="en-US" sz="2400">
                <a:cs typeface="Kalimati" pitchFamily="2"/>
              </a:rPr>
              <a:t> </a:t>
            </a:r>
            <a:r>
              <a:rPr lang="ne-NP" sz="2400">
                <a:cs typeface="Kalimati" pitchFamily="2"/>
              </a:rPr>
              <a:t>	पुर्याएको </a:t>
            </a:r>
            <a:r>
              <a:rPr lang="ne-NP" sz="2400" dirty="0">
                <a:cs typeface="Kalimati" pitchFamily="2"/>
              </a:rPr>
              <a:t>विवरण यस अन्तर्गत पर्दछ 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979D70-BC6C-4741-9CD6-0B91FAD8EDA3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6196426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74553" y="6475233"/>
            <a:ext cx="497958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30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2540" y="830375"/>
            <a:ext cx="106843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२१)</a:t>
            </a:r>
            <a:r>
              <a:rPr lang="en-US" sz="2800" b="1" dirty="0">
                <a:cs typeface="Kalimati" pitchFamily="2"/>
              </a:rPr>
              <a:t> </a:t>
            </a:r>
            <a:r>
              <a:rPr lang="ne-NP" sz="2800" b="1" dirty="0">
                <a:cs typeface="Kalimati" pitchFamily="2"/>
              </a:rPr>
              <a:t>गत १ बर्ष भित्रमा वन्यजन्तु/जङ्गली जनावरबाट भएको क्षतिको विवरण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7591" y="1305297"/>
            <a:ext cx="11961627" cy="6140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५) गत १ वर्ष भित्र वन्यजन्तु/जङ्गली जनावरबाट यस वडाका कृषकहरूको भित्र्याइएको खाद्यान्न कति परिमाणमा क्षति भएको थियो ?</a:t>
            </a:r>
          </a:p>
          <a:p>
            <a:pPr marL="403225" indent="-403225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	भित्र्याइएको खाद्यान्न भन्नाले वडाका परिवारले उत्पादन गरेको र घरभित्र वा आँगनमा 	भण्डारण राखिएको वाली, फलफुल तथा अन्य कृषिवाली भन्ने बुझ्नुपर्दछ । उक्त 	भित्र्याइएको बालीलाई जंगली जनावरका कारणबाट कति क्षति भएको छ मुरी वा मनमा 	लेख्नुपर्दछ ।</a:t>
            </a:r>
            <a:endParaRPr lang="ne-NP" sz="900" dirty="0">
              <a:cs typeface="Kalimati" pitchFamily="2"/>
            </a:endParaRPr>
          </a:p>
          <a:p>
            <a:pPr marL="403225" indent="-403225" algn="just">
              <a:lnSpc>
                <a:spcPct val="150000"/>
              </a:lnSpc>
            </a:pPr>
            <a:r>
              <a:rPr lang="ne-NP" sz="900" dirty="0">
                <a:cs typeface="Kalimati" pitchFamily="2"/>
              </a:rPr>
              <a:t>	</a:t>
            </a:r>
            <a:r>
              <a:rPr lang="ne-NP" sz="2400" dirty="0">
                <a:cs typeface="Kalimati" pitchFamily="2"/>
              </a:rPr>
              <a:t>सम्पूर्ण प्रश्नावली भरी सकेपछि एकपटक रुजु गरी सुपरिवेक्षकको नाम, कोड, विवरण 	संकलन गरेको मिति लेखी हस्ताक्षर पनि गर्नुपर्दछ । त्यसै गरी उत्तरदाताको नाम र 	सम्पर्क नम्बर लेखी हस्ताक्षर गराउनुपर्दछ । वडा कार्यालयको छाप समेत लगाई 	उत्तरदातालाई समय उपलब्ध गराई विवरण भर्न सहयोग गर्नु भएकोमा धन्यवाद दिनुपर्दछ ।</a:t>
            </a:r>
            <a:endParaRPr lang="en-US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2651249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74553" y="6475233"/>
            <a:ext cx="497958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31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35339" y="830375"/>
            <a:ext cx="21739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कक्षा मूल्याङ्कन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7591" y="1549848"/>
            <a:ext cx="11961627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प्रश्नहरूः</a:t>
            </a:r>
          </a:p>
          <a:p>
            <a:pPr marL="457200" indent="-457200" algn="just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itchFamily="2"/>
              </a:rPr>
              <a:t>सेवा सुविधामा वडावासीको पहुँच सम्बन्धी विवरण सङ्कलन गर्दा केही वडाबासीको पहुँचमा भएको र केहीको पहुँचमा नभएको भए के गर्नुपर्दछ ?</a:t>
            </a:r>
          </a:p>
          <a:p>
            <a:pPr marL="457200" indent="-457200" algn="just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itchFamily="2"/>
              </a:rPr>
              <a:t>कालो पत्रे सडकको कुनै हिस्सा गणनाको समयमा पहिरो वा अन्य कुनै कारणबाट क्षतिग्रस्त भएको भए कालोपत्रे भएको मान्ने कि नमान्ने ?</a:t>
            </a:r>
          </a:p>
          <a:p>
            <a:pPr marL="457200" indent="-457200" algn="just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itchFamily="2"/>
              </a:rPr>
              <a:t>कस्तो बस्तीलार्इ मुख्य बस्ती मान्नुपर्दछ ?</a:t>
            </a:r>
            <a:endParaRPr lang="en-US" sz="2400" dirty="0">
              <a:cs typeface="Kalimat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FB66C8-00B0-4309-BA02-C053B3A337B2}"/>
              </a:ext>
            </a:extLst>
          </p:cNvPr>
          <p:cNvSpPr txBox="1"/>
          <p:nvPr/>
        </p:nvSpPr>
        <p:spPr>
          <a:xfrm>
            <a:off x="5441470" y="6502662"/>
            <a:ext cx="6306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e-NP" sz="1600" b="1" dirty="0">
                <a:cs typeface="Kalimati" pitchFamily="2"/>
              </a:rPr>
              <a:t>क्रमशः</a:t>
            </a:r>
            <a:endParaRPr lang="en-US" sz="16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0264062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74553" y="6475233"/>
            <a:ext cx="497958" cy="36320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32</a:t>
            </a:fld>
            <a:endParaRPr lang="en-US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35339" y="830375"/>
            <a:ext cx="21739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>
                <a:cs typeface="Kalimati" pitchFamily="2"/>
              </a:rPr>
              <a:t>कक्षा मूल्याङ्कन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7591" y="1549848"/>
            <a:ext cx="11961627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itchFamily="2"/>
              </a:rPr>
              <a:t>सेवा सुविधामा वडावासीको पहुँच सम्बन्धी विवरण सङ्कलन गर्दा केही वडाबासीको पहुँचमा भएको र केहीको पहुँचमा नभएको भए के गर्नुपर्दछ ?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rgbClr val="0000FF"/>
                </a:solidFill>
                <a:cs typeface="Kalimati" pitchFamily="2"/>
              </a:rPr>
              <a:t>उत्तरः	५० प्रतिशत भन्दा बढीको पहुँच भएमा भएको मान्नुपर्दछ । </a:t>
            </a:r>
          </a:p>
          <a:p>
            <a:pPr marL="457200" indent="-457200" algn="just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itchFamily="2"/>
              </a:rPr>
              <a:t>कालो पत्रे सडकको कुनै हिस्सा गणनाको समयमा पहिरो वा अन्य कुनै कारणबाट क्षतिग्रस्त भएको भए कालोपत्रे भएको मान्ने कि नमान्ने ?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rgbClr val="0000FF"/>
                </a:solidFill>
                <a:cs typeface="Kalimati" pitchFamily="2"/>
              </a:rPr>
              <a:t>उत्तरः</a:t>
            </a:r>
            <a:r>
              <a:rPr lang="ne-NP" sz="2400" dirty="0">
                <a:cs typeface="Kalimati" pitchFamily="2"/>
              </a:rPr>
              <a:t> </a:t>
            </a:r>
            <a:r>
              <a:rPr lang="ne-NP" sz="2400" dirty="0">
                <a:solidFill>
                  <a:srgbClr val="0000FF"/>
                </a:solidFill>
                <a:cs typeface="Kalimati" pitchFamily="2"/>
              </a:rPr>
              <a:t>अस्थायीरूपमा कालोपत्रे भत्किएको भएमा पनि कालोपत्रे भएको नै मान्नुपर्दछ ।</a:t>
            </a:r>
          </a:p>
          <a:p>
            <a:pPr marL="457200" indent="-457200" algn="just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itchFamily="2"/>
              </a:rPr>
              <a:t>कस्तो बस्तीलार्इ मुख्य बस्ती मान्नुपर्दछ ?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rgbClr val="0000FF"/>
                </a:solidFill>
                <a:cs typeface="Kalimati" pitchFamily="2"/>
              </a:rPr>
              <a:t>उत्तरः</a:t>
            </a:r>
            <a:r>
              <a:rPr lang="ne-NP" sz="2400" dirty="0">
                <a:cs typeface="Kalimati" pitchFamily="2"/>
              </a:rPr>
              <a:t> </a:t>
            </a:r>
            <a:r>
              <a:rPr lang="ne-NP" sz="2400" dirty="0">
                <a:solidFill>
                  <a:srgbClr val="0000FF"/>
                </a:solidFill>
                <a:cs typeface="Kalimati" pitchFamily="2"/>
              </a:rPr>
              <a:t>बहुसंख्यक मानिसहरू बसोबास गर्ने बस्तीलार्इ मुख्य बस्ती मान्नुपर्दछ ।</a:t>
            </a:r>
            <a:endParaRPr lang="en-US" sz="2400" dirty="0">
              <a:solidFill>
                <a:srgbClr val="0000FF"/>
              </a:solidFill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8038722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8711" y="1621324"/>
            <a:ext cx="10528586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शहरी सेवा सुविधा (भौतिक पूर्वाधार, सामाजिक पूर्वाधार र आर्थिक पूर्वाधार) मा वडाबासीको पहुँचको अवस्था सोधिने ।</a:t>
            </a: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यी सेवा सुविधाहरु कुनै वडा भित्र उपलब्ध रहेको र कुनै पैदल आधा घन्टाको दुरीमा रहेको छन् छैनन् सोध्नु पर्दछ । </a:t>
            </a: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यी सेवा सुविधाहरु कति परिवार संख्या वा कति जनसंख्यामा उपलब्ध छ सोध्नु पर्दछ  भने कुनै छन् वा छैनन् सोधी गोलो घेरा लगाउनु पर्दछ ।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विपद जोखिमको अवस्था र प्राकृतिक प्रकोप तथा बन्यजन्तु बाट भयको गत बर्षको क्षतिको विवरण सोधिने 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सारांश तथा निष्कर्ष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2113191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6959" y="2136337"/>
            <a:ext cx="119084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सुपरिवेक्षक पुस्तिकाको अनुच्छेद ७.७७ देखि ७.११९ सम्म अध्ययन गर्नुहोस् 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44454" y="304345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00122" y="6496493"/>
            <a:ext cx="541846" cy="320519"/>
          </a:xfrm>
        </p:spPr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34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1970</TotalTime>
  <Words>2956</Words>
  <Application>Microsoft Office PowerPoint</Application>
  <PresentationFormat>Widescreen</PresentationFormat>
  <Paragraphs>240</Paragraphs>
  <Slides>34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4" baseType="lpstr">
      <vt:lpstr>Arial</vt:lpstr>
      <vt:lpstr>Calibri</vt:lpstr>
      <vt:lpstr>Calibri Light</vt:lpstr>
      <vt:lpstr>Fontasy Himali</vt:lpstr>
      <vt:lpstr>Ganesh</vt:lpstr>
      <vt:lpstr>Kokila</vt:lpstr>
      <vt:lpstr>Times New Roman</vt:lpstr>
      <vt:lpstr>Wingdings</vt:lpstr>
      <vt:lpstr>खआ॥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240</cp:revision>
  <dcterms:created xsi:type="dcterms:W3CDTF">2020-10-11T07:30:23Z</dcterms:created>
  <dcterms:modified xsi:type="dcterms:W3CDTF">2021-02-27T09:31:48Z</dcterms:modified>
</cp:coreProperties>
</file>