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78" r:id="rId2"/>
    <p:sldId id="337" r:id="rId3"/>
    <p:sldId id="311" r:id="rId4"/>
    <p:sldId id="312" r:id="rId5"/>
    <p:sldId id="257" r:id="rId6"/>
    <p:sldId id="314" r:id="rId7"/>
    <p:sldId id="315" r:id="rId8"/>
    <p:sldId id="273" r:id="rId9"/>
    <p:sldId id="319" r:id="rId10"/>
    <p:sldId id="317" r:id="rId11"/>
    <p:sldId id="279" r:id="rId12"/>
    <p:sldId id="282" r:id="rId13"/>
    <p:sldId id="283" r:id="rId14"/>
    <p:sldId id="284" r:id="rId15"/>
    <p:sldId id="285" r:id="rId16"/>
    <p:sldId id="287" r:id="rId17"/>
    <p:sldId id="288" r:id="rId18"/>
    <p:sldId id="289" r:id="rId19"/>
    <p:sldId id="294" r:id="rId20"/>
    <p:sldId id="296" r:id="rId21"/>
    <p:sldId id="300" r:id="rId22"/>
    <p:sldId id="302" r:id="rId23"/>
    <p:sldId id="304" r:id="rId24"/>
    <p:sldId id="307" r:id="rId25"/>
    <p:sldId id="491" r:id="rId26"/>
    <p:sldId id="492" r:id="rId27"/>
    <p:sldId id="493" r:id="rId28"/>
    <p:sldId id="308" r:id="rId29"/>
    <p:sldId id="494" r:id="rId30"/>
    <p:sldId id="495" r:id="rId31"/>
    <p:sldId id="496" r:id="rId32"/>
    <p:sldId id="497" r:id="rId33"/>
    <p:sldId id="336" r:id="rId34"/>
    <p:sldId id="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3842" autoAdjust="0"/>
  </p:normalViewPr>
  <p:slideViewPr>
    <p:cSldViewPr snapToGrid="0">
      <p:cViewPr varScale="1">
        <p:scale>
          <a:sx n="64" d="100"/>
          <a:sy n="64" d="100"/>
        </p:scale>
        <p:origin x="640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83A2B4-D593-4748-847F-15B6362B4EA9}" type="datetime1">
              <a:rPr lang="en-US" smtClean="0"/>
              <a:t>9/1/2021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828866" y="6527799"/>
            <a:ext cx="135466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48EC45E-0516-4836-B423-C2A0D8365BC5}"/>
              </a:ext>
            </a:extLst>
          </p:cNvPr>
          <p:cNvSpPr/>
          <p:nvPr/>
        </p:nvSpPr>
        <p:spPr>
          <a:xfrm>
            <a:off x="703809" y="4098637"/>
            <a:ext cx="5137009" cy="6401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सामुदायिक प्रश्नावली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75449BE-F418-4BC8-AF34-326E8CDF0B5D}"/>
              </a:ext>
            </a:extLst>
          </p:cNvPr>
          <p:cNvSpPr txBox="1">
            <a:spLocks/>
          </p:cNvSpPr>
          <p:nvPr/>
        </p:nvSpPr>
        <p:spPr>
          <a:xfrm>
            <a:off x="0" y="797262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भदौ २८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सन्दर्भ सामग्री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566190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७.१ देखि ७.११९ सम्म (पेज ६४ देखि ८८ सम्म)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7DE49-8263-4DC8-B545-F30CDC269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183" y="2521361"/>
            <a:ext cx="3073558" cy="41250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2E2192-9886-42D3-805C-7FB637061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72" y="2521361"/>
            <a:ext cx="4396818" cy="25411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830295-7FAF-4100-A296-CFD0CA861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741" y="2521361"/>
            <a:ext cx="4306797" cy="26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2366" y="699909"/>
            <a:ext cx="7413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सामुदायिक प्रश्नावलीः परिचय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469" y="1619094"/>
            <a:ext cx="77146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संघीय संरचनामा देशको सबैभन्दा तल्लो प्रशासनिक एकाइ (वडा) हरुको वास्तविक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सामाजिक, आर्थिक अवस्था, सेवा सुविधा, जातजातिको बसोबास, प्राकृतिक विपद्को अवस्था आदिको बारेमा विवरण संकलन गर्नु अपरिहार्य रहेको महशुस गरी केन्द्रीय तथ्याङ्क विभागले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यस पटक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वडास्तरको विवरण संस्थागत रुपमा संकलन गर्न सामुदायिक प्रश्नावली तर्जुमा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गरेको 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95817" y="6485866"/>
            <a:ext cx="487326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D5055-FCF0-4542-AE2D-9E28440E6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43" t="22947" r="28401" b="8841"/>
          <a:stretch/>
        </p:blipFill>
        <p:spPr>
          <a:xfrm>
            <a:off x="8301901" y="961518"/>
            <a:ext cx="3870272" cy="534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5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95" y="729859"/>
            <a:ext cx="7413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सामुदायिक प्रश्नावलीः उद्देश्य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92" y="1252346"/>
            <a:ext cx="12034055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जनगणनाबाट संकलित कही विवरणको सामञ्जस्यता परीक्षण गर्न,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सबै वडाहरुका प्रमुख कृषि तथा गैरकृषिजन्य उत्पादन, वडाबाहिर हुने बिक्री, वडाहरुको आफ्नो आम्दानीको स्रोतबारे जानकारी उपलब्ध गराउन,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देशभित्र रहेका तल्लो राजनीतिक/प्रशासनिक एकाइमा आधारभूत सेवा सुविधा उपलब्धताको जानकारी प्राप्त गर्न, 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वडाको वास्तविक शहरी वा ग्रामिण अवस्थाको निर्क्र्यौल गर्न सहयोगी हुने भौतिक, सामाजिक, आर्थिक पूर्वाधारको अवस्थासम्बन्धी विवरण संकलन गर्न। 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देशका सबै वडाहरुको प्राकृतिक विपद् वा प्रकोप तथा वन्यजन्तुबाट भएको क्षतिको विवरण संकलन गर्न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cs typeface="Kalimati" pitchFamily="2"/>
              </a:rPr>
              <a:t>SDG </a:t>
            </a:r>
            <a:r>
              <a:rPr lang="ne-NP" sz="2400" b="1" dirty="0">
                <a:cs typeface="Kalimati" pitchFamily="2"/>
              </a:rPr>
              <a:t>का </a:t>
            </a:r>
            <a:r>
              <a:rPr lang="en-US" sz="2400" b="1" dirty="0">
                <a:cs typeface="Kalimati" pitchFamily="2"/>
              </a:rPr>
              <a:t>area based indicators </a:t>
            </a:r>
            <a:r>
              <a:rPr lang="ne-NP" sz="2400" b="1" dirty="0">
                <a:cs typeface="Kalimati" pitchFamily="2"/>
              </a:rPr>
              <a:t>तयार गर्न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95817" y="6485866"/>
            <a:ext cx="487326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678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645024" y="956918"/>
            <a:ext cx="8901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संकलन गरिने मुख्य विवरणहरु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16" y="2101700"/>
            <a:ext cx="776260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वडाको आधारभूत विवरण,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प्रमुख कृषि तथा गैरकृषिजन्य उत्पादनहरु,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जातजाति तथा मातृभाषा सम्बन्धी विवरण,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शिक्षा, स्वास्थ्य लगायतका अन्य सेवा सुविधाको उपलव्धता,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भौतिक/सामाजिक/आर्थिक पूर्वाधारको अवस्था र पहुँच,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 जोखिमको अवस्था र क्षतिको विवरण ।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B81451-977D-49B9-A7F8-FBD472359E36}"/>
              </a:ext>
            </a:extLst>
          </p:cNvPr>
          <p:cNvSpPr txBox="1">
            <a:spLocks/>
          </p:cNvSpPr>
          <p:nvPr/>
        </p:nvSpPr>
        <p:spPr>
          <a:xfrm>
            <a:off x="11704674" y="6494795"/>
            <a:ext cx="487326" cy="36320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645024" y="956918"/>
            <a:ext cx="8901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विवरण संकलन गर्ने व्यक्ति र समय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01967"/>
            <a:ext cx="12192000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एउटा वडामा एक मात्र सुपरिवेक्षक खटिएको अवस्थामा निज सुपरिवेक्षकबाट यो प्रश्नावली भर्नुपर्दछ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यदि एउटा सुपरिवेवक्षकको कार्यक्षेत्र एक भन्दा बढी वडा भएमा सबै वडामा गई यो सामुदायिक प्रश्नावली भर्नुपर्दछ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एउटा वडामा एक भन्दा बढी सुपरिवेक्षक खटिएका छन् भने उक्त वडा कार्यालय रहेको गणना क्षेत्रमा खटिएका सुपरिवेक्षकले भर्नुपर्दछ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सामान्यतया सामुदायिक फाराम भर्दा सो वडामा अन्य सुपरिवेक्षक पनि खटिएको भए सबै सुपरिवेक्षक अनिवार्य उपस्थिति हुनुपर्दछ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प्रश्नावली मुख्य गणनाको अविधि (२०७८ कार्तिक २५ देखि मंसिर ९ गते) भित्र भर्नुपर्दछ 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E843E-49DB-4C5A-B554-E4962AF0CEDC}"/>
              </a:ext>
            </a:extLst>
          </p:cNvPr>
          <p:cNvSpPr txBox="1">
            <a:spLocks/>
          </p:cNvSpPr>
          <p:nvPr/>
        </p:nvSpPr>
        <p:spPr>
          <a:xfrm>
            <a:off x="11704674" y="6494795"/>
            <a:ext cx="487326" cy="36320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008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645024" y="956918"/>
            <a:ext cx="8901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सामुदायिक प्रश्नावलीका उत्तरदाता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01967"/>
            <a:ext cx="12192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प्रश्नावलीको प्रमुख उत्तरदाता सम्बन्धित वडाको वडा अध्यक्ष वा वडा सचिव वा दुवै हुन सक्नेछन्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यसमा उल्लेखित विवरण भर्नका लागि वडामा रहेका सरकारी अभिलेखहरुको उपयोग गर्नुपर्दछ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विवरण उपलब्ध हुन नसक्ने अवस्थामा सम्बन्धित वडाका सदस्यहरु तथा अन्य सम्बन्धित व्यक्तिहरुबीच छलफल गरी विवरण उल्लेख गर्नुपर्नेछ ।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प्रश्नावलीका विवरणहरु संकलन गरीसकेपछि उत्तरदाताको हस्ताक्षर गराई कार्यालयको छाप अनिवार्य रुपमा लगाउनु पर्नेछ 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64387-D7F5-4ECF-87C0-AED1BAD7D11A}"/>
              </a:ext>
            </a:extLst>
          </p:cNvPr>
          <p:cNvSpPr txBox="1">
            <a:spLocks/>
          </p:cNvSpPr>
          <p:nvPr/>
        </p:nvSpPr>
        <p:spPr>
          <a:xfrm>
            <a:off x="11704674" y="6494795"/>
            <a:ext cx="487326" cy="36320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14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95" y="923560"/>
            <a:ext cx="7413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क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परिचयात्मक विवरण</a:t>
            </a:r>
            <a:endParaRPr lang="en-US" sz="2800" b="1" dirty="0"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922197"/>
            <a:ext cx="113449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प्रश्नावलीको सुरुमा रहेको यो खण्डमा प्रदेश, जिल्ला, गाउँपालिका/नगरपालिकाको नाम र कोड तथा वडा नम्बर सम्बन्धी विवरण भर्नुपर्दछ । </a:t>
            </a:r>
          </a:p>
          <a:p>
            <a:pPr marL="233363" indent="-233363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33363" indent="-233363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जिल्ला, गा.पा./न.पा., वडा नं. को कोड लेख्दा २ अंकमा लेख्नुपर्दछ । </a:t>
            </a:r>
          </a:p>
          <a:p>
            <a:pPr marL="233363" indent="-233363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r>
              <a:rPr lang="ne-NP" sz="2400" dirty="0">
                <a:cs typeface="Kalimati" pitchFamily="2"/>
              </a:rPr>
              <a:t>जस्तैः ५ नम्बर वडा को कोड लेख्दा </a:t>
            </a:r>
            <a:r>
              <a:rPr lang="en-US" sz="2400" dirty="0">
                <a:solidFill>
                  <a:srgbClr val="0070C0"/>
                </a:solidFill>
                <a:cs typeface="Kalimati" pitchFamily="2"/>
              </a:rPr>
              <a:t>05</a:t>
            </a:r>
            <a:r>
              <a:rPr lang="ne-NP" sz="2400" dirty="0">
                <a:solidFill>
                  <a:srgbClr val="0070C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1" y="4391247"/>
            <a:ext cx="11812770" cy="24471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4549" y="6443335"/>
            <a:ext cx="508591" cy="39510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2F884-F9C1-4595-8BD8-BB3745512116}"/>
              </a:ext>
            </a:extLst>
          </p:cNvPr>
          <p:cNvSpPr txBox="1"/>
          <p:nvPr/>
        </p:nvSpPr>
        <p:spPr>
          <a:xfrm>
            <a:off x="10473068" y="5847909"/>
            <a:ext cx="50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DD5FAA-B6FB-4972-93F6-30C18E379FCB}"/>
              </a:ext>
            </a:extLst>
          </p:cNvPr>
          <p:cNvSpPr txBox="1"/>
          <p:nvPr/>
        </p:nvSpPr>
        <p:spPr>
          <a:xfrm>
            <a:off x="11082669" y="5830185"/>
            <a:ext cx="50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9" y="6475230"/>
            <a:ext cx="551121" cy="3525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958" y="2167733"/>
            <a:ext cx="120661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dirty="0">
                <a:cs typeface="Kalimati" pitchFamily="2"/>
              </a:rPr>
              <a:t>१.१ </a:t>
            </a:r>
            <a:r>
              <a:rPr lang="ne-NP" sz="2400" b="1" dirty="0">
                <a:cs typeface="Kalimati" pitchFamily="2"/>
              </a:rPr>
              <a:t>घर/भवन (आवासीय बाहेक)</a:t>
            </a:r>
            <a:r>
              <a:rPr lang="en-US" sz="2400" b="1" dirty="0">
                <a:cs typeface="Kalimati" pitchFamily="2"/>
              </a:rPr>
              <a:t>:</a:t>
            </a:r>
            <a:r>
              <a:rPr lang="ne-NP" sz="2400" b="1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वडा भित्र रहेका बसोबास गर्ने बाहेक अन्य प्रयोजनमा रहेका जस्तैः सरकारी, व्यापारिक, बैंक, होटल, विद्यालय, अस्पताल, उद्योग कलकारखाना रहेका अनुमानित घर वा भवनको संख्या लेख्नुपर्दछ ।</a:t>
            </a:r>
          </a:p>
          <a:p>
            <a:pPr algn="just"/>
            <a:endParaRPr lang="ne-NP" sz="2400" dirty="0">
              <a:cs typeface="Kalimati" pitchFamily="2"/>
            </a:endParaRPr>
          </a:p>
          <a:p>
            <a:pPr lvl="1" indent="-457200" algn="just"/>
            <a:r>
              <a:rPr lang="ne-NP" sz="2400" dirty="0">
                <a:cs typeface="Kalimati" pitchFamily="2"/>
              </a:rPr>
              <a:t>१.२ </a:t>
            </a:r>
            <a:r>
              <a:rPr lang="ne-NP" sz="2400" b="1" dirty="0">
                <a:cs typeface="Kalimati" pitchFamily="2"/>
              </a:rPr>
              <a:t>आवासीय घर .................</a:t>
            </a:r>
          </a:p>
          <a:p>
            <a:pPr lvl="1" indent="-457200" algn="just"/>
            <a:r>
              <a:rPr lang="ne-NP" sz="2400" b="1" dirty="0">
                <a:cs typeface="Kalimati" pitchFamily="2"/>
              </a:rPr>
              <a:t>१.३ घरपरिवार संख्या ...............</a:t>
            </a:r>
          </a:p>
          <a:p>
            <a:pPr lvl="1" indent="-457200" algn="just"/>
            <a:r>
              <a:rPr lang="ne-NP" sz="2400" b="1" dirty="0">
                <a:cs typeface="Kalimati" pitchFamily="2"/>
              </a:rPr>
              <a:t>१.४ जनसंख्या .................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2ED798-B054-477F-A858-9F80DEE519A2}"/>
              </a:ext>
            </a:extLst>
          </p:cNvPr>
          <p:cNvSpPr txBox="1"/>
          <p:nvPr/>
        </p:nvSpPr>
        <p:spPr>
          <a:xfrm>
            <a:off x="0" y="1532289"/>
            <a:ext cx="12066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hindiNumParenR"/>
            </a:pPr>
            <a:r>
              <a:rPr lang="ne-NP" sz="2800" b="1" dirty="0">
                <a:cs typeface="Kalimati" pitchFamily="2"/>
              </a:rPr>
              <a:t> यस वडामा रहेका निम्नानुसारको अनुमानित संख्या उल्लेख गर्नुहोस्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16A4B-939C-45A3-AB07-81E0BD8AB292}"/>
              </a:ext>
            </a:extLst>
          </p:cNvPr>
          <p:cNvSpPr txBox="1"/>
          <p:nvPr/>
        </p:nvSpPr>
        <p:spPr>
          <a:xfrm>
            <a:off x="1025872" y="5088403"/>
            <a:ext cx="10504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२) यस वडामा कति वटा बस्ती/टोल/गाउँ छन् ? ...................... वटा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314107-4C02-44B7-A557-E0E1DC0242BE}"/>
              </a:ext>
            </a:extLst>
          </p:cNvPr>
          <p:cNvSpPr txBox="1"/>
          <p:nvPr/>
        </p:nvSpPr>
        <p:spPr>
          <a:xfrm>
            <a:off x="1036566" y="5806255"/>
            <a:ext cx="10243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३) यस वडा कार्यालयबाट सबैभन्दा टाढाको बस्ती/टोल/गाउँ कुन हो ?</a:t>
            </a:r>
          </a:p>
          <a:p>
            <a:r>
              <a:rPr lang="ne-NP" sz="28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सबैभन्दा टाढाको बस्ती/टोल/गाउँ दुरीका हिसाबले यकिन गर्नुपर्दछ </a:t>
            </a:r>
            <a:r>
              <a:rPr lang="ne-NP" sz="2800" dirty="0">
                <a:cs typeface="Kalimati" pitchFamily="2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0033D6-C59A-454B-B9A6-357F883DEF74}"/>
              </a:ext>
            </a:extLst>
          </p:cNvPr>
          <p:cNvSpPr txBox="1"/>
          <p:nvPr/>
        </p:nvSpPr>
        <p:spPr>
          <a:xfrm>
            <a:off x="3476533" y="756050"/>
            <a:ext cx="5238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ख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वडाको आधारभूत विवरण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71651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21390" y="6453966"/>
            <a:ext cx="559630" cy="39135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20" y="759986"/>
            <a:ext cx="10243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३) यस वडा कार्यालयबाट सबैभन्दा टाढाको बस्ती/टोल/गाउँ कुन हो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20" y="847424"/>
            <a:ext cx="121525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३.२ यातायातको माध्यमः</a:t>
            </a:r>
            <a:r>
              <a:rPr lang="en-US" sz="2400" dirty="0">
                <a:cs typeface="Kalimati" pitchFamily="2"/>
              </a:rPr>
              <a:t> 	</a:t>
            </a:r>
            <a:r>
              <a:rPr lang="ne-NP" sz="2400" dirty="0">
                <a:cs typeface="Kalimati" pitchFamily="2"/>
              </a:rPr>
              <a:t>	१. सडक यातायात  </a:t>
            </a:r>
            <a:r>
              <a:rPr lang="en-US" sz="24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 २. पैदल   </a:t>
            </a:r>
            <a:r>
              <a:rPr lang="en-US" sz="2400" dirty="0">
                <a:cs typeface="Kalimati" pitchFamily="2"/>
              </a:rPr>
              <a:t>		      </a:t>
            </a:r>
            <a:r>
              <a:rPr lang="ne-NP" sz="2400" dirty="0">
                <a:cs typeface="Kalimati" pitchFamily="2"/>
              </a:rPr>
              <a:t>३. दुवै</a:t>
            </a:r>
          </a:p>
          <a:p>
            <a:pPr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</p:txBody>
      </p:sp>
      <p:pic>
        <p:nvPicPr>
          <p:cNvPr id="1028" name="Picture 4" descr="Walk with Walgreens - Audio News Release - MediaTracks Communications">
            <a:extLst>
              <a:ext uri="{FF2B5EF4-FFF2-40B4-BE49-F238E27FC236}">
                <a16:creationId xmlns:a16="http://schemas.microsoft.com/office/drawing/2014/main" id="{FF9498BB-7B45-4F5C-9D3C-C918A7CDC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9" t="9801" r="34993" b="9136"/>
          <a:stretch/>
        </p:blipFill>
        <p:spPr bwMode="auto">
          <a:xfrm>
            <a:off x="7104485" y="1514103"/>
            <a:ext cx="477224" cy="39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alk with Walgreens - Audio News Release - MediaTracks Communications">
            <a:extLst>
              <a:ext uri="{FF2B5EF4-FFF2-40B4-BE49-F238E27FC236}">
                <a16:creationId xmlns:a16="http://schemas.microsoft.com/office/drawing/2014/main" id="{EB0DA119-7E4B-425B-9159-DFBD2D8BED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9" t="9801" r="34993" b="9136"/>
          <a:stretch/>
        </p:blipFill>
        <p:spPr bwMode="auto">
          <a:xfrm>
            <a:off x="9171018" y="1514103"/>
            <a:ext cx="477224" cy="39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The TATA Sumo | India's Legendary People Mover">
            <a:extLst>
              <a:ext uri="{FF2B5EF4-FFF2-40B4-BE49-F238E27FC236}">
                <a16:creationId xmlns:a16="http://schemas.microsoft.com/office/drawing/2014/main" id="{6AF0AB33-F6D1-4E91-8FD0-95F6FC29C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r="18432" b="21127"/>
          <a:stretch/>
        </p:blipFill>
        <p:spPr bwMode="auto">
          <a:xfrm>
            <a:off x="9648242" y="1569248"/>
            <a:ext cx="932120" cy="26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3C38D9E-1C27-46E0-A537-C576A89C8142}"/>
              </a:ext>
            </a:extLst>
          </p:cNvPr>
          <p:cNvSpPr txBox="1"/>
          <p:nvPr/>
        </p:nvSpPr>
        <p:spPr>
          <a:xfrm>
            <a:off x="5384585" y="6453966"/>
            <a:ext cx="6306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cs typeface="Kalimati" pitchFamily="2"/>
              </a:rPr>
              <a:t>क्रमशः</a:t>
            </a:r>
            <a:endParaRPr lang="en-US" sz="1800" b="1" dirty="0">
              <a:cs typeface="Kalimati" pitchFamily="2"/>
            </a:endParaRPr>
          </a:p>
        </p:txBody>
      </p:sp>
      <p:pic>
        <p:nvPicPr>
          <p:cNvPr id="28" name="Picture 2" descr="The TATA Sumo | India's Legendary People Mover">
            <a:extLst>
              <a:ext uri="{FF2B5EF4-FFF2-40B4-BE49-F238E27FC236}">
                <a16:creationId xmlns:a16="http://schemas.microsoft.com/office/drawing/2014/main" id="{99A06AFB-F426-4D3A-92C6-557E49C69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r="18432" b="21127"/>
          <a:stretch/>
        </p:blipFill>
        <p:spPr bwMode="auto">
          <a:xfrm>
            <a:off x="3782728" y="1622302"/>
            <a:ext cx="932120" cy="26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922345D-9678-42E1-87F7-9BDF2FE83ADA}"/>
              </a:ext>
            </a:extLst>
          </p:cNvPr>
          <p:cNvSpPr txBox="1"/>
          <p:nvPr/>
        </p:nvSpPr>
        <p:spPr>
          <a:xfrm>
            <a:off x="0" y="2005030"/>
            <a:ext cx="12141599" cy="1971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३.३ पुग्न लाग्ने समय (एकतर्फी)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क) सडक यातायात घण्टा </a:t>
            </a:r>
            <a:r>
              <a:rPr lang="en-US" sz="2400" dirty="0">
                <a:cs typeface="Kalimati" pitchFamily="2"/>
              </a:rPr>
              <a:t>:</a:t>
            </a:r>
            <a:r>
              <a:rPr lang="ne-NP" sz="2400" dirty="0">
                <a:cs typeface="Kalimati" pitchFamily="2"/>
              </a:rPr>
              <a:t>.............   मिनेटः .............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ख) पैदल घण्टा </a:t>
            </a:r>
            <a:r>
              <a:rPr lang="en-US" sz="2400" dirty="0">
                <a:cs typeface="Kalimati" pitchFamily="2"/>
              </a:rPr>
              <a:t>:</a:t>
            </a:r>
            <a:r>
              <a:rPr lang="ne-NP" sz="2400" dirty="0">
                <a:cs typeface="Kalimati" pitchFamily="2"/>
              </a:rPr>
              <a:t>.............   मिनेटः .............</a:t>
            </a:r>
          </a:p>
          <a:p>
            <a:pPr>
              <a:lnSpc>
                <a:spcPct val="150000"/>
              </a:lnSpc>
            </a:pPr>
            <a:endParaRPr lang="en-US" sz="1050" dirty="0">
              <a:cs typeface="Kalimati" pitchFamily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1DDC98-779D-4FE7-AA4E-AA478B5649AB}"/>
              </a:ext>
            </a:extLst>
          </p:cNvPr>
          <p:cNvSpPr txBox="1"/>
          <p:nvPr/>
        </p:nvSpPr>
        <p:spPr>
          <a:xfrm>
            <a:off x="0" y="3806556"/>
            <a:ext cx="1000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४. यस वडामा जग्गाको नापका लागि कुन एकाइ चलन</a:t>
            </a:r>
            <a:r>
              <a:rPr lang="en-US" sz="2800" b="1" dirty="0">
                <a:cs typeface="Kalimati" pitchFamily="2"/>
              </a:rPr>
              <a:t>  </a:t>
            </a:r>
            <a:r>
              <a:rPr lang="ne-NP" sz="2800" b="1" dirty="0">
                <a:cs typeface="Kalimati" pitchFamily="2"/>
              </a:rPr>
              <a:t>चल्तीमा छ ?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F4E062-A86A-42A3-A749-2503A446C894}"/>
              </a:ext>
            </a:extLst>
          </p:cNvPr>
          <p:cNvSpPr txBox="1"/>
          <p:nvPr/>
        </p:nvSpPr>
        <p:spPr>
          <a:xfrm>
            <a:off x="39420" y="4357110"/>
            <a:ext cx="860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१. रोपनी       २. विघा</a:t>
            </a:r>
            <a:endParaRPr lang="en-US" sz="2400" dirty="0">
              <a:cs typeface="Kalimati" pitchFamily="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DC80D7-49D8-4290-B56F-CC9A3320FF71}"/>
              </a:ext>
            </a:extLst>
          </p:cNvPr>
          <p:cNvSpPr txBox="1"/>
          <p:nvPr/>
        </p:nvSpPr>
        <p:spPr>
          <a:xfrm>
            <a:off x="0" y="5032890"/>
            <a:ext cx="969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५) यस वडामा उत्पादन हुने प्रमुख कृषिजन्य उपजहरु के के हुन् ?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7130BC-FF29-4BC9-9CE4-80CA9FF232F2}"/>
              </a:ext>
            </a:extLst>
          </p:cNvPr>
          <p:cNvSpPr txBox="1"/>
          <p:nvPr/>
        </p:nvSpPr>
        <p:spPr>
          <a:xfrm>
            <a:off x="142620" y="5867181"/>
            <a:ext cx="8591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क)........... ख).............ग).............घ).............ङ) ..............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2320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47" y="6443332"/>
            <a:ext cx="476693" cy="41636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5" y="1084520"/>
            <a:ext cx="12053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hindiNumParenR" startAt="6"/>
            </a:pPr>
            <a:r>
              <a:rPr lang="ne-NP" sz="2800" b="1" dirty="0">
                <a:cs typeface="Kalimati" pitchFamily="2"/>
              </a:rPr>
              <a:t>यस वडाबाट अक्सर बाहिर जाने प्रमुख कृषिजन्य उपजहरू के के हुन् ?</a:t>
            </a:r>
            <a:r>
              <a:rPr lang="en-US" sz="2800" b="1" dirty="0">
                <a:cs typeface="Kalimati" pitchFamily="2"/>
              </a:rPr>
              <a:t> </a:t>
            </a:r>
            <a:endParaRPr lang="ne-NP" sz="2800" b="1" dirty="0">
              <a:cs typeface="Kalimati" pitchFamily="2"/>
            </a:endParaRPr>
          </a:p>
          <a:p>
            <a:r>
              <a:rPr lang="ne-NP" sz="2800" b="1" dirty="0">
                <a:cs typeface="Kalimati" pitchFamily="2"/>
              </a:rPr>
              <a:t>(रकमको आधारमा)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2" y="2120949"/>
            <a:ext cx="1191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dirty="0">
                <a:cs typeface="Kalimati" pitchFamily="2"/>
              </a:rPr>
              <a:t>      क)............ख).............ग).............घ)..............ङ)................</a:t>
            </a:r>
            <a:endParaRPr lang="en-US" sz="2400" dirty="0">
              <a:cs typeface="Kalimati" pitchFamily="2"/>
            </a:endParaRPr>
          </a:p>
          <a:p>
            <a:pPr algn="just"/>
            <a:endParaRPr lang="ne-NP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CB48F-74D2-4EE1-95FC-BCE894DDA91B}"/>
              </a:ext>
            </a:extLst>
          </p:cNvPr>
          <p:cNvSpPr txBox="1"/>
          <p:nvPr/>
        </p:nvSpPr>
        <p:spPr>
          <a:xfrm>
            <a:off x="157716" y="2951946"/>
            <a:ext cx="11876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७) यस वडामा उत्पादन हुने प्रमुख गैरकृषिजन्य/खानीजन्य उपजहरू के के हुन् ? (उत्पादन परिमाणको आधारमा)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7572F-8163-4D11-8C3C-0FE31A69A454}"/>
              </a:ext>
            </a:extLst>
          </p:cNvPr>
          <p:cNvSpPr txBox="1"/>
          <p:nvPr/>
        </p:nvSpPr>
        <p:spPr>
          <a:xfrm>
            <a:off x="118729" y="3988377"/>
            <a:ext cx="1191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dirty="0">
                <a:cs typeface="Kalimati" pitchFamily="2"/>
              </a:rPr>
              <a:t>      क)............ख).............ग).............घ)..............ङ)................</a:t>
            </a:r>
            <a:endParaRPr lang="en-US" sz="2400" dirty="0">
              <a:cs typeface="Kalimati" pitchFamily="2"/>
            </a:endParaRPr>
          </a:p>
          <a:p>
            <a:pPr algn="just"/>
            <a:endParaRPr lang="ne-NP" sz="2400" dirty="0"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85348E-FD90-4E37-AC48-F8F4B0F38F35}"/>
              </a:ext>
            </a:extLst>
          </p:cNvPr>
          <p:cNvSpPr txBox="1"/>
          <p:nvPr/>
        </p:nvSpPr>
        <p:spPr>
          <a:xfrm>
            <a:off x="-90376" y="4793470"/>
            <a:ext cx="12163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८) यस वडाबाट अक्सर बाहिर जाने गैरकृषिजन्य/खानीजन्य उपजहरू के के हुन् ?</a:t>
            </a:r>
          </a:p>
          <a:p>
            <a:pPr algn="ctr"/>
            <a:r>
              <a:rPr lang="ne-NP" sz="2800" b="1" dirty="0">
                <a:cs typeface="Kalimati" pitchFamily="2"/>
              </a:rPr>
              <a:t>(रकमको आधारमा)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82AB6-21DA-4BDF-8AB4-C725BEAFEE21}"/>
              </a:ext>
            </a:extLst>
          </p:cNvPr>
          <p:cNvSpPr txBox="1"/>
          <p:nvPr/>
        </p:nvSpPr>
        <p:spPr>
          <a:xfrm>
            <a:off x="118729" y="5970161"/>
            <a:ext cx="1191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dirty="0">
                <a:cs typeface="Kalimati" pitchFamily="2"/>
              </a:rPr>
              <a:t>      क)............ख).............ग).............घ)..............ङ)................</a:t>
            </a:r>
            <a:endParaRPr lang="en-US" sz="2400" dirty="0">
              <a:cs typeface="Kalimati" pitchFamily="2"/>
            </a:endParaRPr>
          </a:p>
          <a:p>
            <a:pPr algn="just"/>
            <a:endParaRPr lang="ne-NP" sz="2400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42650" y="6400802"/>
            <a:ext cx="529855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1622" y="735960"/>
            <a:ext cx="10569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ctr"/>
            <a:r>
              <a:rPr lang="ne-NP" sz="2800" b="1" dirty="0">
                <a:cs typeface="Kalimati" pitchFamily="2"/>
              </a:rPr>
              <a:t>९)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यस वडामा मुख्यतः कुन कुन स्रोतबाट राजस्व संकलन हुन्छ ?</a:t>
            </a:r>
            <a:br>
              <a:rPr lang="ne-NP" sz="2800" b="1" dirty="0">
                <a:cs typeface="Kalimati" pitchFamily="2"/>
              </a:rPr>
            </a:br>
            <a:r>
              <a:rPr lang="ne-NP" sz="2800" b="1" dirty="0">
                <a:cs typeface="Kalimati" pitchFamily="2"/>
              </a:rPr>
              <a:t>(गा.पा./न.पा र अन्य निकायबाट प्राप्त रकम बाहेक)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16" y="3434817"/>
            <a:ext cx="76767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१. सम्पत्ति कर 	      ७. विज्ञापन कर             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 घरवहाल कर	      ८. व्यवसाय कर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३. घरजग्गा रजिष्ट्रेसन कर   ९. सेवा, शुल्क,  दस्तुर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४. सवारी साधन कर       १०. पर्यटन शुल्क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 भूमी कर (मालपोत)      ११. दण्ड, जरिवाना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६. मनोरञ्जन कर           १२. अन्य कर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19523B-5610-4BD5-B5B8-F04A01B78A76}"/>
              </a:ext>
            </a:extLst>
          </p:cNvPr>
          <p:cNvSpPr txBox="1"/>
          <p:nvPr/>
        </p:nvSpPr>
        <p:spPr>
          <a:xfrm>
            <a:off x="8161413" y="2921506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उदाहरण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D05627-D51E-4DE2-9BBB-CBECBACEA6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91" t="57520" r="28348" b="16744"/>
          <a:stretch/>
        </p:blipFill>
        <p:spPr>
          <a:xfrm>
            <a:off x="7757840" y="3371127"/>
            <a:ext cx="4004307" cy="35431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CA2D66-003A-430F-BF90-51E314AB90CE}"/>
              </a:ext>
            </a:extLst>
          </p:cNvPr>
          <p:cNvSpPr txBox="1"/>
          <p:nvPr/>
        </p:nvSpPr>
        <p:spPr>
          <a:xfrm>
            <a:off x="8161413" y="4418986"/>
            <a:ext cx="627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2ADA12-AE83-4BD2-95F9-E17821E03B52}"/>
              </a:ext>
            </a:extLst>
          </p:cNvPr>
          <p:cNvSpPr txBox="1"/>
          <p:nvPr/>
        </p:nvSpPr>
        <p:spPr>
          <a:xfrm>
            <a:off x="8175590" y="4815937"/>
            <a:ext cx="627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A648E5-3202-4244-B779-C97BF1F108C0}"/>
              </a:ext>
            </a:extLst>
          </p:cNvPr>
          <p:cNvSpPr txBox="1"/>
          <p:nvPr/>
        </p:nvSpPr>
        <p:spPr>
          <a:xfrm>
            <a:off x="9100623" y="4390631"/>
            <a:ext cx="24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घरवहाल कर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585423-A313-47FE-BA53-1435AA0B5478}"/>
              </a:ext>
            </a:extLst>
          </p:cNvPr>
          <p:cNvSpPr txBox="1"/>
          <p:nvPr/>
        </p:nvSpPr>
        <p:spPr>
          <a:xfrm>
            <a:off x="9114799" y="4840745"/>
            <a:ext cx="24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पर्यटन शुल्क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037D26-9501-4CE9-9CE9-E7BBC66A5FFF}"/>
              </a:ext>
            </a:extLst>
          </p:cNvPr>
          <p:cNvSpPr txBox="1"/>
          <p:nvPr/>
        </p:nvSpPr>
        <p:spPr>
          <a:xfrm>
            <a:off x="140769" y="1819290"/>
            <a:ext cx="1196178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1800" b="1" dirty="0">
                <a:solidFill>
                  <a:srgbClr val="0070C0"/>
                </a:solidFill>
                <a:cs typeface="Kalimati" pitchFamily="2"/>
              </a:rPr>
              <a:t>आर्थिक बर्ष २०७७ साउन १ गते देखि २०७८ असार मसान्तसम्ममा उक्त</a:t>
            </a:r>
            <a:r>
              <a:rPr lang="en-US" sz="1800" b="1" dirty="0">
                <a:solidFill>
                  <a:srgbClr val="0070C0"/>
                </a:solidFill>
                <a:cs typeface="Kalimati" pitchFamily="2"/>
              </a:rPr>
              <a:t> </a:t>
            </a:r>
            <a:r>
              <a:rPr lang="ne-NP" sz="1800" b="1" dirty="0">
                <a:solidFill>
                  <a:srgbClr val="0070C0"/>
                </a:solidFill>
                <a:cs typeface="Kalimati" pitchFamily="2"/>
              </a:rPr>
              <a:t>वडाले </a:t>
            </a:r>
            <a:r>
              <a:rPr lang="ne-NP" sz="1800" dirty="0">
                <a:cs typeface="Kalimati" pitchFamily="2"/>
              </a:rPr>
              <a:t>आफैंले उठाएको तथा सो वडाबाट सम्बन्धित स्थानीय तहले संकलन गरेको विभिन्न</a:t>
            </a:r>
            <a:r>
              <a:rPr lang="en-US" sz="1800" dirty="0">
                <a:cs typeface="Kalimati" pitchFamily="2"/>
              </a:rPr>
              <a:t> </a:t>
            </a:r>
            <a:r>
              <a:rPr lang="ne-NP" sz="1800" dirty="0">
                <a:cs typeface="Kalimati" pitchFamily="2"/>
              </a:rPr>
              <a:t>कर तथा गैरकर राजस्वको आधारमा दिइएको सूची अनुसारका स्रोतमध्ये बढीमा ५ वटाको कोड र सम्बन्धित स्रोतको नाम क्रमशः लेख्नुपर्दछ ।</a:t>
            </a:r>
            <a:endParaRPr lang="en-US" sz="1800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63922" y="6390173"/>
            <a:ext cx="497958" cy="44826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787" y="1753671"/>
            <a:ext cx="10569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ctr"/>
            <a:r>
              <a:rPr lang="ne-NP" sz="2800" b="1" dirty="0">
                <a:cs typeface="Kalimati" pitchFamily="2"/>
              </a:rPr>
              <a:t>१०)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यस वडामा कुन कुन जात/जातिका मानिसहरूको बसोवास रहेको छ ?</a:t>
            </a:r>
            <a:br>
              <a:rPr lang="ne-NP" sz="2800" b="1" dirty="0">
                <a:cs typeface="Kalimati" pitchFamily="2"/>
              </a:rPr>
            </a:br>
            <a:r>
              <a:rPr lang="ne-NP" sz="2800" b="1" dirty="0">
                <a:cs typeface="Kalimati" pitchFamily="2"/>
              </a:rPr>
              <a:t> (धेरै जनसंख्या अनुसार क्रमशः लेख्ने)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74017"/>
            <a:ext cx="819651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सम्बन्धित वडामा बसोबास गर्ने जात/जातिहरू मध्ये संख्याका आधारमा सबैभन्दा बढी रहेको जात/जातिको नाम र कोड सि.नं १ मा र संख्याको आधारमा दोश्रो, तेस्रो गर्दै अक्सर बसोवास गर्ने सबै जात/जातिको नाम र कोड क्रमशः लेख्दै जानुपर्दछ । 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जातजाति लेख्ने स्थान अपुग भएमा नयाँ पाना प्रयोग गर्नुपर्दछ 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62947"/>
              </p:ext>
            </p:extLst>
          </p:nvPr>
        </p:nvGraphicFramePr>
        <p:xfrm>
          <a:off x="8365245" y="3930273"/>
          <a:ext cx="3751141" cy="2439006"/>
        </p:xfrm>
        <a:graphic>
          <a:graphicData uri="http://schemas.openxmlformats.org/drawingml/2006/table">
            <a:tbl>
              <a:tblPr firstRow="1" firstCol="1" bandRow="1"/>
              <a:tblGrid>
                <a:gridCol w="64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501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 dirty="0">
                          <a:effectLst/>
                          <a:latin typeface="Preeti"/>
                          <a:ea typeface="Calibri"/>
                          <a:cs typeface="Mangal"/>
                        </a:rPr>
                        <a:t>l;=g+=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hft</a:t>
                      </a:r>
                      <a:r>
                        <a:rPr lang="en-US" sz="2100" kern="1200" dirty="0" err="1">
                          <a:solidFill>
                            <a:prstClr val="black"/>
                          </a:solidFill>
                          <a:latin typeface="Preeti" pitchFamily="2" charset="0"/>
                          <a:ea typeface="+mn-ea"/>
                          <a:cs typeface="+mn-cs"/>
                        </a:rPr>
                        <a:t>÷</a:t>
                      </a:r>
                      <a:r>
                        <a:rPr lang="en-US" sz="21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hfltsf</a:t>
                      </a:r>
                      <a:r>
                        <a:rPr lang="en-US" sz="2100" dirty="0">
                          <a:effectLst/>
                          <a:latin typeface="Preeti"/>
                          <a:ea typeface="Calibri"/>
                          <a:cs typeface="Mangal"/>
                        </a:rPr>
                        <a:t>] </a:t>
                      </a:r>
                      <a:r>
                        <a:rPr lang="en-US" sz="21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gfd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effectLst/>
                          <a:latin typeface="Preeti"/>
                          <a:ea typeface="Calibri"/>
                          <a:cs typeface="Mangal"/>
                        </a:rPr>
                        <a:t>sf]8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!=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@=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#=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$=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%=</a:t>
                      </a:r>
                      <a:endParaRPr lang="en-US" sz="17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103878" marR="103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D0E1DD-4A05-49FD-B831-5AED18FF6948}"/>
              </a:ext>
            </a:extLst>
          </p:cNvPr>
          <p:cNvSpPr txBox="1"/>
          <p:nvPr/>
        </p:nvSpPr>
        <p:spPr>
          <a:xfrm>
            <a:off x="938102" y="721462"/>
            <a:ext cx="10569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ctr"/>
            <a:r>
              <a:rPr lang="ne-NP" sz="2800" b="1" dirty="0">
                <a:cs typeface="Kalimati" pitchFamily="2"/>
              </a:rPr>
              <a:t> </a:t>
            </a:r>
            <a:r>
              <a:rPr lang="ne-NP" sz="3200" b="1" dirty="0">
                <a:solidFill>
                  <a:srgbClr val="002060"/>
                </a:solidFill>
                <a:cs typeface="Kalimati" pitchFamily="2"/>
              </a:rPr>
              <a:t>खण्ड ग: वडाको जात/जाति तथा भाषा सम्बन्धी विवरण</a:t>
            </a:r>
            <a:endParaRPr lang="en-US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7" y="6475231"/>
            <a:ext cx="583019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1622" y="829334"/>
            <a:ext cx="10569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ctr"/>
            <a:r>
              <a:rPr lang="ne-NP" sz="2800" b="1" dirty="0">
                <a:cs typeface="Kalimati" pitchFamily="2"/>
              </a:rPr>
              <a:t>११)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यस वडामा कुन कुन लोपोन्मुख जात/जातिको बसोवास रहेको छ ?</a:t>
            </a:r>
            <a:br>
              <a:rPr lang="ne-NP" sz="2800" b="1" dirty="0">
                <a:cs typeface="Kalimati" pitchFamily="2"/>
              </a:rPr>
            </a:br>
            <a:r>
              <a:rPr lang="en-US" sz="2800" b="1" dirty="0">
                <a:cs typeface="Kalimati" pitchFamily="2"/>
              </a:rPr>
              <a:t>   </a:t>
            </a:r>
            <a:r>
              <a:rPr lang="ne-NP" sz="2800" b="1" dirty="0">
                <a:cs typeface="Kalimati" pitchFamily="2"/>
              </a:rPr>
              <a:t>(सबैभन्दा कम जनसंख्या अनुसार क्रमशः लेख्ने)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14347"/>
            <a:ext cx="74427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संलग्न सूची अनुसार वडाभित्र नेपाल सरकारले घोषणा गरेका कुनै लोपोन्मुख जातिको अक्सर बसोवास रहेको छ भने उक्त जातिको नाम सबै भन्दा कम जनसंख्या भएकोबाट शुरू गरी क्रमशः लेख्नुपर्दछ  । 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कोड उल्लेख नभएका जातजातिको हकमा कोड नलेखी नाम मात्र लेख्नुपर्दछ ।</a:t>
            </a:r>
            <a:endParaRPr lang="en-US" sz="2400" dirty="0">
              <a:cs typeface="Kalimati" pitchFamily="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90827"/>
              </p:ext>
            </p:extLst>
          </p:nvPr>
        </p:nvGraphicFramePr>
        <p:xfrm>
          <a:off x="7772400" y="1867562"/>
          <a:ext cx="4419599" cy="2927721"/>
        </p:xfrm>
        <a:graphic>
          <a:graphicData uri="http://schemas.openxmlformats.org/drawingml/2006/table">
            <a:tbl>
              <a:tblPr firstRow="1" firstCol="1" bandRow="1"/>
              <a:tblGrid>
                <a:gridCol w="763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64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l;=g+=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nf</a:t>
                      </a: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]</a:t>
                      </a: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kf</a:t>
                      </a: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]</a:t>
                      </a: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Gd'v</a:t>
                      </a: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hft</a:t>
                      </a:r>
                      <a:r>
                        <a:rPr lang="en-US" sz="2400" dirty="0" err="1">
                          <a:latin typeface="Preeti" pitchFamily="2" charset="0"/>
                        </a:rPr>
                        <a:t>÷</a:t>
                      </a: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hfltsf</a:t>
                      </a: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] </a:t>
                      </a:r>
                      <a:r>
                        <a:rPr lang="en-US" sz="2400" dirty="0" err="1">
                          <a:effectLst/>
                          <a:latin typeface="Preeti"/>
                          <a:ea typeface="Calibri"/>
                          <a:cs typeface="Mangal"/>
                        </a:rPr>
                        <a:t>gfd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effectLst/>
                          <a:latin typeface="Preeti"/>
                          <a:ea typeface="Calibri"/>
                          <a:cs typeface="Mangal"/>
                        </a:rPr>
                        <a:t>sf]8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!=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@=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#=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8C50189-CC94-4A60-A130-AC7D548D03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15" t="43411" r="28489" b="45581"/>
          <a:stretch/>
        </p:blipFill>
        <p:spPr>
          <a:xfrm>
            <a:off x="-2571" y="5209958"/>
            <a:ext cx="11687750" cy="163741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46959" y="6422067"/>
            <a:ext cx="657448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9552" y="744275"/>
            <a:ext cx="10569390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ctr">
              <a:lnSpc>
                <a:spcPct val="150000"/>
              </a:lnSpc>
            </a:pPr>
            <a:r>
              <a:rPr lang="ne-NP" sz="2800" b="1" dirty="0">
                <a:cs typeface="Kalimati" pitchFamily="2"/>
              </a:rPr>
              <a:t>१२)	यस वडामा कुन कुन सीमान्तकृत जात÷जातिको बसोवास रहेको छ ? </a:t>
            </a:r>
            <a:br>
              <a:rPr lang="ne-NP" sz="2800" b="1" dirty="0">
                <a:cs typeface="Kalimati" pitchFamily="2"/>
              </a:rPr>
            </a:br>
            <a:r>
              <a:rPr lang="ne-NP" sz="2800" b="1" dirty="0">
                <a:cs typeface="Kalimati" pitchFamily="2"/>
              </a:rPr>
              <a:t>(सबैभन्दा कम जनसंख्या अनुसार क्रमश लेख्ने)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0FD146-13C9-406F-9180-AAAA4C204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41" t="24961" r="28575" b="27132"/>
          <a:stretch/>
        </p:blipFill>
        <p:spPr>
          <a:xfrm>
            <a:off x="5231219" y="2073347"/>
            <a:ext cx="6900537" cy="43873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AF2ECE-6CF5-4062-85AC-289FCF774B38}"/>
              </a:ext>
            </a:extLst>
          </p:cNvPr>
          <p:cNvSpPr txBox="1"/>
          <p:nvPr/>
        </p:nvSpPr>
        <p:spPr>
          <a:xfrm>
            <a:off x="0" y="2099409"/>
            <a:ext cx="50504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संलग्न सूची अनुसार वडाभित्र नेपाल सरकारले घोषणा गरेका कुनै सीमान्तकृत जातिको अक्सर बसोवास रहेको छ भने उक्त जातिको नाम सबै भन्दा कम जनसंख्या भएकोबाट शुरू गरी क्रमशः लेख्नुपर्दछ  । 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कोड उल्लेख नभएका जातजातिको हकमा कोड नलेखी नाम मात्र लेख्नुपर्दछ ।</a:t>
            </a:r>
            <a:endParaRPr lang="en-US" sz="2400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9" y="6411434"/>
            <a:ext cx="466060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9328" y="775605"/>
            <a:ext cx="110466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ctr"/>
            <a:r>
              <a:rPr lang="ne-NP" sz="2800" b="1" dirty="0">
                <a:cs typeface="Kalimati" pitchFamily="2"/>
              </a:rPr>
              <a:t>१३)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यस वडामा कुन कुन मातृभाषा बोल्ने मानिसहरूको बसोवास  रहेको छ ?</a:t>
            </a:r>
            <a:br>
              <a:rPr lang="ne-NP" sz="2800" b="1" dirty="0">
                <a:cs typeface="Kalimati" pitchFamily="2"/>
              </a:rPr>
            </a:br>
            <a:r>
              <a:rPr lang="ne-NP" sz="2800" b="1" dirty="0">
                <a:cs typeface="Kalimati" pitchFamily="2"/>
              </a:rPr>
              <a:t>(धेरै जनसंख्या अनुसार क्रमशः लेख्ने)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99131"/>
            <a:ext cx="8005482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विभिन्न मातृभाषा बोल्ने मानिसहरू मध्ये सबैभन्दा बढी  मानिसहरूले बोल्ने भाषा सि.नं.१ मा लेख्नुपर्दछ र त्यसपछि धेरै मानिसले बोल्ने भाषाको नाम क्रमशः लेख्नुपर्दछ ।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दिईएको तालिकामा भएको क्रमसंख्या भन्दा धेरै मातृभाषा भएमा थप पाना प्रयोग गरी क्रमशः लेख्नुपर्दछ । </a:t>
            </a:r>
          </a:p>
          <a:p>
            <a:pPr marL="233363" indent="-2333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मातृभाषाको नाम लेखिसकेपछि गणक निर्देशिकामा दिईएको मातृभाषाको कोड लेख्नुपर्दछ । </a:t>
            </a:r>
            <a:endParaRPr lang="en-US" sz="2400" dirty="0">
              <a:cs typeface="Kalimati" pitchFamily="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70825"/>
              </p:ext>
            </p:extLst>
          </p:nvPr>
        </p:nvGraphicFramePr>
        <p:xfrm>
          <a:off x="8754976" y="2870791"/>
          <a:ext cx="3388659" cy="2400457"/>
        </p:xfrm>
        <a:graphic>
          <a:graphicData uri="http://schemas.openxmlformats.org/drawingml/2006/table">
            <a:tbl>
              <a:tblPr firstRow="1" firstCol="1" bandRow="1"/>
              <a:tblGrid>
                <a:gridCol w="1052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0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3177"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Preeti"/>
                          <a:ea typeface="Calibri"/>
                          <a:cs typeface="Mangal"/>
                        </a:rPr>
                        <a:t>l;=g+=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Preeti"/>
                          <a:ea typeface="Calibri"/>
                          <a:cs typeface="Mangal"/>
                        </a:rPr>
                        <a:t>dft[efiffsf] gfd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Preeti"/>
                          <a:ea typeface="Calibri"/>
                          <a:cs typeface="Mangal"/>
                        </a:rPr>
                        <a:t>sf]8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!=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@=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marL="360045" marR="0" indent="-360045"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#=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Preeti"/>
                          <a:ea typeface="Calibri"/>
                          <a:cs typeface="Mangal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46961" y="6496498"/>
            <a:ext cx="625549" cy="3419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76578" y="2963429"/>
            <a:ext cx="8205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खण्ड घः वडाभित्र रहेका सेवा सुविधाको विद्यमान अवस्था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9218" name="Picture 2" descr="H:\CBS PPT\Downloads\karmacha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315" y="2610565"/>
            <a:ext cx="3124161" cy="2001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2135" y="6390169"/>
            <a:ext cx="590375" cy="49079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45" y="1428327"/>
            <a:ext cx="12172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1175" indent="-511175" algn="ctr">
              <a:buAutoNum type="hindiNumParenR" startAt="14"/>
            </a:pPr>
            <a:r>
              <a:rPr lang="ne-NP" sz="2400" b="1" dirty="0">
                <a:cs typeface="Kalimati" pitchFamily="2"/>
              </a:rPr>
              <a:t> यस वडाको भौगोलिक क्षेत्रभित्र रहेका सेवा सुविधा उपलब्धताको </a:t>
            </a:r>
          </a:p>
          <a:p>
            <a:pPr algn="ctr"/>
            <a:r>
              <a:rPr lang="ne-NP" sz="2400" b="1" dirty="0">
                <a:cs typeface="Kalimati" pitchFamily="2"/>
              </a:rPr>
              <a:t>अवस्था (संख्या) उल्लेख गर्नुहोस् ।</a:t>
            </a:r>
            <a:endParaRPr lang="en-US" sz="2400" b="1" dirty="0">
              <a:cs typeface="Kalimati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A80627-44B0-4072-9499-287E6AAC1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492" y="4062846"/>
            <a:ext cx="2103473" cy="52734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7B38A93-F602-4E99-8706-023F82BA8121}"/>
              </a:ext>
            </a:extLst>
          </p:cNvPr>
          <p:cNvGrpSpPr/>
          <p:nvPr/>
        </p:nvGrpSpPr>
        <p:grpSpPr>
          <a:xfrm>
            <a:off x="119274" y="2386202"/>
            <a:ext cx="12192388" cy="4494764"/>
            <a:chOff x="0" y="1930323"/>
            <a:chExt cx="12192388" cy="44598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317EF13-41DE-4BFF-B59F-A8C493AF7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930323"/>
              <a:ext cx="4790229" cy="428353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A910D0B-FE0C-4064-A681-38D1BCFAC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0229" y="2517045"/>
              <a:ext cx="2014775" cy="33306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59263AD-D190-42E4-812D-B05D8D664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1267" y="2513582"/>
              <a:ext cx="3296281" cy="36754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90D49C7-A8C6-4FD1-8E73-ED110A04C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96480" y="1930323"/>
              <a:ext cx="1595908" cy="445984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8AE2147-9A43-42D6-B40C-00AC3FFEF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4854" y="1970079"/>
              <a:ext cx="485880" cy="58326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8A5EE33-0BE7-4F0E-86FB-2C06289D6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5382" y="1973394"/>
              <a:ext cx="485880" cy="5832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9A82FDA-FB65-41B2-83EE-B47B6FA17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05359" y="1970080"/>
              <a:ext cx="1595908" cy="58326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C25E6E0-E33A-46E2-8EC5-6A9ABBD8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89706" y="1976708"/>
              <a:ext cx="2952727" cy="58326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5790D12-906A-43B9-BA1A-E10D46BFDFC5}"/>
              </a:ext>
            </a:extLst>
          </p:cNvPr>
          <p:cNvSpPr txBox="1"/>
          <p:nvPr/>
        </p:nvSpPr>
        <p:spPr>
          <a:xfrm>
            <a:off x="5384585" y="6453966"/>
            <a:ext cx="6306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cs typeface="Kalimati" pitchFamily="2"/>
              </a:rPr>
              <a:t>क्रमशः</a:t>
            </a:r>
            <a:endParaRPr lang="en-US" sz="1800" b="1" dirty="0">
              <a:cs typeface="Kalimati" pitchFamily="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7A1B1D-CA08-4CCF-B728-E2592C7B1492}"/>
              </a:ext>
            </a:extLst>
          </p:cNvPr>
          <p:cNvSpPr txBox="1"/>
          <p:nvPr/>
        </p:nvSpPr>
        <p:spPr>
          <a:xfrm>
            <a:off x="655983" y="716675"/>
            <a:ext cx="1092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200" b="1" dirty="0">
                <a:solidFill>
                  <a:srgbClr val="002060"/>
                </a:solidFill>
                <a:cs typeface="Kalimati" pitchFamily="2"/>
              </a:rPr>
              <a:t>खण्ड घः वडाभित्र रहेका सेवा सुविधाको विद्यमान अवस्था</a:t>
            </a:r>
            <a:endParaRPr lang="en-US" sz="3200" b="1" dirty="0">
              <a:solidFill>
                <a:srgbClr val="002060"/>
              </a:solidFill>
              <a:cs typeface="Kalimati" pitchFamily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472530" y="6496493"/>
            <a:ext cx="710613" cy="35257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0456" y="795978"/>
            <a:ext cx="10154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१५)	यस वडाका स्वास्थ्य संस्थामा निम्न सुविधाहरू उपलब्ध छन् ?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52520" y="2037521"/>
            <a:ext cx="43906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वडाभित्र रहेका सरकारी, सामुदायिक तथा निजी स्वास्थ्य संस्थामा तल उल्लेखित सुविधाहरू उपलब्ध छन् छैनन् सोधी,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छ भने १ मा र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छैन भने २ मा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algn="just"/>
            <a:r>
              <a:rPr lang="ne-NP" sz="2400" dirty="0">
                <a:cs typeface="Kalimati" pitchFamily="2"/>
              </a:rPr>
              <a:t>	गोलो घेरा लगाउनुपर्दछ । </a:t>
            </a:r>
            <a:endParaRPr lang="en-US" sz="2400" dirty="0">
              <a:cs typeface="Kalimati" pitchFamily="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B54896-F843-46EE-A4AC-F3D76F16923B}"/>
              </a:ext>
            </a:extLst>
          </p:cNvPr>
          <p:cNvGrpSpPr/>
          <p:nvPr/>
        </p:nvGrpSpPr>
        <p:grpSpPr>
          <a:xfrm>
            <a:off x="159487" y="1391478"/>
            <a:ext cx="7096078" cy="5367131"/>
            <a:chOff x="159487" y="2218967"/>
            <a:chExt cx="4651201" cy="322596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330FE9-4AE5-4534-8EE2-5F9D21EBE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487" y="2218967"/>
              <a:ext cx="3130711" cy="32259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982EB2-B736-44C4-BFEC-A58FB8936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0259" y="2233297"/>
              <a:ext cx="1530429" cy="3206915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07E8F30C-D316-4202-ACA0-E32FF57E8044}"/>
              </a:ext>
            </a:extLst>
          </p:cNvPr>
          <p:cNvSpPr/>
          <p:nvPr/>
        </p:nvSpPr>
        <p:spPr>
          <a:xfrm>
            <a:off x="5986131" y="4422913"/>
            <a:ext cx="434548" cy="44768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AC6B308-D438-4FFF-9ABA-22C87B4CA02C}"/>
              </a:ext>
            </a:extLst>
          </p:cNvPr>
          <p:cNvSpPr/>
          <p:nvPr/>
        </p:nvSpPr>
        <p:spPr>
          <a:xfrm>
            <a:off x="4961167" y="4067857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95B239B-0CA5-43DF-B561-06BD22049670}"/>
              </a:ext>
            </a:extLst>
          </p:cNvPr>
          <p:cNvSpPr/>
          <p:nvPr/>
        </p:nvSpPr>
        <p:spPr>
          <a:xfrm>
            <a:off x="4967041" y="1454515"/>
            <a:ext cx="434548" cy="44768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A52EA3D-FFC7-4627-BF4F-0BC9E618F6A7}"/>
              </a:ext>
            </a:extLst>
          </p:cNvPr>
          <p:cNvSpPr/>
          <p:nvPr/>
        </p:nvSpPr>
        <p:spPr>
          <a:xfrm>
            <a:off x="6018547" y="1732074"/>
            <a:ext cx="434548" cy="44768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A7E7E1B-15B6-40EE-AB91-D98152AC079D}"/>
              </a:ext>
            </a:extLst>
          </p:cNvPr>
          <p:cNvSpPr/>
          <p:nvPr/>
        </p:nvSpPr>
        <p:spPr>
          <a:xfrm>
            <a:off x="5982106" y="2152829"/>
            <a:ext cx="434548" cy="44768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6FDE0A-C9D2-484A-8B5A-A625ECFF1B49}"/>
              </a:ext>
            </a:extLst>
          </p:cNvPr>
          <p:cNvSpPr/>
          <p:nvPr/>
        </p:nvSpPr>
        <p:spPr>
          <a:xfrm>
            <a:off x="4949708" y="2580638"/>
            <a:ext cx="413398" cy="34786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A0779C8-C8DA-4BBD-A3B4-4B0A8E9CDBA9}"/>
              </a:ext>
            </a:extLst>
          </p:cNvPr>
          <p:cNvSpPr/>
          <p:nvPr/>
        </p:nvSpPr>
        <p:spPr>
          <a:xfrm>
            <a:off x="4948435" y="2938018"/>
            <a:ext cx="413398" cy="32533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33EFAC1-F13B-48E2-A56E-9C576F278D6B}"/>
              </a:ext>
            </a:extLst>
          </p:cNvPr>
          <p:cNvSpPr/>
          <p:nvPr/>
        </p:nvSpPr>
        <p:spPr>
          <a:xfrm>
            <a:off x="6023902" y="3684103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FB2476-5F53-4366-8C27-6BD8A01A72A5}"/>
              </a:ext>
            </a:extLst>
          </p:cNvPr>
          <p:cNvSpPr/>
          <p:nvPr/>
        </p:nvSpPr>
        <p:spPr>
          <a:xfrm>
            <a:off x="4990234" y="4846983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89C900A-8C41-4C09-8C7C-423C32C57B36}"/>
              </a:ext>
            </a:extLst>
          </p:cNvPr>
          <p:cNvSpPr/>
          <p:nvPr/>
        </p:nvSpPr>
        <p:spPr>
          <a:xfrm>
            <a:off x="4927285" y="3263349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7F9900C-2437-4C8A-BDB6-8C2470050287}"/>
              </a:ext>
            </a:extLst>
          </p:cNvPr>
          <p:cNvSpPr/>
          <p:nvPr/>
        </p:nvSpPr>
        <p:spPr>
          <a:xfrm>
            <a:off x="5003489" y="5218044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5D2759A-B4B6-4C40-9A49-D967325B8F7C}"/>
              </a:ext>
            </a:extLst>
          </p:cNvPr>
          <p:cNvSpPr/>
          <p:nvPr/>
        </p:nvSpPr>
        <p:spPr>
          <a:xfrm>
            <a:off x="6007338" y="5555971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3A75A7A-5143-4F06-9FF5-90ECB4D8E3DA}"/>
              </a:ext>
            </a:extLst>
          </p:cNvPr>
          <p:cNvSpPr/>
          <p:nvPr/>
        </p:nvSpPr>
        <p:spPr>
          <a:xfrm>
            <a:off x="5013427" y="5963479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55C57D4-99CE-4EE8-982F-CA87C645A776}"/>
              </a:ext>
            </a:extLst>
          </p:cNvPr>
          <p:cNvSpPr/>
          <p:nvPr/>
        </p:nvSpPr>
        <p:spPr>
          <a:xfrm>
            <a:off x="4993549" y="6321287"/>
            <a:ext cx="413398" cy="38334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A8FA30-D3D9-4240-9E28-27D5E96B5719}"/>
              </a:ext>
            </a:extLst>
          </p:cNvPr>
          <p:cNvSpPr txBox="1"/>
          <p:nvPr/>
        </p:nvSpPr>
        <p:spPr>
          <a:xfrm>
            <a:off x="5391209" y="6568180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883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991EA-3179-4673-A50B-FEA4D96AA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15" t="38139" r="28489" b="22946"/>
          <a:stretch/>
        </p:blipFill>
        <p:spPr>
          <a:xfrm>
            <a:off x="956929" y="1468018"/>
            <a:ext cx="10396876" cy="538065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2FD7CCE-6BD8-493C-A7B7-F4F88ABAE0A0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7" y="6347641"/>
            <a:ext cx="476693" cy="50142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418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A3C95-C4C0-4127-BCAD-07DE581AB9E9}"/>
              </a:ext>
            </a:extLst>
          </p:cNvPr>
          <p:cNvSpPr txBox="1"/>
          <p:nvPr/>
        </p:nvSpPr>
        <p:spPr>
          <a:xfrm>
            <a:off x="19490" y="1435646"/>
            <a:ext cx="1217251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यस अन्तर्गतका सेवा सुविधाहरु बहुसंख्यक वडावासीहरुले वडा भित्र	 वा बाहिर आधा घण्टाको पैदल दुरीमा रहेको स्थानबाट उपयोग गरेको सेवा सुविधा उपलब्ध भएको मान्नुपर्दछ । 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4123B1-69AC-4869-BF8B-A3AFEA98A0F3}"/>
              </a:ext>
            </a:extLst>
          </p:cNvPr>
          <p:cNvGrpSpPr/>
          <p:nvPr/>
        </p:nvGrpSpPr>
        <p:grpSpPr>
          <a:xfrm>
            <a:off x="175458" y="2589808"/>
            <a:ext cx="11507952" cy="4178740"/>
            <a:chOff x="664558" y="3179135"/>
            <a:chExt cx="11507952" cy="27857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AB0257-E36A-46FE-9B0C-4DB6A8BAA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06" t="30078" r="23256" b="47442"/>
            <a:stretch/>
          </p:blipFill>
          <p:spPr>
            <a:xfrm>
              <a:off x="664558" y="3179135"/>
              <a:ext cx="11507952" cy="2785731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D054C4-9961-44A2-AA6C-7228CE8BF52E}"/>
                </a:ext>
              </a:extLst>
            </p:cNvPr>
            <p:cNvSpPr/>
            <p:nvPr/>
          </p:nvSpPr>
          <p:spPr>
            <a:xfrm>
              <a:off x="9920177" y="4369981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3A7F08-0B13-4F9E-A027-9AD1FF5AF607}"/>
                </a:ext>
              </a:extLst>
            </p:cNvPr>
            <p:cNvSpPr/>
            <p:nvPr/>
          </p:nvSpPr>
          <p:spPr>
            <a:xfrm>
              <a:off x="10912554" y="4660610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426632-05A8-4096-A7B6-B88E378E3915}"/>
                </a:ext>
              </a:extLst>
            </p:cNvPr>
            <p:cNvSpPr/>
            <p:nvPr/>
          </p:nvSpPr>
          <p:spPr>
            <a:xfrm>
              <a:off x="9934348" y="407581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30927CE-6907-4CEF-822A-C533C3BD72B4}"/>
                </a:ext>
              </a:extLst>
            </p:cNvPr>
            <p:cNvSpPr/>
            <p:nvPr/>
          </p:nvSpPr>
          <p:spPr>
            <a:xfrm>
              <a:off x="10923186" y="4979589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FDCC7B8-BCD3-4C6B-ADC9-5C0210EF6DA1}"/>
                </a:ext>
              </a:extLst>
            </p:cNvPr>
            <p:cNvSpPr/>
            <p:nvPr/>
          </p:nvSpPr>
          <p:spPr>
            <a:xfrm>
              <a:off x="10955076" y="528793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574AA6-1887-4D36-9F9A-BD0BC490D556}"/>
                </a:ext>
              </a:extLst>
            </p:cNvPr>
            <p:cNvSpPr/>
            <p:nvPr/>
          </p:nvSpPr>
          <p:spPr>
            <a:xfrm>
              <a:off x="9923716" y="5596275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D8A8482A-7C07-4ADA-A8F4-F658E36EFC48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5073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 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EAFFC-2043-4BF7-AA4B-AFF10C64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35969" r="28384" b="42481"/>
          <a:stretch/>
        </p:blipFill>
        <p:spPr>
          <a:xfrm>
            <a:off x="138223" y="1658679"/>
            <a:ext cx="11914913" cy="4247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E6A76-21DC-440E-965A-8416B296D438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6" y="6475231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474" y="215282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3200" b="1" dirty="0">
                <a:cs typeface="Kalimati" pitchFamily="2"/>
              </a:rPr>
              <a:t>खण्ड चः विपद् जोखिमको अवस्था</a:t>
            </a:r>
            <a:endParaRPr lang="en-US" sz="3200" b="1" dirty="0">
              <a:cs typeface="Kalimati" pitchFamily="2"/>
            </a:endParaRPr>
          </a:p>
        </p:txBody>
      </p:sp>
      <p:pic>
        <p:nvPicPr>
          <p:cNvPr id="22530" name="Picture 2" descr="H:\CBS PPT\Downloads\clk_1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5300" y="787921"/>
            <a:ext cx="4258101" cy="283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126DE-178A-4FAA-9AAD-CD49FC4FA2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9" t="35194" r="28662" b="45737"/>
          <a:stretch/>
        </p:blipFill>
        <p:spPr>
          <a:xfrm>
            <a:off x="75816" y="3742661"/>
            <a:ext cx="11545399" cy="297711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9" y="6559279"/>
            <a:ext cx="572389" cy="28979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349" y="870463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716" y="1470571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वर्ष भित्र प्राकृतिक प्रकोप वा विपद्का कारण यस वडामा कति व्यक्तिहरूको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१९ मा उल्लेखित १६ वटा प्राकृतिक प्रकोप कारणबाट यस वडामा गत वर्ष मृत्यु भएका मानिसको कुल संख्या सोधेर लेख्नुपर्दछ । मृत्युको विवरण लेख्दा घाइते भई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त्यसैको कारणले मृत्यु भएका समेत जोडेर लेख्नुपर्दछ । 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प्राकृतिक प्रकोप वा विपद्का कारण यस वडामा कति व्यक्तिहरू घाइते वा अङ्गभङ्ग भएका थिए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अंगभंग भन्नाले घाइते वा चोटपटक भई शरिरको कुनै अङ्ग काम नलाग्ने हुनु हो भने घाइते भन्नाले अस्थायी प्रकृतिको उपचार पश्चात पूर्णरुपमा निको हुन सक्ने प्रकारको </a:t>
            </a:r>
            <a:r>
              <a:rPr lang="ne-NP" sz="2400">
                <a:cs typeface="Kalimati" pitchFamily="2"/>
              </a:rPr>
              <a:t>चोटपटक हो</a:t>
            </a:r>
            <a:endParaRPr lang="ne-NP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5241B-B216-4A11-9E17-D2D95C67B6EC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91" y="6507131"/>
            <a:ext cx="529856" cy="3525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3" y="873370"/>
            <a:ext cx="11928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प्राकृतिक प्रकोप वा विपद्का कारण यस वडामा कति घरहरूको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31825" algn="l"/>
              </a:tabLst>
            </a:pPr>
            <a:r>
              <a:rPr lang="ne-NP" sz="2400" dirty="0">
                <a:cs typeface="Kalimati" pitchFamily="2"/>
              </a:rPr>
              <a:t>	घरको क्षति भन्नाले पूर्ण वा आंशिक रुपमा घर भत्किएको भन्ने बुझ्नुपर्दछ ।</a:t>
            </a:r>
            <a:endParaRPr lang="en-US" sz="2400" dirty="0">
              <a:cs typeface="Kalimati" pitchFamily="2"/>
            </a:endParaRP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प्राकृतिक प्रकोप वा विपद्का कारण यस वडामा कति जग्गाको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519113" algn="l"/>
              </a:tabLst>
            </a:pPr>
            <a:r>
              <a:rPr lang="ne-NP" sz="2400" dirty="0">
                <a:cs typeface="Kalimati" pitchFamily="2"/>
              </a:rPr>
              <a:t>	 जग्गाको क्षति भन्नाले जग्गाको कटान हुनु, जग्गालाई बालुवा वा ढुङ्गामाटोले पुरिनु, बाढी 	 पस्नु आदि बुझ्नुपर्दछ ।</a:t>
            </a: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नोटः जग्गाको क्षेत्रफल मापन एकाइ यसै प्रश्नावलीको खण्ड ख को प्रश्न ४ मा उल्लेख गरे बमोजिम हुनुपर्दछ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2818B-AEFD-4201-A511-C3E1845911B5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6525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38345" y="6453965"/>
            <a:ext cx="444795" cy="39510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63745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प्राकृतिक प्रकोप वा विपद्का कारण यस वडामा कति पशुको क्षति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पशुको क्षति भन्नाले पशुको मृत्यु वा गम्भिर घाइते बुझ्नुपर्दछ ।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गत १ वर्ष भित्र प्राकृतिक प्रकोप वा विपद्का कारण यस वडामा कति परिमाणको बालीनालीको क्षति भएको थियो ?</a:t>
            </a:r>
          </a:p>
          <a:p>
            <a:pPr marL="342900" indent="523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 भित्र प्राकृतिक प्रकोप वा विपद्का कारण यस वडामा कति </a:t>
            </a:r>
            <a:r>
              <a:rPr lang="ne-NP" sz="2400">
                <a:cs typeface="Kalimati" pitchFamily="2"/>
              </a:rPr>
              <a:t>परिमाणको 	बालिनालीको </a:t>
            </a:r>
            <a:r>
              <a:rPr lang="ne-NP" sz="2400" dirty="0">
                <a:cs typeface="Kalimati" pitchFamily="2"/>
              </a:rPr>
              <a:t>क्षति भयो यकिन गरी मुरी वा मनमा लेख्नुपर्दछ । मुरी वा मनमा </a:t>
            </a:r>
            <a:r>
              <a:rPr lang="ne-NP" sz="2400">
                <a:cs typeface="Kalimati" pitchFamily="2"/>
              </a:rPr>
              <a:t>भन्न 	नसकेमा </a:t>
            </a:r>
            <a:r>
              <a:rPr lang="ne-NP" sz="2400" dirty="0">
                <a:cs typeface="Kalimati" pitchFamily="2"/>
              </a:rPr>
              <a:t>उक्त एकाईलाई मुरी वा मनमा परिणत गरी लेख्नुपर्दछ । यदि मन भए </a:t>
            </a:r>
            <a:r>
              <a:rPr lang="ne-NP" sz="2400">
                <a:cs typeface="Kalimati" pitchFamily="2"/>
              </a:rPr>
              <a:t>मुरीलाई 	तेस्रो </a:t>
            </a:r>
            <a:r>
              <a:rPr lang="ne-NP" sz="2400" dirty="0">
                <a:cs typeface="Kalimati" pitchFamily="2"/>
              </a:rPr>
              <a:t>धर्कोले काट्नुपर्दछ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CE3C2-B23E-4EB9-B344-FEF98788E8B0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26351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15061" y="6411433"/>
            <a:ext cx="668080" cy="437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59370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गत	 १ वर्ष	 भित्र	प्राकृतिक प्रकोप वा विपद्का कारण यस वडामा भित्र्याइएको	खाद्यान्नको कति परिमाण क्षति भएको थियो ?</a:t>
            </a:r>
          </a:p>
          <a:p>
            <a:pPr marL="341313" indent="-341313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भित्र्याइएको खाद्यान्न भन्नाले वडाका परिवारले उत्पादन गरेको र घरभित्र वा आँगनमा भण्डारण गरिएको खाद्यान्न बाली, फलफुल तथा अन्य कृषिवाली भन्ने बुझ्नुपर्दछ । विभिन्न परिवारमा भित्र्याइएको विभिन्न प्रकारको खाद्यान्नको क्षति एकमुष्ठ गरी त्यस वडामा कति क्षति भएको छ मुरी वा मनमा लेख्नुपर्दछ । यस्ता विवरणहरु वडा वा स्थानीय तहमा रेकर्ड राखेको हुन सक्दछ ।</a:t>
            </a:r>
          </a:p>
        </p:txBody>
      </p:sp>
    </p:spTree>
    <p:extLst>
      <p:ext uri="{BB962C8B-B14F-4D97-AF65-F5344CB8AC3E}">
        <p14:creationId xmlns:p14="http://schemas.microsoft.com/office/powerpoint/2010/main" val="138393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28584"/>
            <a:ext cx="1196162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 वर्ष भित्र बन्यजन्तु/जङ्गली जनावरको आक्रमणबाट यस वडामा कति जना व्यक्तिको मृत्यु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 भित्र वन्यजन्तु वा जङ्गली जनावरबाट यस वडामा मृत्यु भएका मानिसको कुल संख्या लेख्नुपर्दछ । साथै आक्रमणबाट घाइते भई पछि सोही कारणले मृत्यु भएको छ भने पनि सो समेत जोडी लेख्नुपर्दछ ।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बन्यजन्तु/जङ्गली जनावरको आक्रमणबाट यस वडामा कति जना व्यक्तिहरूको अङ्गभङ्ग भएको थियो ?</a:t>
            </a:r>
            <a:endParaRPr lang="en-US" sz="2400" dirty="0">
              <a:cs typeface="Kalimati" pitchFamily="2"/>
            </a:endParaRP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वर्षभित्र विभिन्न प्रकारका बन्यजन्तु वा जंगली जनावरबाट यस वडामा अंगभंग भएका</a:t>
            </a:r>
          </a:p>
          <a:p>
            <a:pPr marL="860425" lvl="1" indent="-403225" algn="just">
              <a:lnSpc>
                <a:spcPct val="150000"/>
              </a:lnSpc>
            </a:pPr>
            <a:r>
              <a:rPr lang="ne-NP" sz="2400">
                <a:cs typeface="Kalimati" pitchFamily="2"/>
              </a:rPr>
              <a:t>	व्यक्तिको </a:t>
            </a:r>
            <a:r>
              <a:rPr lang="ne-NP" sz="2400" dirty="0">
                <a:cs typeface="Kalimati" pitchFamily="2"/>
              </a:rPr>
              <a:t>कुल संख्या सोधेर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AA4BE-97D0-4BE9-887D-057F237467F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3"/>
            <a:ext cx="1196162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वन्यजन्तु/जङ्गली जनावरको आक्रमणबाट यस वडामा कति पशुको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गत १ वर्षभित्र वन्यजन्तु वा जंगली जनावर (बाँदर, हात्ति, चितुवा, स्याल, बाघ, </a:t>
            </a:r>
            <a:r>
              <a:rPr lang="ne-NP" sz="2400">
                <a:cs typeface="Kalimati" pitchFamily="2"/>
              </a:rPr>
              <a:t>भालु 	आदि</a:t>
            </a:r>
            <a:r>
              <a:rPr lang="ne-NP" sz="2400" dirty="0">
                <a:cs typeface="Kalimati" pitchFamily="2"/>
              </a:rPr>
              <a:t>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बाट यस वडामा क्षति भएका पशुहरुः गाई गोरु, भैंसी, राँगा, बाख्रा आदिको </a:t>
            </a:r>
            <a:r>
              <a:rPr lang="ne-NP" sz="2400">
                <a:cs typeface="Kalimati" pitchFamily="2"/>
              </a:rPr>
              <a:t>कुल 	संख्या </a:t>
            </a:r>
            <a:r>
              <a:rPr lang="ne-NP" sz="2400" dirty="0">
                <a:cs typeface="Kalimati" pitchFamily="2"/>
              </a:rPr>
              <a:t>सोधी लेख्नुपर्दछ ।</a:t>
            </a:r>
            <a:endParaRPr lang="en-US" sz="24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वन्यजन्तु/जङ्गली जनावरबाट यस वडाका कृषकहरूको कति परिमाणको बालीनाली क्षति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वर्षभित्र वन्यजन्तु वा जंगली जनावरबाट यस वडामा कति परिमाणको </a:t>
            </a:r>
            <a:r>
              <a:rPr lang="ne-NP" sz="2400">
                <a:cs typeface="Kalimati" pitchFamily="2"/>
              </a:rPr>
              <a:t>बालीनालीको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क्षति </a:t>
            </a:r>
            <a:r>
              <a:rPr lang="ne-NP" sz="2400" dirty="0">
                <a:cs typeface="Kalimati" pitchFamily="2"/>
              </a:rPr>
              <a:t>भयो यकिन गरी मुरी वा मनमा लेख्नुपर्दछ । हात्ती, बाँदर लगायतका जनावरले </a:t>
            </a:r>
            <a:r>
              <a:rPr lang="ne-NP" sz="2400">
                <a:cs typeface="Kalimati" pitchFamily="2"/>
              </a:rPr>
              <a:t>क्षति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पुर्याएको </a:t>
            </a:r>
            <a:r>
              <a:rPr lang="ne-NP" sz="2400" dirty="0">
                <a:cs typeface="Kalimati" pitchFamily="2"/>
              </a:rPr>
              <a:t>विवरण यस अन्तर्गत 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79D70-BC6C-4741-9CD6-0B91FAD8EDA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9642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30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7"/>
            <a:ext cx="11961627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वन्यजन्तु/जङ्गली जनावरबाट यस वडाका कृषकहरूको भित्र्याइएको खाद्यान्न कति परिमाणमा क्षति भएको थियो ?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भित्र्याइएको खाद्यान्न भन्नाले वडाका परिवारले उत्पादन गरेको र घरभित्र वा आँगनमा 	भण्डारण राखिएको वाली, फलफुल तथा अन्य कृषिवाली भन्ने बुझ्नुपर्दछ । उक्त 	भित्र्याइएको बालीलाई जंगली जनावरका कारणबाट कति क्षति भएको छ मुरी वा मनमा 	लेख्नुपर्दछ ।</a:t>
            </a:r>
            <a:endParaRPr lang="ne-NP" sz="9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9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सम्पूर्ण प्रश्नावली भरी सकेपछि एकपटक रुजु गरी सुपरिवेक्षकको नाम, कोड, विवरण 	संकलन गरेको मिति लेखी हस्ताक्षर पनि गर्नुपर्दछ । त्यसै गरी उत्तरदाताको नाम र 	सम्पर्क नम्बर लेखी हस्ताक्षर गराउनुपर्दछ । वडा कार्यालयको छाप समेत लगाई 	उत्तरदातालाई समय उपलब्ध गराई विवरण भर्न सहयोग गर्नु भएकोमा धन्यवाद दिनुपर्दछ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65124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31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B66C8-00B0-4309-BA02-C053B3A337B2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6406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	५० प्रतिशत भन्दा बढीको पहुँच भएमा भएको मान्नुपर्दछ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२. 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अस्थायीरूपमा कालोपत्रे भत्किएको भएमा पनि कालोपत्रे भएको नै मान्नुपर्दछ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३. कस्तो बस्तीलार्इ मुख्य बस्ती मान्नुपर्दछ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बहुसंख्यक मानिसहरू बसोबास गर्ने बस्तीलार्इ मुख्य बस्ती मान्नुपर्दछ ।</a:t>
            </a:r>
            <a:endParaRPr lang="en-US" sz="2400" dirty="0">
              <a:solidFill>
                <a:srgbClr val="0000FF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0387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8709" y="2306382"/>
            <a:ext cx="11047231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सामुदायिक प्रश्नावलीको परिचय, उद्देश्य, गणना अवधि, उत्तरदाता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कः परिचयात्मक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खः वडाको आधारभुत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गः जातजाति तथा मातृभाषा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घः वडाभित्र रहेको सेवा सुविधा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ङः शहरी सेवा सुविधामा वडावासीको पहुँचको अवस्था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खण्ड चः विपद् जोखिमको अवस्था 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98102" y="6496493"/>
            <a:ext cx="768498" cy="33674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3916" y="2136337"/>
            <a:ext cx="1182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454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19368" y="6432699"/>
            <a:ext cx="722600" cy="384314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</TotalTime>
  <Words>2386</Words>
  <Application>Microsoft Office PowerPoint</Application>
  <PresentationFormat>Widescreen</PresentationFormat>
  <Paragraphs>260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Fontasy Himali</vt:lpstr>
      <vt:lpstr>Kokila</vt:lpstr>
      <vt:lpstr>Preeti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227</cp:revision>
  <dcterms:created xsi:type="dcterms:W3CDTF">2020-10-11T07:30:23Z</dcterms:created>
  <dcterms:modified xsi:type="dcterms:W3CDTF">2021-09-01T07:55:04Z</dcterms:modified>
</cp:coreProperties>
</file>