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handoutMasterIdLst>
    <p:handoutMasterId r:id="rId34"/>
  </p:handoutMasterIdLst>
  <p:sldIdLst>
    <p:sldId id="360" r:id="rId2"/>
    <p:sldId id="312" r:id="rId3"/>
    <p:sldId id="361" r:id="rId4"/>
    <p:sldId id="273" r:id="rId5"/>
    <p:sldId id="334" r:id="rId6"/>
    <p:sldId id="276" r:id="rId7"/>
    <p:sldId id="279" r:id="rId8"/>
    <p:sldId id="352" r:id="rId9"/>
    <p:sldId id="282" r:id="rId10"/>
    <p:sldId id="363" r:id="rId11"/>
    <p:sldId id="520" r:id="rId12"/>
    <p:sldId id="521" r:id="rId13"/>
    <p:sldId id="345" r:id="rId14"/>
    <p:sldId id="280" r:id="rId15"/>
    <p:sldId id="350" r:id="rId16"/>
    <p:sldId id="346" r:id="rId17"/>
    <p:sldId id="347" r:id="rId18"/>
    <p:sldId id="348" r:id="rId19"/>
    <p:sldId id="533" r:id="rId20"/>
    <p:sldId id="291" r:id="rId21"/>
    <p:sldId id="292" r:id="rId22"/>
    <p:sldId id="534" r:id="rId23"/>
    <p:sldId id="293" r:id="rId24"/>
    <p:sldId id="294" r:id="rId25"/>
    <p:sldId id="514" r:id="rId26"/>
    <p:sldId id="515" r:id="rId27"/>
    <p:sldId id="443" r:id="rId28"/>
    <p:sldId id="319" r:id="rId29"/>
    <p:sldId id="542" r:id="rId30"/>
    <p:sldId id="544" r:id="rId31"/>
    <p:sldId id="412"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83" autoAdjust="0"/>
    <p:restoredTop sz="86188" autoAdjust="0"/>
  </p:normalViewPr>
  <p:slideViewPr>
    <p:cSldViewPr snapToGrid="0">
      <p:cViewPr varScale="1">
        <p:scale>
          <a:sx n="55" d="100"/>
          <a:sy n="55" d="100"/>
        </p:scale>
        <p:origin x="992" y="28"/>
      </p:cViewPr>
      <p:guideLst>
        <p:guide orient="horz" pos="2160"/>
        <p:guide pos="3840"/>
      </p:guideLst>
    </p:cSldViewPr>
  </p:slideViewPr>
  <p:outlineViewPr>
    <p:cViewPr>
      <p:scale>
        <a:sx n="33" d="100"/>
        <a:sy n="33" d="100"/>
      </p:scale>
      <p:origin x="0" y="-2112"/>
    </p:cViewPr>
  </p:outlineViewPr>
  <p:notesTextViewPr>
    <p:cViewPr>
      <p:scale>
        <a:sx n="1" d="1"/>
        <a:sy n="1" d="1"/>
      </p:scale>
      <p:origin x="0" y="0"/>
    </p:cViewPr>
  </p:notesTextViewPr>
  <p:notesViewPr>
    <p:cSldViewPr snapToGrid="0">
      <p:cViewPr varScale="1">
        <p:scale>
          <a:sx n="56" d="100"/>
          <a:sy n="56" d="100"/>
        </p:scale>
        <p:origin x="2856"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A1D511F-94A6-4C90-840F-839E303F5FF4}" type="datetimeFigureOut">
              <a:rPr lang="en-US" smtClean="0"/>
              <a:t>10/9/2021</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4DC536E-5E8C-4CA3-BDC8-7215FB564418}" type="slidenum">
              <a:rPr lang="en-US" smtClean="0"/>
              <a:t>‹#›</a:t>
            </a:fld>
            <a:endParaRPr lang="en-US"/>
          </a:p>
        </p:txBody>
      </p:sp>
    </p:spTree>
    <p:extLst>
      <p:ext uri="{BB962C8B-B14F-4D97-AF65-F5344CB8AC3E}">
        <p14:creationId xmlns:p14="http://schemas.microsoft.com/office/powerpoint/2010/main" val="197665356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9423A2-582F-4D36-9529-531F24B7A8DD}" type="datetimeFigureOut">
              <a:rPr lang="en-US" smtClean="0"/>
              <a:pPr/>
              <a:t>10/9/2021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0C036C-F7AF-41A9-8F7F-4ED97ECBAE45}" type="slidenum">
              <a:rPr lang="en-US" smtClean="0"/>
              <a:pPr/>
              <a:t>‹#›</a:t>
            </a:fld>
            <a:endParaRPr lang="en-US"/>
          </a:p>
        </p:txBody>
      </p:sp>
    </p:spTree>
    <p:extLst>
      <p:ext uri="{BB962C8B-B14F-4D97-AF65-F5344CB8AC3E}">
        <p14:creationId xmlns:p14="http://schemas.microsoft.com/office/powerpoint/2010/main" val="421547300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25</a:t>
            </a:fld>
            <a:endParaRPr lang="en-US"/>
          </a:p>
        </p:txBody>
      </p:sp>
    </p:spTree>
    <p:extLst>
      <p:ext uri="{BB962C8B-B14F-4D97-AF65-F5344CB8AC3E}">
        <p14:creationId xmlns:p14="http://schemas.microsoft.com/office/powerpoint/2010/main" val="20576254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26</a:t>
            </a:fld>
            <a:endParaRPr lang="en-US"/>
          </a:p>
        </p:txBody>
      </p:sp>
    </p:spTree>
    <p:extLst>
      <p:ext uri="{BB962C8B-B14F-4D97-AF65-F5344CB8AC3E}">
        <p14:creationId xmlns:p14="http://schemas.microsoft.com/office/powerpoint/2010/main" val="41715513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pPr/>
              <a:t>29</a:t>
            </a:fld>
            <a:endParaRPr lang="en-US"/>
          </a:p>
        </p:txBody>
      </p:sp>
    </p:spTree>
    <p:extLst>
      <p:ext uri="{BB962C8B-B14F-4D97-AF65-F5344CB8AC3E}">
        <p14:creationId xmlns:p14="http://schemas.microsoft.com/office/powerpoint/2010/main" val="9807720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615811" y="2533504"/>
            <a:ext cx="4872038" cy="3097212"/>
          </a:xfrm>
          <a:prstGeom prst="rect">
            <a:avLst/>
          </a:prstGeo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p:cNvSpPr>
            <a:spLocks noGrp="1"/>
          </p:cNvSpPr>
          <p:nvPr>
            <p:ph sz="quarter" idx="19"/>
          </p:nvPr>
        </p:nvSpPr>
        <p:spPr>
          <a:xfrm>
            <a:off x="7042150" y="2347913"/>
            <a:ext cx="3289300" cy="2770187"/>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Box 4"/>
          <p:cNvSpPr txBox="1"/>
          <p:nvPr userDrawn="1"/>
        </p:nvSpPr>
        <p:spPr>
          <a:xfrm>
            <a:off x="10942819" y="6456615"/>
            <a:ext cx="1034321" cy="369332"/>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dirty="0"/>
          </a:p>
        </p:txBody>
      </p:sp>
    </p:spTree>
    <p:extLst>
      <p:ext uri="{BB962C8B-B14F-4D97-AF65-F5344CB8AC3E}">
        <p14:creationId xmlns:p14="http://schemas.microsoft.com/office/powerpoint/2010/main" val="2477051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p:cNvSpPr>
            <a:spLocks noGrp="1"/>
          </p:cNvSpPr>
          <p:nvPr>
            <p:ph type="ftr" sz="quarter" idx="12"/>
          </p:nvPr>
        </p:nvSpPr>
        <p:spPr>
          <a:xfrm>
            <a:off x="4038600" y="6356350"/>
            <a:ext cx="4114800" cy="365125"/>
          </a:xfrm>
          <a:prstGeom prst="rect">
            <a:avLst/>
          </a:prstGeom>
        </p:spPr>
        <p:txBody>
          <a:bodyPr/>
          <a:lstStyle/>
          <a:p>
            <a:endParaRPr lang="en-US"/>
          </a:p>
        </p:txBody>
      </p:sp>
      <p:sp>
        <p:nvSpPr>
          <p:cNvPr id="6" name="TextBox 5"/>
          <p:cNvSpPr txBox="1"/>
          <p:nvPr userDrawn="1"/>
        </p:nvSpPr>
        <p:spPr>
          <a:xfrm>
            <a:off x="10942816" y="6302566"/>
            <a:ext cx="1249181" cy="481758"/>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dirty="0"/>
          </a:p>
        </p:txBody>
      </p:sp>
      <p:sp>
        <p:nvSpPr>
          <p:cNvPr id="4" name="Slide Number Placeholder 3"/>
          <p:cNvSpPr>
            <a:spLocks noGrp="1"/>
          </p:cNvSpPr>
          <p:nvPr>
            <p:ph type="sldNum" sz="quarter" idx="11"/>
          </p:nvPr>
        </p:nvSpPr>
        <p:spPr>
          <a:xfrm>
            <a:off x="11302585" y="6302566"/>
            <a:ext cx="675806" cy="341426"/>
          </a:xfrm>
          <a:prstGeom prst="rect">
            <a:avLst/>
          </a:prstGeom>
        </p:spPr>
        <p:txBody>
          <a:bodyPr/>
          <a:lstStyle/>
          <a:p>
            <a:fld id="{2840B2E4-A264-431E-ABDE-38E3BCDA5876}" type="slidenum">
              <a:rPr lang="en-US" smtClean="0"/>
              <a:pPr/>
              <a:t>‹#›</a:t>
            </a:fld>
            <a:endParaRPr lang="en-US" dirty="0"/>
          </a:p>
        </p:txBody>
      </p:sp>
    </p:spTree>
    <p:extLst>
      <p:ext uri="{BB962C8B-B14F-4D97-AF65-F5344CB8AC3E}">
        <p14:creationId xmlns:p14="http://schemas.microsoft.com/office/powerpoint/2010/main" val="167507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014173"/>
            <a:ext cx="12192000" cy="541676"/>
          </a:xfrm>
        </p:spPr>
        <p:txBody>
          <a:bodyPr/>
          <a:lstStyle/>
          <a:p>
            <a:r>
              <a:rPr lang="en-US"/>
              <a:t>Click to edit Master title style</a:t>
            </a:r>
            <a:endParaRPr lang="en-US" dirty="0"/>
          </a:p>
        </p:txBody>
      </p:sp>
      <p:sp>
        <p:nvSpPr>
          <p:cNvPr id="3" name="Content Placeholder 2"/>
          <p:cNvSpPr>
            <a:spLocks noGrp="1"/>
          </p:cNvSpPr>
          <p:nvPr>
            <p:ph idx="1"/>
          </p:nvPr>
        </p:nvSpPr>
        <p:spPr>
          <a:xfrm>
            <a:off x="838200" y="1585640"/>
            <a:ext cx="10515600" cy="516471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2"/>
          </p:nvPr>
        </p:nvSpPr>
        <p:spPr>
          <a:xfrm>
            <a:off x="11696132" y="6451887"/>
            <a:ext cx="445835" cy="365125"/>
          </a:xfrm>
          <a:prstGeom prst="rect">
            <a:avLst/>
          </a:prstGeom>
        </p:spPr>
        <p:txBody>
          <a:bodyPr/>
          <a:lstStyle>
            <a:lvl1pPr marL="0" algn="l" defTabSz="914400" rtl="0" eaLnBrk="1" latinLnBrk="0" hangingPunct="1">
              <a:defRPr lang="en-US" sz="1400" kern="1200" smtClean="0">
                <a:solidFill>
                  <a:schemeClr val="tx1"/>
                </a:solidFill>
                <a:latin typeface="Times New Roman" pitchFamily="18" charset="0"/>
                <a:ea typeface="+mn-ea"/>
                <a:cs typeface="Times New Roman" pitchFamily="18" charset="0"/>
              </a:defRPr>
            </a:lvl1pPr>
          </a:lstStyle>
          <a:p>
            <a:fld id="{26402401-4522-4C0F-A737-197EB07E49FF}" type="slidenum">
              <a:rPr lang="en-US" smtClean="0"/>
              <a:pPr/>
              <a:t>‹#›</a:t>
            </a:fld>
            <a:endParaRPr lang="en-US"/>
          </a:p>
        </p:txBody>
      </p:sp>
    </p:spTree>
    <p:extLst>
      <p:ext uri="{BB962C8B-B14F-4D97-AF65-F5344CB8AC3E}">
        <p14:creationId xmlns:p14="http://schemas.microsoft.com/office/powerpoint/2010/main" val="289825242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Box 9"/>
          <p:cNvSpPr txBox="1"/>
          <p:nvPr userDrawn="1"/>
        </p:nvSpPr>
        <p:spPr>
          <a:xfrm>
            <a:off x="1426321" y="48478"/>
            <a:ext cx="9564914" cy="1020666"/>
          </a:xfrm>
          <a:prstGeom prst="rect">
            <a:avLst/>
          </a:prstGeom>
          <a:solidFill>
            <a:schemeClr val="bg1"/>
          </a:solidFill>
        </p:spPr>
        <p:txBody>
          <a:bodyPr wrap="square" rtlCol="0">
            <a:spAutoFit/>
          </a:bodyPr>
          <a:lstStyle/>
          <a:p>
            <a:endParaRPr lang="en-US"/>
          </a:p>
        </p:txBody>
      </p:sp>
      <p:pic>
        <p:nvPicPr>
          <p:cNvPr id="8" name="Picture 7"/>
          <p:cNvPicPr>
            <a:picLocks noChangeAspect="1"/>
          </p:cNvPicPr>
          <p:nvPr userDrawn="1"/>
        </p:nvPicPr>
        <p:blipFill>
          <a:blip r:embed="rId5" cstate="print"/>
          <a:stretch>
            <a:fillRect/>
          </a:stretch>
        </p:blipFill>
        <p:spPr>
          <a:xfrm>
            <a:off x="11627224" y="-8479"/>
            <a:ext cx="564776" cy="638222"/>
          </a:xfrm>
          <a:prstGeom prst="rect">
            <a:avLst/>
          </a:prstGeom>
        </p:spPr>
      </p:pic>
      <p:sp>
        <p:nvSpPr>
          <p:cNvPr id="9" name="TextBox 8"/>
          <p:cNvSpPr txBox="1"/>
          <p:nvPr userDrawn="1"/>
        </p:nvSpPr>
        <p:spPr>
          <a:xfrm>
            <a:off x="0" y="26718"/>
            <a:ext cx="12192000" cy="584775"/>
          </a:xfrm>
          <a:prstGeom prst="rect">
            <a:avLst/>
          </a:prstGeom>
          <a:noFill/>
        </p:spPr>
        <p:txBody>
          <a:bodyPr wrap="square" rtlCol="0">
            <a:spAutoFit/>
          </a:bodyPr>
          <a:lstStyle/>
          <a:p>
            <a:pPr algn="ctr"/>
            <a:r>
              <a:rPr lang="ne-NP" sz="1400" b="0" dirty="0">
                <a:solidFill>
                  <a:srgbClr val="FF0000"/>
                </a:solidFill>
                <a:cs typeface="Kalimati" panose="00000400000000000000" pitchFamily="2"/>
              </a:rPr>
              <a:t>केन्द्रीय तथ्याङ्क विभाग</a:t>
            </a:r>
          </a:p>
          <a:p>
            <a:pPr algn="ctr"/>
            <a:r>
              <a:rPr lang="ne-NP" sz="1800" b="0" dirty="0">
                <a:solidFill>
                  <a:srgbClr val="FF0000"/>
                </a:solidFill>
                <a:cs typeface="Kalimati" panose="00000400000000000000" pitchFamily="2"/>
              </a:rPr>
              <a:t>राष्ट्रिय जनगणना २०७८</a:t>
            </a:r>
          </a:p>
        </p:txBody>
      </p:sp>
      <p:cxnSp>
        <p:nvCxnSpPr>
          <p:cNvPr id="3" name="Straight Connector 2">
            <a:extLst>
              <a:ext uri="{FF2B5EF4-FFF2-40B4-BE49-F238E27FC236}">
                <a16:creationId xmlns:a16="http://schemas.microsoft.com/office/drawing/2014/main" id="{6758F282-DCAF-4C0D-9389-F0F10AE07B79}"/>
              </a:ext>
            </a:extLst>
          </p:cNvPr>
          <p:cNvCxnSpPr>
            <a:cxnSpLocks/>
          </p:cNvCxnSpPr>
          <p:nvPr userDrawn="1"/>
        </p:nvCxnSpPr>
        <p:spPr>
          <a:xfrm flipV="1">
            <a:off x="0" y="618762"/>
            <a:ext cx="12192000" cy="1"/>
          </a:xfrm>
          <a:prstGeom prst="line">
            <a:avLst/>
          </a:prstGeom>
        </p:spPr>
        <p:style>
          <a:lnRef idx="1">
            <a:schemeClr val="accent1"/>
          </a:lnRef>
          <a:fillRef idx="0">
            <a:schemeClr val="accent1"/>
          </a:fillRef>
          <a:effectRef idx="0">
            <a:schemeClr val="accent1"/>
          </a:effectRef>
          <a:fontRef idx="minor">
            <a:schemeClr val="tx1"/>
          </a:fontRef>
        </p:style>
      </p:cxnSp>
      <p:pic>
        <p:nvPicPr>
          <p:cNvPr id="12" name="Picture 11" descr="Image result for logo of nepal government">
            <a:extLst>
              <a:ext uri="{FF2B5EF4-FFF2-40B4-BE49-F238E27FC236}">
                <a16:creationId xmlns:a16="http://schemas.microsoft.com/office/drawing/2014/main" id="{4BF3C297-642D-4134-82DF-1D665AA1DDF1}"/>
              </a:ext>
            </a:extLst>
          </p:cNvPr>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21029" y="34434"/>
            <a:ext cx="692131" cy="584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3200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gi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19"/>
          <p:cNvSpPr txBox="1">
            <a:spLocks/>
          </p:cNvSpPr>
          <p:nvPr/>
        </p:nvSpPr>
        <p:spPr>
          <a:xfrm>
            <a:off x="11826240" y="6471920"/>
            <a:ext cx="340360" cy="3860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a:t>
            </a:fld>
            <a:endParaRPr lang="en-US" dirty="0">
              <a:latin typeface="Fontasy Himali" panose="04020500000000000000" pitchFamily="82" charset="0"/>
            </a:endParaRPr>
          </a:p>
        </p:txBody>
      </p:sp>
      <p:sp>
        <p:nvSpPr>
          <p:cNvPr id="6" name="Title 1">
            <a:extLst>
              <a:ext uri="{FF2B5EF4-FFF2-40B4-BE49-F238E27FC236}">
                <a16:creationId xmlns:a16="http://schemas.microsoft.com/office/drawing/2014/main" id="{D81C6FCA-65D9-43EC-85F1-06F3FDF8B67B}"/>
              </a:ext>
            </a:extLst>
          </p:cNvPr>
          <p:cNvSpPr txBox="1">
            <a:spLocks/>
          </p:cNvSpPr>
          <p:nvPr/>
        </p:nvSpPr>
        <p:spPr>
          <a:xfrm>
            <a:off x="0" y="847620"/>
            <a:ext cx="12192000" cy="1162657"/>
          </a:xfrm>
          <a:prstGeom prst="rect">
            <a:avLst/>
          </a:prstGeom>
        </p:spPr>
        <p:txBody>
          <a:bodyP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राष्ट्रिय जनगणना २०७८ </a:t>
            </a:r>
            <a:endParaRPr lang="en-US" sz="2800"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marR="0" algn="ctr">
              <a:spcBef>
                <a:spcPts val="0"/>
              </a:spcBef>
              <a:spcAft>
                <a:spcPts val="0"/>
              </a:spcAft>
            </a:pPr>
            <a:r>
              <a:rPr lang="ne-NP" sz="2800" b="1" dirty="0">
                <a:solidFill>
                  <a:srgbClr val="142DAC"/>
                </a:solidFill>
                <a:latin typeface="Calibri" panose="020F0502020204030204" pitchFamily="34" charset="0"/>
                <a:cs typeface="Kalimati" panose="00000400000000000000" pitchFamily="2"/>
              </a:rPr>
              <a:t>गणक </a:t>
            </a:r>
            <a:r>
              <a:rPr lang="hi-IN" sz="2800" b="1" dirty="0">
                <a:solidFill>
                  <a:srgbClr val="142DAC"/>
                </a:solidFill>
                <a:latin typeface="Calibri" panose="020F0502020204030204" pitchFamily="34" charset="0"/>
                <a:cs typeface="Kalimati" panose="00000400000000000000" pitchFamily="2"/>
              </a:rPr>
              <a:t>तालिम </a:t>
            </a:r>
            <a:endParaRPr lang="en-US" sz="2800" b="1" dirty="0">
              <a:solidFill>
                <a:srgbClr val="142DAC"/>
              </a:solidFill>
              <a:latin typeface="Calibri" panose="020F0502020204030204" pitchFamily="34" charset="0"/>
              <a:cs typeface="Kalimati" panose="00000400000000000000" pitchFamily="2"/>
            </a:endParaRPr>
          </a:p>
          <a:p>
            <a:pPr marL="0" marR="0" algn="ctr">
              <a:spcBef>
                <a:spcPts val="0"/>
              </a:spcBef>
              <a:spcAft>
                <a:spcPts val="0"/>
              </a:spcAft>
            </a:pPr>
            <a:r>
              <a:rPr lang="ne-NP" sz="2400" b="1" dirty="0">
                <a:solidFill>
                  <a:srgbClr val="142DAC"/>
                </a:solidFill>
                <a:latin typeface="Calibri" panose="020F0502020204030204" pitchFamily="34" charset="0"/>
                <a:ea typeface="Calibri" panose="020F0502020204030204" pitchFamily="34" charset="0"/>
                <a:cs typeface="Kalimati" panose="00000400000000000000" pitchFamily="2"/>
              </a:rPr>
              <a:t>मितिः २०७८ कार्तिक १३</a:t>
            </a:r>
            <a:endParaRPr lang="en-US" sz="3200" dirty="0">
              <a:solidFill>
                <a:srgbClr val="142DAC"/>
              </a:solidFill>
              <a:latin typeface="Calibri" panose="020F0502020204030204" pitchFamily="34" charset="0"/>
              <a:ea typeface="Calibri" panose="020F0502020204030204" pitchFamily="34" charset="0"/>
              <a:cs typeface="Mangal" panose="02040503050203030202" pitchFamily="18" charset="0"/>
            </a:endParaRPr>
          </a:p>
        </p:txBody>
      </p:sp>
      <p:sp>
        <p:nvSpPr>
          <p:cNvPr id="9" name="TextBox 1">
            <a:extLst>
              <a:ext uri="{FF2B5EF4-FFF2-40B4-BE49-F238E27FC236}">
                <a16:creationId xmlns:a16="http://schemas.microsoft.com/office/drawing/2014/main" id="{62F2E7CB-77A7-4028-B10D-F0A2A91AC08A}"/>
              </a:ext>
            </a:extLst>
          </p:cNvPr>
          <p:cNvSpPr txBox="1"/>
          <p:nvPr/>
        </p:nvSpPr>
        <p:spPr>
          <a:xfrm>
            <a:off x="10548460" y="1055966"/>
            <a:ext cx="1419763"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e-NP" b="1" dirty="0">
                <a:solidFill>
                  <a:srgbClr val="0070C0"/>
                </a:solidFill>
                <a:cs typeface="Kalimati" panose="00000400000000000000" pitchFamily="2"/>
              </a:rPr>
              <a:t>दोस्रो सत्र</a:t>
            </a:r>
            <a:endParaRPr lang="en-US" b="1" dirty="0">
              <a:solidFill>
                <a:srgbClr val="0070C0"/>
              </a:solidFill>
              <a:cs typeface="Kalimati" panose="00000400000000000000" pitchFamily="2"/>
            </a:endParaRPr>
          </a:p>
        </p:txBody>
      </p:sp>
      <p:pic>
        <p:nvPicPr>
          <p:cNvPr id="11" name="Picture 10">
            <a:extLst>
              <a:ext uri="{FF2B5EF4-FFF2-40B4-BE49-F238E27FC236}">
                <a16:creationId xmlns:a16="http://schemas.microsoft.com/office/drawing/2014/main" id="{3A0BB2A3-B9E3-4C6C-90DD-9739C742562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0473" y="2338086"/>
            <a:ext cx="12021808" cy="4510509"/>
          </a:xfrm>
          <a:prstGeom prst="rect">
            <a:avLst/>
          </a:prstGeom>
          <a:effectLst/>
          <a:scene3d>
            <a:camera prst="orthographicFront"/>
            <a:lightRig rig="threePt" dir="t"/>
          </a:scene3d>
          <a:sp3d>
            <a:bevelT w="165100" prst="coolSlant"/>
          </a:sp3d>
        </p:spPr>
      </p:pic>
      <p:sp>
        <p:nvSpPr>
          <p:cNvPr id="12" name="Rectangle 11">
            <a:extLst>
              <a:ext uri="{FF2B5EF4-FFF2-40B4-BE49-F238E27FC236}">
                <a16:creationId xmlns:a16="http://schemas.microsoft.com/office/drawing/2014/main" id="{2B03AD41-2AEB-461F-8CA9-133397CE9601}"/>
              </a:ext>
            </a:extLst>
          </p:cNvPr>
          <p:cNvSpPr/>
          <p:nvPr/>
        </p:nvSpPr>
        <p:spPr>
          <a:xfrm>
            <a:off x="289367" y="3092362"/>
            <a:ext cx="11902633" cy="3231654"/>
          </a:xfrm>
          <a:prstGeom prst="rect">
            <a:avLst/>
          </a:prstGeom>
        </p:spPr>
        <p:txBody>
          <a:bodyPr wrap="square">
            <a:spAutoFit/>
          </a:bodyPr>
          <a:lstStyle/>
          <a:p>
            <a:pPr marL="0" indent="0" algn="ctr">
              <a:spcBef>
                <a:spcPts val="600"/>
              </a:spcBef>
              <a:spcAft>
                <a:spcPts val="600"/>
              </a:spcAft>
              <a:buNone/>
            </a:pPr>
            <a:r>
              <a:rPr lang="ne-NP" sz="2400" b="1" dirty="0">
                <a:solidFill>
                  <a:srgbClr val="002060"/>
                </a:solidFill>
                <a:latin typeface="Ganesh" pitchFamily="2" charset="0"/>
                <a:ea typeface="Calibri"/>
                <a:cs typeface="Kalimati" panose="00000400000000000000" pitchFamily="2"/>
              </a:rPr>
              <a:t>जनगणनामा प्रयोग हुने अवधारणा र परिभाषा तथा </a:t>
            </a:r>
          </a:p>
          <a:p>
            <a:pPr marL="0" indent="0" algn="ctr">
              <a:spcBef>
                <a:spcPts val="600"/>
              </a:spcBef>
              <a:spcAft>
                <a:spcPts val="600"/>
              </a:spcAft>
              <a:buNone/>
            </a:pPr>
            <a:r>
              <a:rPr lang="ne-NP" sz="2400" b="1" dirty="0">
                <a:solidFill>
                  <a:srgbClr val="002060"/>
                </a:solidFill>
                <a:latin typeface="Ganesh" pitchFamily="2" charset="0"/>
                <a:cs typeface="Kalimati" panose="00000400000000000000" pitchFamily="2"/>
              </a:rPr>
              <a:t>लैङ्गिक समानता तथा सामाजिक समावेशीकरण (</a:t>
            </a:r>
            <a:r>
              <a:rPr lang="ne-NP" sz="2400" b="1" dirty="0">
                <a:latin typeface="Ganesh" pitchFamily="2" charset="0"/>
                <a:cs typeface="Kalimati" panose="00000400000000000000" pitchFamily="2"/>
              </a:rPr>
              <a:t>लै.स.सा.स.</a:t>
            </a:r>
            <a:r>
              <a:rPr lang="ne-NP" sz="2400" b="1" dirty="0">
                <a:solidFill>
                  <a:srgbClr val="002060"/>
                </a:solidFill>
                <a:latin typeface="Ganesh" pitchFamily="2" charset="0"/>
                <a:cs typeface="Kalimati" panose="00000400000000000000" pitchFamily="2"/>
              </a:rPr>
              <a:t>)</a:t>
            </a:r>
          </a:p>
          <a:p>
            <a:pPr marL="285750" indent="-285750">
              <a:lnSpc>
                <a:spcPct val="150000"/>
              </a:lnSpc>
              <a:spcBef>
                <a:spcPts val="0"/>
              </a:spcBef>
              <a:buFont typeface="Arial" panose="020B0604020202020204" pitchFamily="34" charset="0"/>
              <a:buChar char="•"/>
            </a:pPr>
            <a:r>
              <a:rPr lang="ne-NP" sz="2400" dirty="0">
                <a:solidFill>
                  <a:schemeClr val="tx1">
                    <a:lumMod val="95000"/>
                    <a:lumOff val="5000"/>
                  </a:schemeClr>
                </a:solidFill>
                <a:latin typeface="Ganesh" pitchFamily="2" charset="0"/>
                <a:ea typeface="Calibri"/>
                <a:cs typeface="Kalimati" panose="00000400000000000000" pitchFamily="2"/>
              </a:rPr>
              <a:t>जनगणनामा प्रयोग हुने </a:t>
            </a:r>
            <a:r>
              <a:rPr lang="ne-NP" sz="2400" dirty="0">
                <a:latin typeface="Calibri" panose="020F0502020204030204" pitchFamily="34" charset="0"/>
                <a:ea typeface="Calibri" panose="020F0502020204030204" pitchFamily="34" charset="0"/>
                <a:cs typeface="Kalimati" panose="00000400000000000000" pitchFamily="2"/>
              </a:rPr>
              <a:t>अवधारणा र परिभाषा</a:t>
            </a:r>
          </a:p>
          <a:p>
            <a:pPr marL="285750" indent="-285750">
              <a:lnSpc>
                <a:spcPct val="150000"/>
              </a:lnSpc>
              <a:buFont typeface="Arial" panose="020B0604020202020204" pitchFamily="34" charset="0"/>
              <a:buChar char="•"/>
            </a:pPr>
            <a:r>
              <a:rPr lang="ne-NP" sz="2400" dirty="0">
                <a:latin typeface="Ganesh" pitchFamily="2" charset="0"/>
                <a:cs typeface="Kalimati" panose="00000400000000000000" pitchFamily="2"/>
              </a:rPr>
              <a:t>लैङ्गिक समानता तथा सामाजिक समावेशीकरण </a:t>
            </a:r>
            <a:r>
              <a:rPr lang="ne-NP" sz="2400" b="1" dirty="0">
                <a:latin typeface="Ganesh" pitchFamily="2" charset="0"/>
                <a:cs typeface="Kalimati" panose="00000400000000000000" pitchFamily="2"/>
              </a:rPr>
              <a:t>लै.स.सा.स. </a:t>
            </a:r>
            <a:r>
              <a:rPr lang="en-GB" altLang="en-US" sz="2400" dirty="0">
                <a:latin typeface="Tahoma" panose="020B0604030504040204" pitchFamily="34" charset="0"/>
              </a:rPr>
              <a:t>(Gender Equality and Social Inclusion - </a:t>
            </a:r>
            <a:r>
              <a:rPr lang="en-GB" altLang="en-US" sz="2400" dirty="0" err="1">
                <a:latin typeface="Tahoma" panose="020B0604030504040204" pitchFamily="34" charset="0"/>
              </a:rPr>
              <a:t>GESI</a:t>
            </a:r>
            <a:r>
              <a:rPr lang="en-GB" altLang="en-US" sz="2400" dirty="0">
                <a:latin typeface="Tahoma" panose="020B0604030504040204" pitchFamily="34" charset="0"/>
              </a:rPr>
              <a:t>)</a:t>
            </a:r>
            <a:r>
              <a:rPr lang="en-GB" altLang="en-US" sz="1600" dirty="0">
                <a:latin typeface="Preeti" pitchFamily="2" charset="0"/>
              </a:rPr>
              <a:t> </a:t>
            </a:r>
            <a:r>
              <a:rPr lang="ne-NP" sz="2400" dirty="0">
                <a:latin typeface="Ganesh" pitchFamily="2" charset="0"/>
                <a:cs typeface="Kalimati" panose="00000400000000000000" pitchFamily="2"/>
              </a:rPr>
              <a:t>सम्बन्धी आधारभूत अवधारणाहरुबारे जानकारी दिने,</a:t>
            </a:r>
            <a:endParaRPr lang="en-US" sz="2400" dirty="0">
              <a:latin typeface="Ganesh" pitchFamily="2" charset="0"/>
              <a:cs typeface="Kalimati" panose="00000400000000000000" pitchFamily="2"/>
            </a:endParaRPr>
          </a:p>
          <a:p>
            <a:pPr marL="285750" indent="-285750">
              <a:lnSpc>
                <a:spcPct val="150000"/>
              </a:lnSpc>
              <a:buFont typeface="Arial" panose="020B0604020202020204" pitchFamily="34" charset="0"/>
              <a:buChar char="•"/>
            </a:pPr>
            <a:r>
              <a:rPr lang="ne-NP" sz="2400" dirty="0">
                <a:solidFill>
                  <a:schemeClr val="tx1">
                    <a:lumMod val="95000"/>
                    <a:lumOff val="5000"/>
                  </a:schemeClr>
                </a:solidFill>
                <a:latin typeface="Ganesh" pitchFamily="2" charset="0"/>
                <a:cs typeface="Kalimati" panose="00000400000000000000" pitchFamily="2"/>
              </a:rPr>
              <a:t>जनगणनाका प्रश्नावली फाराम भर्दा लै.स.सा.स. का दृष्टिले ध्यान दिनुपर्ने</a:t>
            </a:r>
            <a:r>
              <a:rPr lang="ne-NP" sz="2400" dirty="0">
                <a:solidFill>
                  <a:schemeClr val="tx1">
                    <a:lumMod val="95000"/>
                    <a:lumOff val="5000"/>
                  </a:schemeClr>
                </a:solidFill>
                <a:cs typeface="Kalimati" pitchFamily="2"/>
              </a:rPr>
              <a:t>  </a:t>
            </a:r>
            <a:endParaRPr lang="en-US" sz="2400" dirty="0">
              <a:latin typeface="Calibri" panose="020F0502020204030204" pitchFamily="34" charset="0"/>
              <a:ea typeface="Calibri" panose="020F0502020204030204" pitchFamily="34" charset="0"/>
              <a:cs typeface="Kalimati" panose="00000400000000000000" pitchFamily="2"/>
            </a:endParaRPr>
          </a:p>
        </p:txBody>
      </p:sp>
    </p:spTree>
    <p:extLst>
      <p:ext uri="{BB962C8B-B14F-4D97-AF65-F5344CB8AC3E}">
        <p14:creationId xmlns:p14="http://schemas.microsoft.com/office/powerpoint/2010/main" val="3211131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19"/>
          <p:cNvSpPr txBox="1">
            <a:spLocks/>
          </p:cNvSpPr>
          <p:nvPr/>
        </p:nvSpPr>
        <p:spPr>
          <a:xfrm>
            <a:off x="9365511" y="6492875"/>
            <a:ext cx="2743200" cy="365125"/>
          </a:xfrm>
          <a:prstGeom prst="rect">
            <a:avLst/>
          </a:prstGeom>
        </p:spPr>
        <p:txBody>
          <a:bodyPr/>
          <a:lstStyle>
            <a:defPPr>
              <a:defRPr lang="en-US"/>
            </a:defPPr>
            <a:lvl1pPr algn="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a:t>
            </a:fld>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60" y="3010483"/>
            <a:ext cx="2798990" cy="2099243"/>
          </a:xfrm>
          <a:prstGeom prst="rect">
            <a:avLst/>
          </a:prstGeom>
        </p:spPr>
      </p:pic>
      <p:sp>
        <p:nvSpPr>
          <p:cNvPr id="9" name="Text Placeholder 1"/>
          <p:cNvSpPr>
            <a:spLocks noGrp="1"/>
          </p:cNvSpPr>
          <p:nvPr>
            <p:ph type="body" sz="quarter" idx="4294967295"/>
          </p:nvPr>
        </p:nvSpPr>
        <p:spPr>
          <a:xfrm>
            <a:off x="-7460" y="1754522"/>
            <a:ext cx="2991353" cy="885440"/>
          </a:xfrm>
          <a:prstGeom prst="rect">
            <a:avLst/>
          </a:prstGeom>
        </p:spPr>
        <p:txBody>
          <a:bodyPr/>
          <a:lstStyle/>
          <a:p>
            <a:pPr marL="0" indent="0" algn="ctr">
              <a:lnSpc>
                <a:spcPct val="150000"/>
              </a:lnSpc>
              <a:buNone/>
            </a:pPr>
            <a:r>
              <a:rPr lang="ne-NP" sz="4400" b="1" dirty="0">
                <a:solidFill>
                  <a:srgbClr val="002060"/>
                </a:solidFill>
                <a:latin typeface="Ganesh" pitchFamily="2" charset="0"/>
                <a:cs typeface="Kalimati" panose="00000400000000000000" pitchFamily="2"/>
              </a:rPr>
              <a:t>प्रस्तुतिका विषय </a:t>
            </a:r>
          </a:p>
        </p:txBody>
      </p:sp>
      <p:sp>
        <p:nvSpPr>
          <p:cNvPr id="2" name="Rectangle 1"/>
          <p:cNvSpPr/>
          <p:nvPr/>
        </p:nvSpPr>
        <p:spPr>
          <a:xfrm>
            <a:off x="3211033" y="2023266"/>
            <a:ext cx="8580474" cy="3370153"/>
          </a:xfrm>
          <a:prstGeom prst="rect">
            <a:avLst/>
          </a:prstGeom>
        </p:spPr>
        <p:txBody>
          <a:bodyPr wrap="square">
            <a:spAutoFit/>
          </a:bodyPr>
          <a:lstStyle/>
          <a:p>
            <a:pPr marL="285750" indent="-285750">
              <a:lnSpc>
                <a:spcPct val="150000"/>
              </a:lnSpc>
              <a:spcBef>
                <a:spcPts val="0"/>
              </a:spcBef>
              <a:buFont typeface="Arial" panose="020B0604020202020204" pitchFamily="34" charset="0"/>
              <a:buChar char="•"/>
            </a:pPr>
            <a:r>
              <a:rPr lang="ne-NP" sz="2400" b="1" dirty="0">
                <a:latin typeface="Calibri" panose="020F0502020204030204" pitchFamily="34" charset="0"/>
                <a:ea typeface="Calibri" panose="020F0502020204030204" pitchFamily="34" charset="0"/>
                <a:cs typeface="Kalimati" panose="00000400000000000000" pitchFamily="2"/>
              </a:rPr>
              <a:t>तालिमका तह तथा तालिम सामग्रीहरू</a:t>
            </a:r>
            <a:endParaRPr lang="en-US" sz="2400" b="1" dirty="0">
              <a:latin typeface="Calibri" panose="020F0502020204030204" pitchFamily="34" charset="0"/>
              <a:ea typeface="Calibri" panose="020F0502020204030204" pitchFamily="34" charset="0"/>
              <a:cs typeface="Kalimati" panose="00000400000000000000" pitchFamily="2"/>
            </a:endParaRPr>
          </a:p>
          <a:p>
            <a:pPr marL="285750" indent="-285750">
              <a:lnSpc>
                <a:spcPct val="150000"/>
              </a:lnSpc>
              <a:spcBef>
                <a:spcPts val="0"/>
              </a:spcBef>
              <a:buFont typeface="Arial" panose="020B0604020202020204" pitchFamily="34" charset="0"/>
              <a:buChar char="•"/>
            </a:pPr>
            <a:r>
              <a:rPr lang="ne-NP" sz="2400" b="1" dirty="0">
                <a:latin typeface="Calibri" panose="020F0502020204030204" pitchFamily="34" charset="0"/>
                <a:ea typeface="Calibri" panose="020F0502020204030204" pitchFamily="34" charset="0"/>
                <a:cs typeface="Kalimati" panose="00000400000000000000" pitchFamily="2"/>
              </a:rPr>
              <a:t>प्रशिक्षण सहयोगी पुस्तिका तथा प्रशिक्षण विधि</a:t>
            </a:r>
          </a:p>
          <a:p>
            <a:pPr marL="285750" indent="-285750">
              <a:lnSpc>
                <a:spcPct val="150000"/>
              </a:lnSpc>
              <a:spcBef>
                <a:spcPts val="0"/>
              </a:spcBef>
              <a:buFont typeface="Arial" panose="020B0604020202020204" pitchFamily="34" charset="0"/>
              <a:buChar char="•"/>
            </a:pPr>
            <a:r>
              <a:rPr lang="ne-NP" sz="2400" b="1" dirty="0">
                <a:latin typeface="Calibri" panose="020F0502020204030204" pitchFamily="34" charset="0"/>
                <a:ea typeface="Calibri" panose="020F0502020204030204" pitchFamily="34" charset="0"/>
                <a:cs typeface="Kalimati" panose="00000400000000000000" pitchFamily="2"/>
              </a:rPr>
              <a:t>प्रशिक्षकमा हुनुपर्ने गुणहरू तथा प्रभावकारी प्रशिक्षणका</a:t>
            </a:r>
            <a:r>
              <a:rPr lang="en-US" sz="2400" b="1" dirty="0">
                <a:latin typeface="Calibri" panose="020F0502020204030204" pitchFamily="34" charset="0"/>
                <a:ea typeface="Calibri" panose="020F0502020204030204" pitchFamily="34" charset="0"/>
                <a:cs typeface="Kalimati" panose="00000400000000000000" pitchFamily="2"/>
              </a:rPr>
              <a:t> </a:t>
            </a:r>
            <a:r>
              <a:rPr lang="ne-NP" sz="2400" b="1" dirty="0">
                <a:latin typeface="Calibri" panose="020F0502020204030204" pitchFamily="34" charset="0"/>
                <a:ea typeface="Calibri" panose="020F0502020204030204" pitchFamily="34" charset="0"/>
                <a:cs typeface="Kalimati" panose="00000400000000000000" pitchFamily="2"/>
              </a:rPr>
              <a:t>चरणहरु</a:t>
            </a:r>
          </a:p>
          <a:p>
            <a:pPr marL="285750" indent="-285750">
              <a:lnSpc>
                <a:spcPct val="150000"/>
              </a:lnSpc>
              <a:spcBef>
                <a:spcPts val="0"/>
              </a:spcBef>
              <a:buFont typeface="Arial" panose="020B0604020202020204" pitchFamily="34" charset="0"/>
              <a:buChar char="•"/>
            </a:pPr>
            <a:r>
              <a:rPr lang="ne-NP" sz="2400" b="1" dirty="0">
                <a:latin typeface="Calibri" panose="020F0502020204030204" pitchFamily="34" charset="0"/>
                <a:ea typeface="Calibri" panose="020F0502020204030204" pitchFamily="34" charset="0"/>
                <a:cs typeface="Kalimati" panose="00000400000000000000" pitchFamily="2"/>
              </a:rPr>
              <a:t>अन्तर्वार्ता सञ्चालनमा ध्यान दिनुपर्ने कुराहरू</a:t>
            </a:r>
          </a:p>
          <a:p>
            <a:pPr marL="285750" indent="-285750">
              <a:lnSpc>
                <a:spcPct val="150000"/>
              </a:lnSpc>
              <a:spcBef>
                <a:spcPts val="0"/>
              </a:spcBef>
              <a:buFont typeface="Arial" panose="020B0604020202020204" pitchFamily="34" charset="0"/>
              <a:buChar char="•"/>
            </a:pPr>
            <a:r>
              <a:rPr lang="ne-NP" sz="2400" b="1" dirty="0">
                <a:latin typeface="Calibri" panose="020F0502020204030204" pitchFamily="34" charset="0"/>
                <a:ea typeface="Calibri" panose="020F0502020204030204" pitchFamily="34" charset="0"/>
                <a:cs typeface="Kalimati" panose="00000400000000000000" pitchFamily="2"/>
              </a:rPr>
              <a:t>प्रश्नावली र फाराम भर्दा ध्यान दिनुपर्ने कुराहरू</a:t>
            </a:r>
          </a:p>
          <a:p>
            <a:pPr marL="285750" indent="-285750">
              <a:lnSpc>
                <a:spcPct val="150000"/>
              </a:lnSpc>
              <a:spcBef>
                <a:spcPts val="0"/>
              </a:spcBef>
              <a:buFont typeface="Arial" panose="020B0604020202020204" pitchFamily="34" charset="0"/>
              <a:buChar char="•"/>
            </a:pPr>
            <a:r>
              <a:rPr lang="ne-NP" sz="2400" b="1" dirty="0">
                <a:latin typeface="Calibri" panose="020F0502020204030204" pitchFamily="34" charset="0"/>
                <a:ea typeface="Calibri" panose="020F0502020204030204" pitchFamily="34" charset="0"/>
                <a:cs typeface="Kalimati" panose="00000400000000000000" pitchFamily="2"/>
              </a:rPr>
              <a:t>अवधारणा र परिभाषा</a:t>
            </a:r>
            <a:endParaRPr lang="en-US" sz="2400" b="1" dirty="0">
              <a:latin typeface="Calibri" panose="020F0502020204030204" pitchFamily="34" charset="0"/>
              <a:ea typeface="Calibri" panose="020F0502020204030204" pitchFamily="34" charset="0"/>
              <a:cs typeface="Kalimati" panose="00000400000000000000" pitchFamily="2"/>
            </a:endParaRPr>
          </a:p>
        </p:txBody>
      </p:sp>
      <p:pic>
        <p:nvPicPr>
          <p:cNvPr id="10" name="Picture 9">
            <a:extLst>
              <a:ext uri="{FF2B5EF4-FFF2-40B4-BE49-F238E27FC236}">
                <a16:creationId xmlns:a16="http://schemas.microsoft.com/office/drawing/2014/main" id="{B2E52BD2-2E22-49D9-9B7D-7F4264230F2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34712" y="730061"/>
            <a:ext cx="9502843" cy="5667117"/>
          </a:xfrm>
          <a:prstGeom prst="rect">
            <a:avLst/>
          </a:prstGeom>
          <a:effectLst/>
          <a:scene3d>
            <a:camera prst="orthographicFront"/>
            <a:lightRig rig="threePt" dir="t"/>
          </a:scene3d>
          <a:sp3d>
            <a:bevelT w="165100" prst="coolSlant"/>
          </a:sp3d>
        </p:spPr>
      </p:pic>
      <p:sp>
        <p:nvSpPr>
          <p:cNvPr id="11" name="Rectangle 10">
            <a:extLst>
              <a:ext uri="{FF2B5EF4-FFF2-40B4-BE49-F238E27FC236}">
                <a16:creationId xmlns:a16="http://schemas.microsoft.com/office/drawing/2014/main" id="{A5E795CD-776F-4358-B701-6110D06CDAA6}"/>
              </a:ext>
            </a:extLst>
          </p:cNvPr>
          <p:cNvSpPr/>
          <p:nvPr/>
        </p:nvSpPr>
        <p:spPr>
          <a:xfrm>
            <a:off x="3211033" y="2023267"/>
            <a:ext cx="8856924" cy="4467057"/>
          </a:xfrm>
          <a:prstGeom prst="rect">
            <a:avLst/>
          </a:prstGeom>
        </p:spPr>
        <p:txBody>
          <a:bodyPr wrap="square">
            <a:spAutoFit/>
          </a:bodyPr>
          <a:lstStyle/>
          <a:p>
            <a:pPr marL="285750" indent="-285750">
              <a:lnSpc>
                <a:spcPct val="150000"/>
              </a:lnSpc>
              <a:spcBef>
                <a:spcPts val="0"/>
              </a:spcBef>
              <a:buFont typeface="Arial" panose="020B0604020202020204" pitchFamily="34" charset="0"/>
              <a:buChar char="•"/>
            </a:pPr>
            <a:r>
              <a:rPr lang="ne-NP" sz="2400" dirty="0">
                <a:solidFill>
                  <a:schemeClr val="tx1">
                    <a:lumMod val="95000"/>
                    <a:lumOff val="5000"/>
                  </a:schemeClr>
                </a:solidFill>
                <a:latin typeface="Ganesh" pitchFamily="2" charset="0"/>
                <a:ea typeface="Calibri"/>
                <a:cs typeface="Kalimati" panose="00000400000000000000" pitchFamily="2"/>
              </a:rPr>
              <a:t>जनगणनामा प्रयोग हुने </a:t>
            </a:r>
            <a:r>
              <a:rPr lang="ne-NP" sz="2400" dirty="0">
                <a:latin typeface="Calibri" panose="020F0502020204030204" pitchFamily="34" charset="0"/>
                <a:ea typeface="Calibri" panose="020F0502020204030204" pitchFamily="34" charset="0"/>
                <a:cs typeface="Kalimati" panose="00000400000000000000" pitchFamily="2"/>
              </a:rPr>
              <a:t>अवधारणा र परिभाषा</a:t>
            </a:r>
          </a:p>
          <a:p>
            <a:pPr marL="285750" indent="-285750">
              <a:lnSpc>
                <a:spcPct val="150000"/>
              </a:lnSpc>
              <a:buFont typeface="Arial" panose="020B0604020202020204" pitchFamily="34" charset="0"/>
              <a:buChar char="•"/>
            </a:pPr>
            <a:r>
              <a:rPr lang="ne-NP" sz="2400" dirty="0">
                <a:latin typeface="Ganesh" pitchFamily="2" charset="0"/>
                <a:cs typeface="Kalimati" panose="00000400000000000000" pitchFamily="2"/>
              </a:rPr>
              <a:t>लैङ्गिक समानता तथा सामाजिक समावेशीकरण </a:t>
            </a:r>
            <a:r>
              <a:rPr lang="ne-NP" sz="2400" b="1" dirty="0">
                <a:latin typeface="Ganesh" pitchFamily="2" charset="0"/>
                <a:cs typeface="Kalimati" panose="00000400000000000000" pitchFamily="2"/>
              </a:rPr>
              <a:t>लै.स.सा.स. </a:t>
            </a:r>
            <a:r>
              <a:rPr lang="en-GB" altLang="en-US" sz="2400" dirty="0">
                <a:latin typeface="Tahoma" panose="020B0604030504040204" pitchFamily="34" charset="0"/>
              </a:rPr>
              <a:t>(Gender Equality and Social Inclusion - </a:t>
            </a:r>
            <a:r>
              <a:rPr lang="en-GB" altLang="en-US" sz="2400" dirty="0" err="1">
                <a:latin typeface="Tahoma" panose="020B0604030504040204" pitchFamily="34" charset="0"/>
              </a:rPr>
              <a:t>GESI</a:t>
            </a:r>
            <a:r>
              <a:rPr lang="en-GB" altLang="en-US" sz="2400" dirty="0">
                <a:latin typeface="Tahoma" panose="020B0604030504040204" pitchFamily="34" charset="0"/>
              </a:rPr>
              <a:t>)</a:t>
            </a:r>
            <a:r>
              <a:rPr lang="en-GB" altLang="en-US" sz="1600" dirty="0">
                <a:latin typeface="Preeti" pitchFamily="2" charset="0"/>
              </a:rPr>
              <a:t> </a:t>
            </a:r>
            <a:r>
              <a:rPr lang="ne-NP" sz="2400" dirty="0">
                <a:latin typeface="Ganesh" pitchFamily="2" charset="0"/>
                <a:cs typeface="Kalimati" panose="00000400000000000000" pitchFamily="2"/>
              </a:rPr>
              <a:t>सम्बन्धी आधारभूत अवधारणाहरुबारे जानकारी दिने,</a:t>
            </a:r>
            <a:endParaRPr lang="en-US" sz="2400" dirty="0">
              <a:latin typeface="Ganesh" pitchFamily="2" charset="0"/>
              <a:cs typeface="Kalimati" panose="00000400000000000000" pitchFamily="2"/>
            </a:endParaRPr>
          </a:p>
          <a:p>
            <a:pPr marL="285750" indent="-285750">
              <a:lnSpc>
                <a:spcPct val="150000"/>
              </a:lnSpc>
              <a:buFont typeface="Arial" panose="020B0604020202020204" pitchFamily="34" charset="0"/>
              <a:buChar char="•"/>
            </a:pPr>
            <a:r>
              <a:rPr lang="ne-NP" sz="2400" dirty="0">
                <a:solidFill>
                  <a:schemeClr val="tx1">
                    <a:lumMod val="95000"/>
                    <a:lumOff val="5000"/>
                  </a:schemeClr>
                </a:solidFill>
                <a:latin typeface="Ganesh" pitchFamily="2" charset="0"/>
                <a:cs typeface="Kalimati" panose="00000400000000000000" pitchFamily="2"/>
              </a:rPr>
              <a:t>जनगणनाका प्रश्नावली फाराम भर्दा लै.स.सा.स. का दृष्टिले ध्यान दिनुपर्ने</a:t>
            </a:r>
            <a:r>
              <a:rPr lang="ne-NP" sz="2400" dirty="0">
                <a:solidFill>
                  <a:schemeClr val="tx1">
                    <a:lumMod val="95000"/>
                    <a:lumOff val="5000"/>
                  </a:schemeClr>
                </a:solidFill>
                <a:cs typeface="Kalimati" pitchFamily="2"/>
              </a:rPr>
              <a:t>  </a:t>
            </a:r>
          </a:p>
          <a:p>
            <a:pPr marL="285750" indent="-285750">
              <a:lnSpc>
                <a:spcPct val="150000"/>
              </a:lnSpc>
              <a:buFont typeface="Arial" panose="020B0604020202020204" pitchFamily="34" charset="0"/>
              <a:buChar char="•"/>
            </a:pPr>
            <a:endParaRPr lang="ne-NP" sz="2400" dirty="0">
              <a:latin typeface="Ganesh" pitchFamily="2" charset="0"/>
              <a:cs typeface="Kalimati" panose="00000400000000000000" pitchFamily="2"/>
            </a:endParaRPr>
          </a:p>
          <a:p>
            <a:pPr marL="285750" indent="-285750">
              <a:lnSpc>
                <a:spcPct val="150000"/>
              </a:lnSpc>
              <a:spcBef>
                <a:spcPts val="0"/>
              </a:spcBef>
              <a:buFont typeface="Arial" panose="020B0604020202020204" pitchFamily="34" charset="0"/>
              <a:buChar char="•"/>
            </a:pPr>
            <a:endParaRPr lang="en-US" sz="2400" dirty="0">
              <a:latin typeface="Calibri" panose="020F0502020204030204" pitchFamily="34" charset="0"/>
              <a:ea typeface="Calibri" panose="020F0502020204030204" pitchFamily="34" charset="0"/>
              <a:cs typeface="Kalimati" panose="00000400000000000000" pitchFamily="2"/>
            </a:endParaRPr>
          </a:p>
        </p:txBody>
      </p:sp>
    </p:spTree>
    <p:extLst>
      <p:ext uri="{BB962C8B-B14F-4D97-AF65-F5344CB8AC3E}">
        <p14:creationId xmlns:p14="http://schemas.microsoft.com/office/powerpoint/2010/main" val="12886217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704320" y="6451600"/>
            <a:ext cx="462280" cy="381635"/>
          </a:xfrm>
        </p:spPr>
        <p:txBody>
          <a:bodyPr/>
          <a:lstStyle/>
          <a:p>
            <a:pPr algn="ctr"/>
            <a:fld id="{2840B2E4-A264-431E-ABDE-38E3BCDA5876}" type="slidenum">
              <a:rPr lang="en-US" sz="2000">
                <a:latin typeface="Fontasy Himali" panose="04020500000000000000" pitchFamily="82" charset="0"/>
                <a:cs typeface="Kalimati" panose="00000400000000000000" pitchFamily="2"/>
              </a:rPr>
              <a:pPr algn="ctr"/>
              <a:t>3</a:t>
            </a:fld>
            <a:endParaRPr lang="en-US" sz="2000" dirty="0">
              <a:latin typeface="Fontasy Himali" panose="04020500000000000000" pitchFamily="82" charset="0"/>
              <a:cs typeface="Kalimati" panose="00000400000000000000" pitchFamily="2"/>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761641"/>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सन्दर्भ सामाग्री</a:t>
            </a:r>
            <a:endParaRPr lang="hi-IN" sz="2800" b="1" dirty="0">
              <a:solidFill>
                <a:srgbClr val="002060"/>
              </a:solidFill>
              <a:cs typeface="Kalimati" pitchFamily="2"/>
            </a:endParaRPr>
          </a:p>
        </p:txBody>
      </p:sp>
      <p:sp>
        <p:nvSpPr>
          <p:cNvPr id="6" name="Rectangle 5">
            <a:extLst>
              <a:ext uri="{FF2B5EF4-FFF2-40B4-BE49-F238E27FC236}">
                <a16:creationId xmlns:a16="http://schemas.microsoft.com/office/drawing/2014/main" id="{1B44C860-C6C8-4B13-9FE9-805C3230E513}"/>
              </a:ext>
            </a:extLst>
          </p:cNvPr>
          <p:cNvSpPr/>
          <p:nvPr/>
        </p:nvSpPr>
        <p:spPr>
          <a:xfrm>
            <a:off x="442943" y="1512891"/>
            <a:ext cx="11306114" cy="489365"/>
          </a:xfrm>
          <a:prstGeom prst="rect">
            <a:avLst/>
          </a:prstGeom>
        </p:spPr>
        <p:txBody>
          <a:bodyPr wrap="square">
            <a:spAutoFit/>
          </a:bodyPr>
          <a:lstStyle/>
          <a:p>
            <a:pPr algn="ctr">
              <a:lnSpc>
                <a:spcPct val="110000"/>
              </a:lnSpc>
            </a:pPr>
            <a:r>
              <a:rPr lang="ne-NP" sz="2400" dirty="0">
                <a:cs typeface="Kalimati" pitchFamily="2"/>
              </a:rPr>
              <a:t>गणना पुस्तिकाको अनुच्छेद  ४.१ देखि ४.१६ सम्म तथा </a:t>
            </a:r>
            <a:r>
              <a:rPr lang="ne-NP" sz="2400" dirty="0">
                <a:latin typeface="Ganesh" pitchFamily="2" charset="0"/>
                <a:cs typeface="Kalimati" panose="00000400000000000000" pitchFamily="2"/>
              </a:rPr>
              <a:t>लै.स.सा.स सन्दर्भ पुस्तिका</a:t>
            </a:r>
            <a:r>
              <a:rPr lang="ne-NP" sz="2400" dirty="0">
                <a:cs typeface="Kalimati" pitchFamily="2"/>
              </a:rPr>
              <a:t> </a:t>
            </a:r>
          </a:p>
        </p:txBody>
      </p:sp>
      <p:pic>
        <p:nvPicPr>
          <p:cNvPr id="9" name="Picture 8">
            <a:extLst>
              <a:ext uri="{FF2B5EF4-FFF2-40B4-BE49-F238E27FC236}">
                <a16:creationId xmlns:a16="http://schemas.microsoft.com/office/drawing/2014/main" id="{94D93CAC-6FD3-48F2-BF8F-468AC2EEEF3A}"/>
              </a:ext>
            </a:extLst>
          </p:cNvPr>
          <p:cNvPicPr>
            <a:picLocks noChangeAspect="1"/>
          </p:cNvPicPr>
          <p:nvPr/>
        </p:nvPicPr>
        <p:blipFill rotWithShape="1">
          <a:blip r:embed="rId2"/>
          <a:srcRect l="44128" t="14264" r="30145" b="26666"/>
          <a:stretch/>
        </p:blipFill>
        <p:spPr>
          <a:xfrm>
            <a:off x="1491266" y="2639739"/>
            <a:ext cx="2992761" cy="3854450"/>
          </a:xfrm>
          <a:prstGeom prst="rect">
            <a:avLst/>
          </a:prstGeom>
        </p:spPr>
      </p:pic>
      <p:pic>
        <p:nvPicPr>
          <p:cNvPr id="10" name="Picture 2" descr="C:\Users\Lenovo\Downloads\GESI_manual_Cover.png">
            <a:extLst>
              <a:ext uri="{FF2B5EF4-FFF2-40B4-BE49-F238E27FC236}">
                <a16:creationId xmlns:a16="http://schemas.microsoft.com/office/drawing/2014/main" id="{15BCD322-4ABC-4FD5-A617-8BC029FCD725}"/>
              </a:ext>
            </a:extLst>
          </p:cNvPr>
          <p:cNvPicPr>
            <a:picLocks noChangeAspect="1" noChangeArrowheads="1"/>
          </p:cNvPicPr>
          <p:nvPr/>
        </p:nvPicPr>
        <p:blipFill>
          <a:blip r:embed="rId3"/>
          <a:srcRect/>
          <a:stretch>
            <a:fillRect/>
          </a:stretch>
        </p:blipFill>
        <p:spPr bwMode="auto">
          <a:xfrm>
            <a:off x="7483113" y="2639739"/>
            <a:ext cx="2992761" cy="3854450"/>
          </a:xfrm>
          <a:prstGeom prst="rect">
            <a:avLst/>
          </a:prstGeom>
          <a:noFill/>
        </p:spPr>
      </p:pic>
    </p:spTree>
    <p:extLst>
      <p:ext uri="{BB962C8B-B14F-4D97-AF65-F5344CB8AC3E}">
        <p14:creationId xmlns:p14="http://schemas.microsoft.com/office/powerpoint/2010/main" val="7641696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7948" y="6522071"/>
            <a:ext cx="675806" cy="341426"/>
          </a:xfrm>
        </p:spPr>
        <p:txBody>
          <a:bodyPr/>
          <a:lstStyle/>
          <a:p>
            <a:pPr algn="r"/>
            <a:fld id="{2840B2E4-A264-431E-ABDE-38E3BCDA5876}" type="slidenum">
              <a:rPr lang="en-US" sz="2000">
                <a:latin typeface="Fontasy Himali" panose="04020500000000000000" pitchFamily="82" charset="0"/>
                <a:cs typeface="Kalimati" panose="00000400000000000000" pitchFamily="2"/>
              </a:rPr>
              <a:pPr algn="r"/>
              <a:t>4</a:t>
            </a:fld>
            <a:endParaRPr lang="en-US" sz="2000" dirty="0">
              <a:latin typeface="Fontasy Himali" panose="04020500000000000000" pitchFamily="82" charset="0"/>
              <a:cs typeface="Kalimati" panose="00000400000000000000" pitchFamily="2"/>
            </a:endParaRPr>
          </a:p>
        </p:txBody>
      </p:sp>
      <p:sp>
        <p:nvSpPr>
          <p:cNvPr id="9" name="TextBox 8">
            <a:extLst>
              <a:ext uri="{FF2B5EF4-FFF2-40B4-BE49-F238E27FC236}">
                <a16:creationId xmlns:a16="http://schemas.microsoft.com/office/drawing/2014/main" id="{14E7B154-D8E9-48AE-B668-D8545F753D01}"/>
              </a:ext>
            </a:extLst>
          </p:cNvPr>
          <p:cNvSpPr txBox="1"/>
          <p:nvPr/>
        </p:nvSpPr>
        <p:spPr>
          <a:xfrm>
            <a:off x="263433" y="1684369"/>
            <a:ext cx="6629210" cy="4955203"/>
          </a:xfrm>
          <a:prstGeom prst="rect">
            <a:avLst/>
          </a:prstGeom>
          <a:noFill/>
        </p:spPr>
        <p:txBody>
          <a:bodyPr wrap="square">
            <a:spAutoFit/>
          </a:bodyPr>
          <a:lstStyle/>
          <a:p>
            <a:pPr algn="ctr"/>
            <a:r>
              <a:rPr lang="ne-NP" sz="2800" b="1" dirty="0">
                <a:solidFill>
                  <a:schemeClr val="accent5"/>
                </a:solidFill>
                <a:cs typeface="Kalimati" panose="00000400000000000000" pitchFamily="2"/>
              </a:rPr>
              <a:t>गणना क्षेत्र </a:t>
            </a:r>
            <a:endParaRPr lang="ne-NP" sz="2400" dirty="0">
              <a:cs typeface="Kalimati" panose="00000400000000000000" pitchFamily="2"/>
            </a:endParaRPr>
          </a:p>
          <a:p>
            <a:endParaRPr lang="ne-NP" sz="2400" dirty="0">
              <a:cs typeface="Kalimati" panose="00000400000000000000" pitchFamily="2"/>
            </a:endParaRPr>
          </a:p>
          <a:p>
            <a:pPr marL="176213" indent="-176213">
              <a:buFont typeface="Arial" panose="020B0604020202020204" pitchFamily="34" charset="0"/>
              <a:buChar char="•"/>
            </a:pPr>
            <a:r>
              <a:rPr lang="ne-NP" sz="2400" dirty="0">
                <a:cs typeface="Kalimati" panose="00000400000000000000" pitchFamily="2"/>
              </a:rPr>
              <a:t>गणकलाई उपलव्ध गराइने गणना क्षेत्र नक्सामा </a:t>
            </a:r>
          </a:p>
          <a:p>
            <a:pPr marL="176213" indent="-176213"/>
            <a:r>
              <a:rPr lang="ne-NP" sz="2400" dirty="0">
                <a:cs typeface="Kalimati" panose="00000400000000000000" pitchFamily="2"/>
              </a:rPr>
              <a:t>	गणना गर्नुपर्ने क्षेत्रको चारै दिशाको विस्तृत विवरणहरु देखाइएका हुन्छन् ।</a:t>
            </a:r>
          </a:p>
          <a:p>
            <a:pPr marL="168275" indent="-168275">
              <a:buFont typeface="Arial" panose="020B0604020202020204" pitchFamily="34" charset="0"/>
              <a:buChar char="•"/>
            </a:pPr>
            <a:endParaRPr lang="en-US" sz="2400" dirty="0">
              <a:cs typeface="Kalimati" panose="00000400000000000000" pitchFamily="2"/>
            </a:endParaRPr>
          </a:p>
          <a:p>
            <a:pPr marL="168275" indent="-168275">
              <a:buFont typeface="Arial" panose="020B0604020202020204" pitchFamily="34" charset="0"/>
              <a:buChar char="•"/>
            </a:pPr>
            <a:r>
              <a:rPr lang="ne-NP" sz="2400" dirty="0">
                <a:cs typeface="Kalimati" panose="00000400000000000000" pitchFamily="2"/>
              </a:rPr>
              <a:t>गणना क्षेत्र भन्नाले एक जना गणकले गणना अवधिमा</a:t>
            </a:r>
            <a:endParaRPr lang="en-US" sz="2400" dirty="0">
              <a:cs typeface="Kalimati" panose="00000400000000000000" pitchFamily="2"/>
            </a:endParaRPr>
          </a:p>
          <a:p>
            <a:r>
              <a:rPr lang="en-US" sz="2400" dirty="0">
                <a:cs typeface="Kalimati" panose="00000400000000000000" pitchFamily="2"/>
              </a:rPr>
              <a:t>   </a:t>
            </a:r>
            <a:r>
              <a:rPr lang="ne-NP" sz="2400" dirty="0">
                <a:cs typeface="Kalimati" panose="00000400000000000000" pitchFamily="2"/>
              </a:rPr>
              <a:t>गर्नुपर्ने भौगोलिक एकाइ वा क्षेत्र हो ।</a:t>
            </a:r>
          </a:p>
          <a:p>
            <a:pPr marL="176213" indent="-176213">
              <a:buFont typeface="Arial" panose="020B0604020202020204" pitchFamily="34" charset="0"/>
              <a:buChar char="•"/>
            </a:pPr>
            <a:endParaRPr lang="ne-NP" sz="2400" dirty="0">
              <a:cs typeface="Kalimati" panose="00000400000000000000" pitchFamily="2"/>
            </a:endParaRPr>
          </a:p>
          <a:p>
            <a:pPr marL="176213" indent="-176213">
              <a:buFont typeface="Arial" panose="020B0604020202020204" pitchFamily="34" charset="0"/>
              <a:buChar char="•"/>
            </a:pPr>
            <a:r>
              <a:rPr lang="ne-NP" sz="2400" dirty="0">
                <a:cs typeface="Kalimati" panose="00000400000000000000" pitchFamily="2"/>
              </a:rPr>
              <a:t>कुनै सिंगो वडाको एउटा गणना क्षेत्र वा ठुला वडाहरूलाई विभाजन गरी धेरैवटा गणना क्षेत्र बनाइएको हुन्छ । </a:t>
            </a:r>
          </a:p>
        </p:txBody>
      </p:sp>
      <p:sp>
        <p:nvSpPr>
          <p:cNvPr id="10" name="TextBox 9">
            <a:extLst>
              <a:ext uri="{FF2B5EF4-FFF2-40B4-BE49-F238E27FC236}">
                <a16:creationId xmlns:a16="http://schemas.microsoft.com/office/drawing/2014/main" id="{FE6FD292-6D2F-4D6B-A9B6-58E91687B48A}"/>
              </a:ext>
            </a:extLst>
          </p:cNvPr>
          <p:cNvSpPr txBox="1"/>
          <p:nvPr/>
        </p:nvSpPr>
        <p:spPr>
          <a:xfrm>
            <a:off x="1" y="693816"/>
            <a:ext cx="12132930" cy="711368"/>
          </a:xfrm>
          <a:prstGeom prst="rect">
            <a:avLst/>
          </a:prstGeom>
          <a:noFill/>
        </p:spPr>
        <p:txBody>
          <a:bodyPr wrap="square">
            <a:spAutoFit/>
          </a:bodyPr>
          <a:lstStyle/>
          <a:p>
            <a:pPr algn="ctr">
              <a:lnSpc>
                <a:spcPct val="150000"/>
              </a:lnSpc>
            </a:pPr>
            <a:r>
              <a:rPr lang="ne-NP" sz="2800" b="1" dirty="0">
                <a:solidFill>
                  <a:srgbClr val="0070C0"/>
                </a:solidFill>
                <a:cs typeface="Kalimati" pitchFamily="2"/>
              </a:rPr>
              <a:t>अवधारणा तथा परिभाषा</a:t>
            </a:r>
            <a:endParaRPr lang="en-US" sz="2800" b="1" dirty="0">
              <a:solidFill>
                <a:srgbClr val="0070C0"/>
              </a:solidFill>
              <a:cs typeface="Kalimati" pitchFamily="2"/>
            </a:endParaRPr>
          </a:p>
        </p:txBody>
      </p:sp>
      <p:pic>
        <p:nvPicPr>
          <p:cNvPr id="2" name="Picture 1"/>
          <p:cNvPicPr>
            <a:picLocks noChangeAspect="1"/>
          </p:cNvPicPr>
          <p:nvPr/>
        </p:nvPicPr>
        <p:blipFill>
          <a:blip r:embed="rId2"/>
          <a:stretch>
            <a:fillRect/>
          </a:stretch>
        </p:blipFill>
        <p:spPr>
          <a:xfrm>
            <a:off x="6892643" y="1436966"/>
            <a:ext cx="5240287" cy="4865600"/>
          </a:xfrm>
          <a:prstGeom prst="rect">
            <a:avLst/>
          </a:prstGeom>
        </p:spPr>
      </p:pic>
      <p:cxnSp>
        <p:nvCxnSpPr>
          <p:cNvPr id="22" name="Straight Arrow Connector 21"/>
          <p:cNvCxnSpPr>
            <a:cxnSpLocks/>
          </p:cNvCxnSpPr>
          <p:nvPr/>
        </p:nvCxnSpPr>
        <p:spPr>
          <a:xfrm flipV="1">
            <a:off x="6286500" y="2587426"/>
            <a:ext cx="3902529" cy="710945"/>
          </a:xfrm>
          <a:prstGeom prst="straightConnector1">
            <a:avLst/>
          </a:prstGeom>
          <a:ln w="38100">
            <a:solidFill>
              <a:schemeClr val="accent6"/>
            </a:solidFill>
            <a:tailEnd type="triangle"/>
          </a:ln>
        </p:spPr>
        <p:style>
          <a:lnRef idx="1">
            <a:schemeClr val="accent2"/>
          </a:lnRef>
          <a:fillRef idx="0">
            <a:schemeClr val="accent2"/>
          </a:fillRef>
          <a:effectRef idx="0">
            <a:schemeClr val="accent2"/>
          </a:effectRef>
          <a:fontRef idx="minor">
            <a:schemeClr val="tx1"/>
          </a:fontRef>
        </p:style>
      </p:cxnSp>
      <p:cxnSp>
        <p:nvCxnSpPr>
          <p:cNvPr id="25" name="Straight Arrow Connector 24"/>
          <p:cNvCxnSpPr>
            <a:cxnSpLocks/>
          </p:cNvCxnSpPr>
          <p:nvPr/>
        </p:nvCxnSpPr>
        <p:spPr>
          <a:xfrm flipV="1">
            <a:off x="6096000" y="4205618"/>
            <a:ext cx="4925786" cy="480683"/>
          </a:xfrm>
          <a:prstGeom prst="straightConnector1">
            <a:avLst/>
          </a:prstGeom>
          <a:ln w="38100">
            <a:solidFill>
              <a:srgbClr val="00B050"/>
            </a:solidFill>
            <a:tailEnd type="triangle"/>
          </a:ln>
        </p:spPr>
        <p:style>
          <a:lnRef idx="1">
            <a:schemeClr val="accent2"/>
          </a:lnRef>
          <a:fillRef idx="0">
            <a:schemeClr val="accent2"/>
          </a:fillRef>
          <a:effectRef idx="0">
            <a:schemeClr val="accent2"/>
          </a:effectRef>
          <a:fontRef idx="minor">
            <a:schemeClr val="tx1"/>
          </a:fontRef>
        </p:style>
      </p:cxnSp>
      <p:sp>
        <p:nvSpPr>
          <p:cNvPr id="11" name="TextBox 10">
            <a:extLst>
              <a:ext uri="{FF2B5EF4-FFF2-40B4-BE49-F238E27FC236}">
                <a16:creationId xmlns:a16="http://schemas.microsoft.com/office/drawing/2014/main" id="{ACBB5465-45F2-4522-82EE-8AD2544BA93B}"/>
              </a:ext>
            </a:extLst>
          </p:cNvPr>
          <p:cNvSpPr txBox="1"/>
          <p:nvPr/>
        </p:nvSpPr>
        <p:spPr>
          <a:xfrm>
            <a:off x="5688719" y="6488668"/>
            <a:ext cx="6119036" cy="369332"/>
          </a:xfrm>
          <a:prstGeom prst="rect">
            <a:avLst/>
          </a:prstGeom>
          <a:noFill/>
        </p:spPr>
        <p:txBody>
          <a:bodyPr wrap="square">
            <a:spAutoFit/>
          </a:bodyPr>
          <a:lstStyle/>
          <a:p>
            <a:pPr algn="r"/>
            <a:r>
              <a:rPr lang="ne-NP" sz="1800" b="1" dirty="0">
                <a:solidFill>
                  <a:srgbClr val="142DAC"/>
                </a:solidFill>
                <a:latin typeface="Calibri" panose="020F0502020204030204" pitchFamily="34" charset="0"/>
                <a:ea typeface="Calibri" panose="020F0502020204030204" pitchFamily="34" charset="0"/>
                <a:cs typeface="Kalimati" panose="00000400000000000000" pitchFamily="2"/>
              </a:rPr>
              <a:t>(क्रमशः)</a:t>
            </a:r>
            <a:endParaRPr lang="en-US" dirty="0"/>
          </a:p>
        </p:txBody>
      </p:sp>
      <p:sp>
        <p:nvSpPr>
          <p:cNvPr id="8" name="Oval 7"/>
          <p:cNvSpPr/>
          <p:nvPr/>
        </p:nvSpPr>
        <p:spPr>
          <a:xfrm>
            <a:off x="59070" y="2252386"/>
            <a:ext cx="7062173" cy="150116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59070" y="3868651"/>
            <a:ext cx="6730104" cy="115926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763693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2431" y="6503785"/>
            <a:ext cx="675806" cy="341426"/>
          </a:xfrm>
        </p:spPr>
        <p:txBody>
          <a:bodyPr/>
          <a:lstStyle/>
          <a:p>
            <a:pPr algn="r"/>
            <a:fld id="{2840B2E4-A264-431E-ABDE-38E3BCDA5876}" type="slidenum">
              <a:rPr lang="en-US" sz="2000">
                <a:latin typeface="Fontasy Himali" panose="04020500000000000000" pitchFamily="82" charset="0"/>
                <a:cs typeface="Kalimati" panose="00000400000000000000" pitchFamily="2"/>
              </a:rPr>
              <a:pPr algn="r"/>
              <a:t>5</a:t>
            </a:fld>
            <a:endParaRPr lang="en-US" sz="2000" dirty="0">
              <a:latin typeface="Fontasy Himali" panose="04020500000000000000" pitchFamily="82" charset="0"/>
              <a:cs typeface="Kalimati" panose="00000400000000000000" pitchFamily="2"/>
            </a:endParaRPr>
          </a:p>
        </p:txBody>
      </p:sp>
      <p:sp>
        <p:nvSpPr>
          <p:cNvPr id="8" name="TextBox 7">
            <a:extLst>
              <a:ext uri="{FF2B5EF4-FFF2-40B4-BE49-F238E27FC236}">
                <a16:creationId xmlns:a16="http://schemas.microsoft.com/office/drawing/2014/main" id="{5B34EE74-A147-43D5-B0CE-05044AEDFB14}"/>
              </a:ext>
            </a:extLst>
          </p:cNvPr>
          <p:cNvSpPr txBox="1"/>
          <p:nvPr/>
        </p:nvSpPr>
        <p:spPr>
          <a:xfrm>
            <a:off x="0" y="1807735"/>
            <a:ext cx="9486900" cy="3924151"/>
          </a:xfrm>
          <a:prstGeom prst="rect">
            <a:avLst/>
          </a:prstGeom>
          <a:noFill/>
        </p:spPr>
        <p:txBody>
          <a:bodyPr wrap="square">
            <a:spAutoFit/>
          </a:bodyPr>
          <a:lstStyle/>
          <a:p>
            <a:pPr marL="398463" indent="-222250" algn="just">
              <a:lnSpc>
                <a:spcPct val="150000"/>
              </a:lnSpc>
              <a:buFont typeface="Arial" panose="020B0604020202020204" pitchFamily="34" charset="0"/>
              <a:buChar char="•"/>
            </a:pPr>
            <a:r>
              <a:rPr lang="ne-NP" sz="2400" dirty="0">
                <a:cs typeface="Kalimati" panose="00000400000000000000" pitchFamily="2"/>
              </a:rPr>
              <a:t>घर भन्नाले सामान्यतया चारैतिर गारो</a:t>
            </a:r>
            <a:r>
              <a:rPr lang="en-US" sz="2400" dirty="0">
                <a:cs typeface="Kalimati" panose="00000400000000000000" pitchFamily="2"/>
              </a:rPr>
              <a:t>/</a:t>
            </a:r>
            <a:r>
              <a:rPr lang="ne-NP" sz="2400" dirty="0">
                <a:cs typeface="Kalimati" panose="00000400000000000000" pitchFamily="2"/>
              </a:rPr>
              <a:t>टाटी लगाई ढोका/झ्याल भएको छानो हालेर बसोबास वा अन्य प्रयोगका</a:t>
            </a:r>
            <a:r>
              <a:rPr lang="en-US" sz="2400" dirty="0">
                <a:cs typeface="Kalimati" panose="00000400000000000000" pitchFamily="2"/>
              </a:rPr>
              <a:t> </a:t>
            </a:r>
            <a:r>
              <a:rPr lang="ne-NP" sz="2400" dirty="0">
                <a:cs typeface="Kalimati" panose="00000400000000000000" pitchFamily="2"/>
              </a:rPr>
              <a:t>लागि बनाइएको एक वा एक भन्दा बढी कोठा वा तला भएको संरचनालाई बुझाउँछ ।</a:t>
            </a:r>
          </a:p>
          <a:p>
            <a:pPr marL="398463" indent="-222250" algn="just">
              <a:lnSpc>
                <a:spcPct val="150000"/>
              </a:lnSpc>
              <a:buFont typeface="Arial" panose="020B0604020202020204" pitchFamily="34" charset="0"/>
              <a:buChar char="•"/>
            </a:pPr>
            <a:r>
              <a:rPr lang="ne-NP" sz="2400" dirty="0">
                <a:cs typeface="Kalimati" panose="00000400000000000000" pitchFamily="2"/>
              </a:rPr>
              <a:t>एउटै संरचना अन्तर्गत बनेको जग, गारो तथा छाना भएमा र एउटै मूलढोका र सिँढी भएमा त्यसलाई एउटा घर मान्नुपर्दछ ।</a:t>
            </a:r>
          </a:p>
          <a:p>
            <a:pPr marL="398463" indent="-222250" algn="just">
              <a:lnSpc>
                <a:spcPct val="150000"/>
              </a:lnSpc>
              <a:buFont typeface="Arial" panose="020B0604020202020204" pitchFamily="34" charset="0"/>
              <a:buChar char="•"/>
            </a:pPr>
            <a:r>
              <a:rPr lang="ne-NP" sz="2400" dirty="0">
                <a:cs typeface="Kalimati" panose="00000400000000000000" pitchFamily="2"/>
              </a:rPr>
              <a:t>उदाहरणका लागि अपार्टमेन्ट बिल्डिङ्गमा धेरै परिवारको अलग अलग स्वामित्वमा धेरै फ्ल्याटहरू हुने भएतापनि एउटै घर मान्नुपर्दछ ।</a:t>
            </a:r>
          </a:p>
        </p:txBody>
      </p:sp>
      <p:sp>
        <p:nvSpPr>
          <p:cNvPr id="9" name="TextBox 8">
            <a:extLst>
              <a:ext uri="{FF2B5EF4-FFF2-40B4-BE49-F238E27FC236}">
                <a16:creationId xmlns:a16="http://schemas.microsoft.com/office/drawing/2014/main" id="{88D92084-D67A-4702-A980-BB0C1583EB62}"/>
              </a:ext>
            </a:extLst>
          </p:cNvPr>
          <p:cNvSpPr txBox="1"/>
          <p:nvPr/>
        </p:nvSpPr>
        <p:spPr>
          <a:xfrm>
            <a:off x="0" y="954880"/>
            <a:ext cx="11208513" cy="523220"/>
          </a:xfrm>
          <a:prstGeom prst="rect">
            <a:avLst/>
          </a:prstGeom>
          <a:noFill/>
        </p:spPr>
        <p:txBody>
          <a:bodyPr wrap="square">
            <a:spAutoFit/>
          </a:bodyPr>
          <a:lstStyle/>
          <a:p>
            <a:pPr algn="ctr"/>
            <a:r>
              <a:rPr lang="ne-NP" sz="2800" b="1" dirty="0">
                <a:solidFill>
                  <a:srgbClr val="0070C0"/>
                </a:solidFill>
                <a:cs typeface="Kalimati" pitchFamily="2"/>
              </a:rPr>
              <a:t>घर</a:t>
            </a:r>
            <a:endParaRPr lang="en-US" sz="2800" b="1" dirty="0">
              <a:solidFill>
                <a:srgbClr val="0070C0"/>
              </a:solidFill>
              <a:cs typeface="Kalimati" pitchFamily="2"/>
            </a:endParaRPr>
          </a:p>
        </p:txBody>
      </p:sp>
      <p:sp>
        <p:nvSpPr>
          <p:cNvPr id="6" name="TextBox 5">
            <a:extLst>
              <a:ext uri="{FF2B5EF4-FFF2-40B4-BE49-F238E27FC236}">
                <a16:creationId xmlns:a16="http://schemas.microsoft.com/office/drawing/2014/main" id="{745002BF-B348-4236-9FCE-1A947F0D730C}"/>
              </a:ext>
            </a:extLst>
          </p:cNvPr>
          <p:cNvSpPr txBox="1"/>
          <p:nvPr/>
        </p:nvSpPr>
        <p:spPr>
          <a:xfrm>
            <a:off x="5688719" y="6488668"/>
            <a:ext cx="6119036" cy="369332"/>
          </a:xfrm>
          <a:prstGeom prst="rect">
            <a:avLst/>
          </a:prstGeom>
          <a:noFill/>
        </p:spPr>
        <p:txBody>
          <a:bodyPr wrap="square">
            <a:spAutoFit/>
          </a:bodyPr>
          <a:lstStyle/>
          <a:p>
            <a:pPr algn="r"/>
            <a:r>
              <a:rPr lang="ne-NP" sz="1800" b="1" dirty="0">
                <a:solidFill>
                  <a:srgbClr val="142DAC"/>
                </a:solidFill>
                <a:latin typeface="Calibri" panose="020F0502020204030204" pitchFamily="34" charset="0"/>
                <a:ea typeface="Calibri" panose="020F0502020204030204" pitchFamily="34" charset="0"/>
                <a:cs typeface="Kalimati" panose="00000400000000000000" pitchFamily="2"/>
              </a:rPr>
              <a:t>(क्रमशः)</a:t>
            </a:r>
            <a:endParaRPr lang="en-US" dirty="0"/>
          </a:p>
        </p:txBody>
      </p:sp>
      <p:pic>
        <p:nvPicPr>
          <p:cNvPr id="10" name="Picture 9">
            <a:extLst>
              <a:ext uri="{FF2B5EF4-FFF2-40B4-BE49-F238E27FC236}">
                <a16:creationId xmlns:a16="http://schemas.microsoft.com/office/drawing/2014/main" id="{447AAD28-E533-4555-A19D-11C64E33EF91}"/>
              </a:ext>
            </a:extLst>
          </p:cNvPr>
          <p:cNvPicPr>
            <a:picLocks noChangeAspect="1"/>
          </p:cNvPicPr>
          <p:nvPr/>
        </p:nvPicPr>
        <p:blipFill>
          <a:blip r:embed="rId2"/>
          <a:stretch>
            <a:fillRect/>
          </a:stretch>
        </p:blipFill>
        <p:spPr>
          <a:xfrm>
            <a:off x="10232485" y="3587610"/>
            <a:ext cx="1655696" cy="2464643"/>
          </a:xfrm>
          <a:prstGeom prst="rect">
            <a:avLst/>
          </a:prstGeom>
        </p:spPr>
      </p:pic>
      <p:pic>
        <p:nvPicPr>
          <p:cNvPr id="11" name="Content Placeholder 3">
            <a:extLst>
              <a:ext uri="{FF2B5EF4-FFF2-40B4-BE49-F238E27FC236}">
                <a16:creationId xmlns:a16="http://schemas.microsoft.com/office/drawing/2014/main" id="{C4A33ABE-4D13-48E6-8A6C-41E4B29BD6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32485" y="1856491"/>
            <a:ext cx="1655696" cy="1716002"/>
          </a:xfrm>
          <a:prstGeom prst="rect">
            <a:avLst/>
          </a:prstGeom>
        </p:spPr>
      </p:pic>
    </p:spTree>
    <p:extLst>
      <p:ext uri="{BB962C8B-B14F-4D97-AF65-F5344CB8AC3E}">
        <p14:creationId xmlns:p14="http://schemas.microsoft.com/office/powerpoint/2010/main" val="17824751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9780" y="6531400"/>
            <a:ext cx="675806" cy="341426"/>
          </a:xfrm>
        </p:spPr>
        <p:txBody>
          <a:bodyPr/>
          <a:lstStyle/>
          <a:p>
            <a:pPr algn="r"/>
            <a:fld id="{2840B2E4-A264-431E-ABDE-38E3BCDA5876}" type="slidenum">
              <a:rPr lang="en-US" smtClean="0">
                <a:latin typeface="Fontasy Himali" panose="04020500000000000000" pitchFamily="82" charset="0"/>
              </a:rPr>
              <a:pPr algn="r"/>
              <a:t>6</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591A5EB5-25A2-4126-9660-EA24EB39D93B}"/>
              </a:ext>
            </a:extLst>
          </p:cNvPr>
          <p:cNvSpPr txBox="1"/>
          <p:nvPr/>
        </p:nvSpPr>
        <p:spPr>
          <a:xfrm>
            <a:off x="177497" y="1611691"/>
            <a:ext cx="8450061" cy="5011053"/>
          </a:xfrm>
          <a:prstGeom prst="rect">
            <a:avLst/>
          </a:prstGeom>
          <a:noFill/>
        </p:spPr>
        <p:txBody>
          <a:bodyPr wrap="square">
            <a:spAutoFit/>
          </a:bodyPr>
          <a:lstStyle/>
          <a:p>
            <a:pPr marL="403225" indent="-233363" algn="just">
              <a:lnSpc>
                <a:spcPts val="3500"/>
              </a:lnSpc>
              <a:buFont typeface="Arial" panose="020B0604020202020204" pitchFamily="34" charset="0"/>
              <a:buChar char="•"/>
            </a:pPr>
            <a:r>
              <a:rPr lang="ne-NP" sz="2400" dirty="0">
                <a:cs typeface="Kalimati" panose="00000400000000000000" pitchFamily="2"/>
              </a:rPr>
              <a:t>एक वा एक भन्दा बढी परिवार अक्सर बसोबास गरेको घरलार्इ जनगणना घर भनिन्छ ।</a:t>
            </a:r>
          </a:p>
          <a:p>
            <a:pPr marL="403225" indent="-233363" algn="just">
              <a:lnSpc>
                <a:spcPts val="3500"/>
              </a:lnSpc>
              <a:buFont typeface="Arial" panose="020B0604020202020204" pitchFamily="34" charset="0"/>
              <a:buChar char="•"/>
            </a:pPr>
            <a:r>
              <a:rPr lang="ne-NP" sz="2400" dirty="0">
                <a:cs typeface="Kalimati" panose="00000400000000000000" pitchFamily="2"/>
              </a:rPr>
              <a:t>कुनै घर हाल जुनसुकै प्रयोग अन्तर्गत रहेको भएपनि त्यसमा कम्तिमा एउटा परिवार अक्सर बसोवास गरेको भए त्यस्ता घरलाई जनगणना घर मानी परिवारको विवरण भरिन्छ।</a:t>
            </a:r>
          </a:p>
          <a:p>
            <a:pPr marL="403225" indent="-233363" algn="just">
              <a:lnSpc>
                <a:spcPts val="3500"/>
              </a:lnSpc>
              <a:buFont typeface="Arial" panose="020B0604020202020204" pitchFamily="34" charset="0"/>
              <a:buChar char="•"/>
            </a:pPr>
            <a:r>
              <a:rPr lang="ne-NP" sz="2400" dirty="0">
                <a:cs typeface="Kalimati" panose="00000400000000000000" pitchFamily="2"/>
              </a:rPr>
              <a:t>एउटा घरमा अक्सर बसोबास गर्ने सबै परिवारको लागि जनगणना घर एउटै हुन्छ ।</a:t>
            </a:r>
          </a:p>
          <a:p>
            <a:pPr marL="403225" indent="-233363" algn="just">
              <a:lnSpc>
                <a:spcPts val="3500"/>
              </a:lnSpc>
              <a:buFont typeface="Arial" panose="020B0604020202020204" pitchFamily="34" charset="0"/>
              <a:buChar char="•"/>
            </a:pPr>
            <a:r>
              <a:rPr lang="ne-NP" sz="2400" dirty="0">
                <a:cs typeface="Kalimati" panose="00000400000000000000" pitchFamily="2"/>
              </a:rPr>
              <a:t>अपार्टमेन्ट बिल्डिङ्गको एउटा ब्लकमा बस्ने सबै परिवारको लागि एउटै जनगणना घर मान्नुपर्दछ ।</a:t>
            </a:r>
          </a:p>
          <a:p>
            <a:pPr marL="403225" indent="-233363" algn="just">
              <a:lnSpc>
                <a:spcPts val="3500"/>
              </a:lnSpc>
              <a:buFont typeface="Arial" panose="020B0604020202020204" pitchFamily="34" charset="0"/>
              <a:buChar char="•"/>
            </a:pPr>
            <a:r>
              <a:rPr lang="ne-NP" sz="2400" dirty="0">
                <a:cs typeface="Kalimati" panose="00000400000000000000" pitchFamily="2"/>
              </a:rPr>
              <a:t>अपार्टमेन्ट बिल्डिङ्गको लागि परिवारको संख्या हेरी अलग गणकको व्यवस्था गरिनेछ ।</a:t>
            </a:r>
            <a:endParaRPr lang="ne-NP" sz="2400" dirty="0"/>
          </a:p>
        </p:txBody>
      </p:sp>
      <p:sp>
        <p:nvSpPr>
          <p:cNvPr id="9" name="TextBox 8">
            <a:extLst>
              <a:ext uri="{FF2B5EF4-FFF2-40B4-BE49-F238E27FC236}">
                <a16:creationId xmlns:a16="http://schemas.microsoft.com/office/drawing/2014/main" id="{5C0BC5E2-C44C-44E0-ADA1-267ED3AA828B}"/>
              </a:ext>
            </a:extLst>
          </p:cNvPr>
          <p:cNvSpPr txBox="1"/>
          <p:nvPr/>
        </p:nvSpPr>
        <p:spPr>
          <a:xfrm>
            <a:off x="0" y="735901"/>
            <a:ext cx="11650183" cy="523220"/>
          </a:xfrm>
          <a:prstGeom prst="rect">
            <a:avLst/>
          </a:prstGeom>
          <a:noFill/>
        </p:spPr>
        <p:txBody>
          <a:bodyPr wrap="square">
            <a:spAutoFit/>
          </a:bodyPr>
          <a:lstStyle/>
          <a:p>
            <a:pPr algn="ctr"/>
            <a:r>
              <a:rPr lang="ne-NP" sz="2800" b="1" dirty="0">
                <a:solidFill>
                  <a:srgbClr val="0070C0"/>
                </a:solidFill>
                <a:cs typeface="Kalimati" pitchFamily="2"/>
              </a:rPr>
              <a:t>जनगणना घर</a:t>
            </a:r>
            <a:endParaRPr lang="en-US" sz="2800" b="1" dirty="0">
              <a:solidFill>
                <a:srgbClr val="0070C0"/>
              </a:solidFill>
              <a:cs typeface="Kalimati" pitchFamily="2"/>
            </a:endParaRPr>
          </a:p>
        </p:txBody>
      </p:sp>
      <p:pic>
        <p:nvPicPr>
          <p:cNvPr id="2" name="Picture 1"/>
          <p:cNvPicPr>
            <a:picLocks noChangeAspect="1"/>
          </p:cNvPicPr>
          <p:nvPr/>
        </p:nvPicPr>
        <p:blipFill>
          <a:blip r:embed="rId2"/>
          <a:stretch>
            <a:fillRect/>
          </a:stretch>
        </p:blipFill>
        <p:spPr>
          <a:xfrm>
            <a:off x="8647194" y="1589395"/>
            <a:ext cx="3518755" cy="2542495"/>
          </a:xfrm>
          <a:prstGeom prst="rect">
            <a:avLst/>
          </a:prstGeom>
        </p:spPr>
      </p:pic>
      <p:pic>
        <p:nvPicPr>
          <p:cNvPr id="3" name="Picture 2"/>
          <p:cNvPicPr>
            <a:picLocks noChangeAspect="1"/>
          </p:cNvPicPr>
          <p:nvPr/>
        </p:nvPicPr>
        <p:blipFill rotWithShape="1">
          <a:blip r:embed="rId3"/>
          <a:srcRect t="5514"/>
          <a:stretch/>
        </p:blipFill>
        <p:spPr>
          <a:xfrm>
            <a:off x="8647195" y="4131890"/>
            <a:ext cx="3518755" cy="2452673"/>
          </a:xfrm>
          <a:prstGeom prst="rect">
            <a:avLst/>
          </a:prstGeom>
        </p:spPr>
      </p:pic>
    </p:spTree>
    <p:extLst>
      <p:ext uri="{BB962C8B-B14F-4D97-AF65-F5344CB8AC3E}">
        <p14:creationId xmlns:p14="http://schemas.microsoft.com/office/powerpoint/2010/main" val="24675451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p:txBody>
          <a:bodyPr/>
          <a:lstStyle/>
          <a:p>
            <a:fld id="{2840B2E4-A264-431E-ABDE-38E3BCDA5876}" type="slidenum">
              <a:rPr lang="en-US" smtClean="0">
                <a:latin typeface="Fontasy Himali" panose="04020500000000000000" pitchFamily="82" charset="0"/>
              </a:rPr>
              <a:pPr/>
              <a:t>7</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4893405A-9B7C-45B7-BE82-24A0E14497C5}"/>
              </a:ext>
            </a:extLst>
          </p:cNvPr>
          <p:cNvSpPr txBox="1"/>
          <p:nvPr/>
        </p:nvSpPr>
        <p:spPr>
          <a:xfrm>
            <a:off x="640079" y="1897045"/>
            <a:ext cx="5455921" cy="2862322"/>
          </a:xfrm>
          <a:prstGeom prst="rect">
            <a:avLst/>
          </a:prstGeom>
          <a:noFill/>
        </p:spPr>
        <p:txBody>
          <a:bodyPr wrap="square">
            <a:spAutoFit/>
          </a:bodyPr>
          <a:lstStyle/>
          <a:p>
            <a:pPr algn="just">
              <a:lnSpc>
                <a:spcPct val="150000"/>
              </a:lnSpc>
            </a:pPr>
            <a:r>
              <a:rPr lang="ne-NP" sz="2400" dirty="0">
                <a:cs typeface="Kalimati" panose="00000400000000000000" pitchFamily="2"/>
              </a:rPr>
              <a:t>व्यक्ति भन्नाले जनगणनाको समयमा देशको सीमाना तथा क्षेत्रभित्र अक्सर बसोबास</a:t>
            </a:r>
            <a:r>
              <a:rPr lang="en-US" sz="2400" dirty="0">
                <a:cs typeface="Kalimati" panose="00000400000000000000" pitchFamily="2"/>
              </a:rPr>
              <a:t> </a:t>
            </a:r>
            <a:r>
              <a:rPr lang="ne-NP" sz="2400" dirty="0">
                <a:cs typeface="Kalimati" panose="00000400000000000000" pitchFamily="2"/>
              </a:rPr>
              <a:t>गर्ने जुनसुकै उमेरका स्वदेशी वा विदेशी वा परिवारवाट </a:t>
            </a:r>
            <a:r>
              <a:rPr lang="ne-NP" sz="2400">
                <a:cs typeface="Kalimati" panose="00000400000000000000" pitchFamily="2"/>
              </a:rPr>
              <a:t>अनुपस्थित स्वदेश वा विदेशमा बसेका </a:t>
            </a:r>
            <a:r>
              <a:rPr lang="ne-NP" sz="2400" dirty="0">
                <a:cs typeface="Kalimati" panose="00000400000000000000" pitchFamily="2"/>
              </a:rPr>
              <a:t>मानिस</a:t>
            </a:r>
            <a:r>
              <a:rPr lang="en-US" sz="2400" dirty="0">
                <a:cs typeface="Kalimati" panose="00000400000000000000" pitchFamily="2"/>
              </a:rPr>
              <a:t> </a:t>
            </a:r>
            <a:r>
              <a:rPr lang="ne-NP" sz="2400" dirty="0">
                <a:cs typeface="Kalimati" panose="00000400000000000000" pitchFamily="2"/>
              </a:rPr>
              <a:t>सम्झनुपर्दछ ।</a:t>
            </a:r>
            <a:endParaRPr lang="ne-NP" sz="2400" dirty="0"/>
          </a:p>
        </p:txBody>
      </p:sp>
      <p:sp>
        <p:nvSpPr>
          <p:cNvPr id="6" name="TextBox 5">
            <a:extLst>
              <a:ext uri="{FF2B5EF4-FFF2-40B4-BE49-F238E27FC236}">
                <a16:creationId xmlns:a16="http://schemas.microsoft.com/office/drawing/2014/main" id="{C32C9E0E-5BCC-4F01-A604-628C5C6A0CD9}"/>
              </a:ext>
            </a:extLst>
          </p:cNvPr>
          <p:cNvSpPr txBox="1"/>
          <p:nvPr/>
        </p:nvSpPr>
        <p:spPr>
          <a:xfrm>
            <a:off x="72787" y="745220"/>
            <a:ext cx="11650183" cy="523220"/>
          </a:xfrm>
          <a:prstGeom prst="rect">
            <a:avLst/>
          </a:prstGeom>
          <a:noFill/>
        </p:spPr>
        <p:txBody>
          <a:bodyPr wrap="square">
            <a:spAutoFit/>
          </a:bodyPr>
          <a:lstStyle/>
          <a:p>
            <a:pPr algn="ctr"/>
            <a:r>
              <a:rPr lang="ne-NP" sz="2800" b="1" dirty="0">
                <a:solidFill>
                  <a:srgbClr val="0070C0"/>
                </a:solidFill>
                <a:cs typeface="Kalimati" pitchFamily="2"/>
              </a:rPr>
              <a:t>व्यक्ति</a:t>
            </a:r>
            <a:endParaRPr lang="en-US" sz="2800" b="1" dirty="0">
              <a:solidFill>
                <a:srgbClr val="0070C0"/>
              </a:solidFill>
              <a:cs typeface="Kalimati" pitchFamily="2"/>
            </a:endParaRPr>
          </a:p>
        </p:txBody>
      </p:sp>
      <p:pic>
        <p:nvPicPr>
          <p:cNvPr id="1026" name="Picture 2" descr="Old Man With Women Grandparents Embraced Together Smiling Sketch.. Royalty  Free Cliparts, Vectors, And Stock Illustration. Image 90672368.">
            <a:extLst>
              <a:ext uri="{FF2B5EF4-FFF2-40B4-BE49-F238E27FC236}">
                <a16:creationId xmlns:a16="http://schemas.microsoft.com/office/drawing/2014/main" id="{0A79882F-EAC7-424F-8F77-AF84227FA0F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44809" y="1587965"/>
            <a:ext cx="3434316" cy="34343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88719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47136" y="6485528"/>
            <a:ext cx="659043" cy="329943"/>
          </a:xfrm>
        </p:spPr>
        <p:txBody>
          <a:bodyPr/>
          <a:lstStyle/>
          <a:p>
            <a:pPr algn="r"/>
            <a:fld id="{2840B2E4-A264-431E-ABDE-38E3BCDA5876}" type="slidenum">
              <a:rPr lang="en-US" smtClean="0">
                <a:latin typeface="Fontasy Himali" panose="04020500000000000000" pitchFamily="82" charset="0"/>
              </a:rPr>
              <a:pPr algn="r"/>
              <a:t>8</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D0F8A95C-4C09-4A7E-805D-C13BFFAABFC7}"/>
              </a:ext>
            </a:extLst>
          </p:cNvPr>
          <p:cNvSpPr txBox="1"/>
          <p:nvPr/>
        </p:nvSpPr>
        <p:spPr>
          <a:xfrm>
            <a:off x="170121" y="1507594"/>
            <a:ext cx="7804298" cy="5032147"/>
          </a:xfrm>
          <a:prstGeom prst="rect">
            <a:avLst/>
          </a:prstGeom>
          <a:noFill/>
        </p:spPr>
        <p:txBody>
          <a:bodyPr wrap="square">
            <a:spAutoFit/>
          </a:bodyPr>
          <a:lstStyle/>
          <a:p>
            <a:pPr marL="285750" indent="-285750" algn="just">
              <a:lnSpc>
                <a:spcPct val="150000"/>
              </a:lnSpc>
              <a:buFont typeface="Arial" panose="020B0604020202020204" pitchFamily="34" charset="0"/>
              <a:buChar char="•"/>
            </a:pPr>
            <a:r>
              <a:rPr lang="ne-NP" sz="2400" dirty="0">
                <a:cs typeface="Kalimati" panose="00000400000000000000" pitchFamily="2"/>
              </a:rPr>
              <a:t>घरको विवरण संकलन गर्दा सो घरको प्रमुख व्यक्ति, महिला वा पुरुष वा घरसँग सम्बन्धित जानकारी राख्ने व्यक्ति उत्तरदाता हुन सक्दछन् । </a:t>
            </a:r>
          </a:p>
          <a:p>
            <a:pPr marL="285750" indent="-285750" algn="just">
              <a:lnSpc>
                <a:spcPct val="150000"/>
              </a:lnSpc>
              <a:buFont typeface="Arial" panose="020B0604020202020204" pitchFamily="34" charset="0"/>
              <a:buChar char="•"/>
            </a:pPr>
            <a:r>
              <a:rPr lang="ne-NP" sz="2400" dirty="0">
                <a:cs typeface="Kalimati" panose="00000400000000000000" pitchFamily="2"/>
              </a:rPr>
              <a:t>परिवार र परिवार सदस्यको विवरण संकलन गर्दा सो परिवारको बारेमा जानकारी राख्ने परिवारमूली वा परिवारका सदस्यको बारेमा राम्रो जानकारी राख्ने व्यक्ति नै उत्तरदाता हुन सक्दछन् ।</a:t>
            </a:r>
            <a:endParaRPr lang="en-US" sz="2400" dirty="0">
              <a:cs typeface="Kalimati" panose="00000400000000000000" pitchFamily="2"/>
            </a:endParaRPr>
          </a:p>
          <a:p>
            <a:pPr marL="285750" indent="-285750" algn="just">
              <a:lnSpc>
                <a:spcPct val="150000"/>
              </a:lnSpc>
              <a:buFont typeface="Arial" panose="020B0604020202020204" pitchFamily="34" charset="0"/>
              <a:buChar char="•"/>
            </a:pPr>
            <a:r>
              <a:rPr lang="ne-NP" sz="2400" dirty="0">
                <a:cs typeface="Kalimati" panose="00000400000000000000" pitchFamily="2"/>
              </a:rPr>
              <a:t>सामुदायिक प्रश्नावली मार्फत विवरण संकलन गर्दा सम्बन्धित वडाको अध्यक्ष वा सचिव उत्तरदाता हुन सक्दछन् ।</a:t>
            </a:r>
          </a:p>
        </p:txBody>
      </p:sp>
      <p:sp>
        <p:nvSpPr>
          <p:cNvPr id="9" name="TextBox 8">
            <a:extLst>
              <a:ext uri="{FF2B5EF4-FFF2-40B4-BE49-F238E27FC236}">
                <a16:creationId xmlns:a16="http://schemas.microsoft.com/office/drawing/2014/main" id="{A2D4B821-54CF-4055-8FA5-B66CF1642FD8}"/>
              </a:ext>
            </a:extLst>
          </p:cNvPr>
          <p:cNvSpPr txBox="1"/>
          <p:nvPr/>
        </p:nvSpPr>
        <p:spPr>
          <a:xfrm>
            <a:off x="3042139" y="909822"/>
            <a:ext cx="6107722" cy="523220"/>
          </a:xfrm>
          <a:prstGeom prst="rect">
            <a:avLst/>
          </a:prstGeom>
          <a:noFill/>
        </p:spPr>
        <p:txBody>
          <a:bodyPr wrap="square">
            <a:spAutoFit/>
          </a:bodyPr>
          <a:lstStyle/>
          <a:p>
            <a:pPr algn="ctr"/>
            <a:r>
              <a:rPr lang="ne-NP" sz="2800" b="1" dirty="0">
                <a:solidFill>
                  <a:srgbClr val="0070C0"/>
                </a:solidFill>
                <a:cs typeface="Kalimati" pitchFamily="2"/>
              </a:rPr>
              <a:t>उत्तरदाता</a:t>
            </a:r>
            <a:endParaRPr lang="en-US" sz="2800" b="1" dirty="0">
              <a:solidFill>
                <a:srgbClr val="0070C0"/>
              </a:solidFill>
              <a:cs typeface="Kalimati" pitchFamily="2"/>
            </a:endParaRPr>
          </a:p>
        </p:txBody>
      </p:sp>
      <p:pic>
        <p:nvPicPr>
          <p:cNvPr id="6" name="Picture 5">
            <a:extLst>
              <a:ext uri="{FF2B5EF4-FFF2-40B4-BE49-F238E27FC236}">
                <a16:creationId xmlns:a16="http://schemas.microsoft.com/office/drawing/2014/main" id="{6008F8C2-2A09-4A35-BD5A-5E9371C63A08}"/>
              </a:ext>
            </a:extLst>
          </p:cNvPr>
          <p:cNvPicPr>
            <a:picLocks noChangeAspect="1"/>
          </p:cNvPicPr>
          <p:nvPr/>
        </p:nvPicPr>
        <p:blipFill rotWithShape="1">
          <a:blip r:embed="rId2"/>
          <a:srcRect l="44128" t="32836" r="30145" b="32297"/>
          <a:stretch/>
        </p:blipFill>
        <p:spPr>
          <a:xfrm>
            <a:off x="8842663" y="2360426"/>
            <a:ext cx="3328810" cy="2530549"/>
          </a:xfrm>
          <a:prstGeom prst="rect">
            <a:avLst/>
          </a:prstGeom>
        </p:spPr>
      </p:pic>
    </p:spTree>
    <p:extLst>
      <p:ext uri="{BB962C8B-B14F-4D97-AF65-F5344CB8AC3E}">
        <p14:creationId xmlns:p14="http://schemas.microsoft.com/office/powerpoint/2010/main" val="17306777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4609" y="6530607"/>
            <a:ext cx="675806" cy="341426"/>
          </a:xfrm>
        </p:spPr>
        <p:txBody>
          <a:bodyPr/>
          <a:lstStyle/>
          <a:p>
            <a:pPr algn="r"/>
            <a:fld id="{2840B2E4-A264-431E-ABDE-38E3BCDA5876}" type="slidenum">
              <a:rPr lang="en-US" smtClean="0">
                <a:latin typeface="Fontasy Himali" panose="04020500000000000000" pitchFamily="82" charset="0"/>
              </a:rPr>
              <a:pPr algn="r"/>
              <a:t>9</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C62BAC30-D815-422C-AD20-2503B95B7E28}"/>
              </a:ext>
            </a:extLst>
          </p:cNvPr>
          <p:cNvSpPr txBox="1"/>
          <p:nvPr/>
        </p:nvSpPr>
        <p:spPr>
          <a:xfrm>
            <a:off x="128989" y="1299026"/>
            <a:ext cx="9238295" cy="5586145"/>
          </a:xfrm>
          <a:prstGeom prst="rect">
            <a:avLst/>
          </a:prstGeom>
          <a:noFill/>
        </p:spPr>
        <p:txBody>
          <a:bodyPr wrap="square">
            <a:spAutoFit/>
          </a:bodyPr>
          <a:lstStyle/>
          <a:p>
            <a:pPr marL="339725" indent="-339725" algn="just">
              <a:lnSpc>
                <a:spcPct val="150000"/>
              </a:lnSpc>
              <a:buFont typeface="Arial" panose="020B0604020202020204" pitchFamily="34" charset="0"/>
              <a:buChar char="•"/>
            </a:pPr>
            <a:r>
              <a:rPr lang="ne-NP" sz="2400" dirty="0">
                <a:cs typeface="Kalimati" panose="00000400000000000000" pitchFamily="2"/>
              </a:rPr>
              <a:t>अक्सर बसोबास भन्नाले व्यक्ति धेरैजसो वा प्राय बस्ने ठाउँलाई बुझ्नु पर्दछ । </a:t>
            </a:r>
            <a:endParaRPr lang="en-US" sz="2400" dirty="0">
              <a:cs typeface="Kalimati" panose="00000400000000000000" pitchFamily="2"/>
            </a:endParaRPr>
          </a:p>
          <a:p>
            <a:pPr marL="339725" indent="-339725" algn="just">
              <a:lnSpc>
                <a:spcPct val="150000"/>
              </a:lnSpc>
              <a:buFont typeface="Arial" panose="020B0604020202020204" pitchFamily="34" charset="0"/>
              <a:buChar char="•"/>
            </a:pPr>
            <a:r>
              <a:rPr lang="ne-NP" sz="2400" dirty="0">
                <a:cs typeface="Kalimati" panose="00000400000000000000" pitchFamily="2"/>
              </a:rPr>
              <a:t>नेपालको</a:t>
            </a:r>
            <a:r>
              <a:rPr lang="en-US" sz="2400" dirty="0">
                <a:cs typeface="Kalimati" panose="00000400000000000000" pitchFamily="2"/>
              </a:rPr>
              <a:t> </a:t>
            </a:r>
            <a:r>
              <a:rPr lang="ne-NP" sz="2400" dirty="0">
                <a:cs typeface="Kalimati" panose="00000400000000000000" pitchFamily="2"/>
              </a:rPr>
              <a:t>जनगणनामा व्यक्तिहरूको गणना अक्सर (प्राय) बसोबास गर्ने ठाउँबाट गरिन्छ ।</a:t>
            </a:r>
            <a:endParaRPr lang="en-US" sz="2400" dirty="0">
              <a:cs typeface="Kalimati" panose="00000400000000000000" pitchFamily="2"/>
            </a:endParaRPr>
          </a:p>
          <a:p>
            <a:pPr marL="339725" indent="-339725" algn="just">
              <a:lnSpc>
                <a:spcPct val="150000"/>
              </a:lnSpc>
              <a:buFont typeface="Arial" panose="020B0604020202020204" pitchFamily="34" charset="0"/>
              <a:buChar char="•"/>
            </a:pPr>
            <a:r>
              <a:rPr lang="ne-NP" sz="2400" dirty="0">
                <a:cs typeface="Kalimati" panose="00000400000000000000" pitchFamily="2"/>
              </a:rPr>
              <a:t>परिवारका सदस्यहरूको रुपमा गणना गर्न उक्त व्यक्ति अक्सर त्यही परिवारमा</a:t>
            </a:r>
            <a:r>
              <a:rPr lang="en-US" sz="2400" dirty="0">
                <a:cs typeface="Kalimati" panose="00000400000000000000" pitchFamily="2"/>
              </a:rPr>
              <a:t> </a:t>
            </a:r>
            <a:r>
              <a:rPr lang="ne-NP" sz="2400" dirty="0">
                <a:cs typeface="Kalimati" panose="00000400000000000000" pitchFamily="2"/>
              </a:rPr>
              <a:t>बसोबास गरेकै हुनुपर्दछ । </a:t>
            </a:r>
            <a:endParaRPr lang="en-US" sz="2400" dirty="0">
              <a:cs typeface="Kalimati" panose="00000400000000000000" pitchFamily="2"/>
            </a:endParaRPr>
          </a:p>
          <a:p>
            <a:pPr marL="339725" indent="-339725" algn="just">
              <a:lnSpc>
                <a:spcPct val="150000"/>
              </a:lnSpc>
              <a:buFont typeface="Arial" panose="020B0604020202020204" pitchFamily="34" charset="0"/>
              <a:buChar char="•"/>
            </a:pPr>
            <a:r>
              <a:rPr lang="ne-NP" sz="2400" dirty="0">
                <a:cs typeface="Kalimati" panose="00000400000000000000" pitchFamily="2"/>
              </a:rPr>
              <a:t>व्यक्तिको अक्सर बसोबास निजको आफ्नै स्थायी घर भएको ठाउँ</a:t>
            </a:r>
            <a:r>
              <a:rPr lang="en-US" sz="2400" dirty="0">
                <a:cs typeface="Kalimati" panose="00000400000000000000" pitchFamily="2"/>
              </a:rPr>
              <a:t> </a:t>
            </a:r>
            <a:r>
              <a:rPr lang="ne-NP" sz="2400" dirty="0">
                <a:cs typeface="Kalimati" panose="00000400000000000000" pitchFamily="2"/>
              </a:rPr>
              <a:t>वा अस्थायी रुपमा बसोबास गरेको ठाउँ पनि हुनसक्दछ ।</a:t>
            </a:r>
            <a:endParaRPr lang="en-US" sz="2400" dirty="0">
              <a:cs typeface="Kalimati" panose="00000400000000000000" pitchFamily="2"/>
            </a:endParaRPr>
          </a:p>
          <a:p>
            <a:pPr marL="339725" indent="-339725" algn="just">
              <a:lnSpc>
                <a:spcPct val="150000"/>
              </a:lnSpc>
              <a:buFont typeface="Arial" panose="020B0604020202020204" pitchFamily="34" charset="0"/>
              <a:buChar char="•"/>
            </a:pPr>
            <a:r>
              <a:rPr lang="ne-NP" sz="2400" dirty="0">
                <a:cs typeface="Kalimati" panose="00000400000000000000" pitchFamily="2"/>
              </a:rPr>
              <a:t>कुनै व्यक्ति दुई वा सोभन्दा बढी</a:t>
            </a:r>
            <a:r>
              <a:rPr lang="en-US" sz="2400" dirty="0">
                <a:cs typeface="Kalimati" panose="00000400000000000000" pitchFamily="2"/>
              </a:rPr>
              <a:t> </a:t>
            </a:r>
            <a:r>
              <a:rPr lang="ne-NP" sz="2400" dirty="0">
                <a:cs typeface="Kalimati" panose="00000400000000000000" pitchFamily="2"/>
              </a:rPr>
              <a:t>ठाउँमा बसोबास गर्ने गरेका रहेछन् भने निज सबैभन्दा वढी समय जहाँ बस्छन् त्यही ठाउँबाट</a:t>
            </a:r>
            <a:r>
              <a:rPr lang="en-US" sz="2400" dirty="0">
                <a:cs typeface="Kalimati" panose="00000400000000000000" pitchFamily="2"/>
              </a:rPr>
              <a:t> </a:t>
            </a:r>
            <a:r>
              <a:rPr lang="ne-NP" sz="2400" dirty="0">
                <a:cs typeface="Kalimati" panose="00000400000000000000" pitchFamily="2"/>
              </a:rPr>
              <a:t>गणना गर्नुपर्दछ ।  </a:t>
            </a:r>
            <a:endParaRPr lang="en-US" sz="2400" dirty="0">
              <a:cs typeface="Kalimati" panose="00000400000000000000" pitchFamily="2"/>
            </a:endParaRPr>
          </a:p>
        </p:txBody>
      </p:sp>
      <p:sp>
        <p:nvSpPr>
          <p:cNvPr id="9" name="TextBox 8">
            <a:extLst>
              <a:ext uri="{FF2B5EF4-FFF2-40B4-BE49-F238E27FC236}">
                <a16:creationId xmlns:a16="http://schemas.microsoft.com/office/drawing/2014/main" id="{95693F4E-358B-4437-A77D-6ED427730A01}"/>
              </a:ext>
            </a:extLst>
          </p:cNvPr>
          <p:cNvSpPr txBox="1"/>
          <p:nvPr/>
        </p:nvSpPr>
        <p:spPr>
          <a:xfrm>
            <a:off x="1286567" y="775806"/>
            <a:ext cx="8867526" cy="523220"/>
          </a:xfrm>
          <a:prstGeom prst="rect">
            <a:avLst/>
          </a:prstGeom>
          <a:noFill/>
        </p:spPr>
        <p:txBody>
          <a:bodyPr wrap="square">
            <a:spAutoFit/>
          </a:bodyPr>
          <a:lstStyle/>
          <a:p>
            <a:pPr algn="ctr"/>
            <a:r>
              <a:rPr lang="ne-NP" sz="2800" b="1" dirty="0">
                <a:solidFill>
                  <a:srgbClr val="0070C0"/>
                </a:solidFill>
                <a:cs typeface="Kalimati" pitchFamily="2"/>
              </a:rPr>
              <a:t>अक्सर बसोबास</a:t>
            </a:r>
            <a:endParaRPr lang="en-US" sz="2800" b="1" dirty="0">
              <a:solidFill>
                <a:srgbClr val="0070C0"/>
              </a:solidFill>
              <a:cs typeface="Kalimati" pitchFamily="2"/>
            </a:endParaRPr>
          </a:p>
        </p:txBody>
      </p:sp>
      <p:pic>
        <p:nvPicPr>
          <p:cNvPr id="10" name="Picture 2" descr="D:\CBS PPT\Downloads\hand-drawn-smiling-family-portrait_23-2148119575.jpg"/>
          <p:cNvPicPr>
            <a:picLocks noChangeAspect="1" noChangeArrowheads="1"/>
          </p:cNvPicPr>
          <p:nvPr/>
        </p:nvPicPr>
        <p:blipFill>
          <a:blip r:embed="rId2" cstate="print"/>
          <a:srcRect t="14145" b="11674"/>
          <a:stretch>
            <a:fillRect/>
          </a:stretch>
        </p:blipFill>
        <p:spPr bwMode="auto">
          <a:xfrm>
            <a:off x="9585662" y="2893769"/>
            <a:ext cx="2477349" cy="1837719"/>
          </a:xfrm>
          <a:prstGeom prst="rect">
            <a:avLst/>
          </a:prstGeom>
          <a:ln w="88900" cap="sq" cmpd="thickThin">
            <a:solidFill>
              <a:srgbClr val="000000"/>
            </a:solidFill>
            <a:prstDash val="solid"/>
            <a:miter lim="800000"/>
          </a:ln>
          <a:effectLst>
            <a:innerShdw blurRad="76200">
              <a:srgbClr val="000000"/>
            </a:innerShdw>
          </a:effectLst>
        </p:spPr>
      </p:pic>
      <p:sp>
        <p:nvSpPr>
          <p:cNvPr id="11" name="TextBox 10">
            <a:extLst>
              <a:ext uri="{FF2B5EF4-FFF2-40B4-BE49-F238E27FC236}">
                <a16:creationId xmlns:a16="http://schemas.microsoft.com/office/drawing/2014/main" id="{EA8B4E2F-DCC9-4D4E-B13D-B36C25125664}"/>
              </a:ext>
            </a:extLst>
          </p:cNvPr>
          <p:cNvSpPr txBox="1"/>
          <p:nvPr/>
        </p:nvSpPr>
        <p:spPr>
          <a:xfrm>
            <a:off x="5688719" y="6488668"/>
            <a:ext cx="6119036" cy="369332"/>
          </a:xfrm>
          <a:prstGeom prst="rect">
            <a:avLst/>
          </a:prstGeom>
          <a:noFill/>
        </p:spPr>
        <p:txBody>
          <a:bodyPr wrap="square">
            <a:spAutoFit/>
          </a:bodyPr>
          <a:lstStyle/>
          <a:p>
            <a:pPr algn="r"/>
            <a:r>
              <a:rPr lang="ne-NP" sz="1800" b="1" dirty="0">
                <a:solidFill>
                  <a:srgbClr val="142DAC"/>
                </a:solidFill>
                <a:latin typeface="Calibri" panose="020F0502020204030204" pitchFamily="34" charset="0"/>
                <a:ea typeface="Calibri" panose="020F0502020204030204" pitchFamily="34" charset="0"/>
                <a:cs typeface="Kalimati" panose="00000400000000000000" pitchFamily="2"/>
              </a:rPr>
              <a:t>(क्रमशः)</a:t>
            </a:r>
            <a:endParaRPr lang="en-US" dirty="0"/>
          </a:p>
        </p:txBody>
      </p:sp>
    </p:spTree>
    <p:extLst>
      <p:ext uri="{BB962C8B-B14F-4D97-AF65-F5344CB8AC3E}">
        <p14:creationId xmlns:p14="http://schemas.microsoft.com/office/powerpoint/2010/main" val="26593073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663679" y="6299737"/>
            <a:ext cx="528321" cy="359501"/>
          </a:xfrm>
        </p:spPr>
        <p:txBody>
          <a:bodyPr/>
          <a:lstStyle/>
          <a:p>
            <a:fld id="{2840B2E4-A264-431E-ABDE-38E3BCDA5876}" type="slidenum">
              <a:rPr lang="en-US" smtClean="0">
                <a:latin typeface="Fontasy Himali" panose="04020500000000000000" pitchFamily="82" charset="0"/>
              </a:rPr>
              <a:pPr/>
              <a:t>10</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C62BAC30-D815-422C-AD20-2503B95B7E28}"/>
              </a:ext>
            </a:extLst>
          </p:cNvPr>
          <p:cNvSpPr txBox="1"/>
          <p:nvPr/>
        </p:nvSpPr>
        <p:spPr>
          <a:xfrm>
            <a:off x="95693" y="1251552"/>
            <a:ext cx="12011247" cy="6370975"/>
          </a:xfrm>
          <a:prstGeom prst="rect">
            <a:avLst/>
          </a:prstGeom>
          <a:noFill/>
        </p:spPr>
        <p:txBody>
          <a:bodyPr wrap="square">
            <a:spAutoFit/>
          </a:bodyPr>
          <a:lstStyle/>
          <a:p>
            <a:pPr marL="339725" indent="-339725" algn="just">
              <a:lnSpc>
                <a:spcPct val="140000"/>
              </a:lnSpc>
              <a:buFont typeface="Arial" panose="020B0604020202020204" pitchFamily="34" charset="0"/>
              <a:buChar char="•"/>
            </a:pPr>
            <a:r>
              <a:rPr lang="ne-NP" sz="2400" dirty="0">
                <a:cs typeface="Kalimati" panose="00000400000000000000" pitchFamily="2"/>
              </a:rPr>
              <a:t>व्यक्ति अक्सर कहाँ बसेको भनेर छु्ट्याउन सकिएन भने गत १ वर्षको अवधिमा ६ महिना वा सो</a:t>
            </a:r>
            <a:r>
              <a:rPr lang="en-US" sz="2400" dirty="0">
                <a:cs typeface="Kalimati" panose="00000400000000000000" pitchFamily="2"/>
              </a:rPr>
              <a:t> </a:t>
            </a:r>
            <a:r>
              <a:rPr lang="ne-NP" sz="2400" dirty="0">
                <a:cs typeface="Kalimati" panose="00000400000000000000" pitchFamily="2"/>
              </a:rPr>
              <a:t>भन्दा बढी समय जहाँ बसोबास गरेको छ वा बस्ने मनसाय राखेको छ सोही ठाउँबाट व्यक्तिको गणना गर्नुपर्दछ ।</a:t>
            </a:r>
            <a:endParaRPr lang="en-US" sz="2400" dirty="0">
              <a:cs typeface="Kalimati" panose="00000400000000000000" pitchFamily="2"/>
            </a:endParaRPr>
          </a:p>
          <a:p>
            <a:pPr marL="342900" indent="-342900" algn="just">
              <a:lnSpc>
                <a:spcPct val="140000"/>
              </a:lnSpc>
              <a:buFont typeface="Arial" panose="020B0604020202020204" pitchFamily="34" charset="0"/>
              <a:buChar char="•"/>
            </a:pPr>
            <a:r>
              <a:rPr lang="ne-NP" sz="2400" dirty="0">
                <a:cs typeface="Kalimati" panose="00000400000000000000" pitchFamily="2"/>
              </a:rPr>
              <a:t>छोटो अवधिको लागि घुम्न गएका, धार्मिक यात्रा (तीर्थ) गएका, बिरामी भई अस्पतालमा	बसेका, छोटो अवधिका लागि कार्यालय तथा व्यापारको काममा स्वदेश तथा विदेश आउने जाने गरेका आदि व्यक्ति तथा परिवारलाई अक्सर बसोबासको हिसाबले बसोबास गरिरहेको स्थानबाट गणना गर्नुपर्दछ ।</a:t>
            </a:r>
          </a:p>
          <a:p>
            <a:pPr marL="342900" indent="-342900" algn="just">
              <a:lnSpc>
                <a:spcPct val="140000"/>
              </a:lnSpc>
              <a:buFont typeface="Arial" panose="020B0604020202020204" pitchFamily="34" charset="0"/>
              <a:buChar char="•"/>
            </a:pPr>
            <a:r>
              <a:rPr lang="ne-NP" sz="2400" dirty="0">
                <a:cs typeface="Kalimati" panose="00000400000000000000" pitchFamily="2"/>
              </a:rPr>
              <a:t>जनगणनामा </a:t>
            </a:r>
            <a:r>
              <a:rPr lang="ne-NP" sz="2400" b="1" dirty="0">
                <a:cs typeface="Kalimati" panose="00000400000000000000" pitchFamily="2"/>
              </a:rPr>
              <a:t>कुनै पनि व्यक्ति नछुटून् र कुनै पनि व्यक्ति नदोहोरिऊन् </a:t>
            </a:r>
            <a:r>
              <a:rPr lang="ne-NP" sz="2400" dirty="0">
                <a:cs typeface="Kalimati" panose="00000400000000000000" pitchFamily="2"/>
              </a:rPr>
              <a:t>भन्ने</a:t>
            </a:r>
            <a:r>
              <a:rPr lang="en-US" sz="2400" dirty="0">
                <a:cs typeface="Kalimati" panose="00000400000000000000" pitchFamily="2"/>
              </a:rPr>
              <a:t> </a:t>
            </a:r>
            <a:r>
              <a:rPr lang="ne-NP" sz="2400" dirty="0">
                <a:cs typeface="Kalimati" panose="00000400000000000000" pitchFamily="2"/>
              </a:rPr>
              <a:t>उद्देश्यले व्यक्तिहरूको गणना कहाँबाट गर्ने गराउने भन्ने कुरा राम्रोसँग बुझ्नु आवश्यक </a:t>
            </a:r>
            <a:r>
              <a:rPr lang="ne-NP" sz="2400">
                <a:cs typeface="Kalimati" panose="00000400000000000000" pitchFamily="2"/>
              </a:rPr>
              <a:t>हुन्छ ।</a:t>
            </a:r>
          </a:p>
          <a:p>
            <a:pPr marL="342900" indent="-342900" algn="just">
              <a:lnSpc>
                <a:spcPct val="140000"/>
              </a:lnSpc>
              <a:buFont typeface="Arial" panose="020B0604020202020204" pitchFamily="34" charset="0"/>
              <a:buChar char="•"/>
            </a:pPr>
            <a:r>
              <a:rPr lang="ne-NP" sz="2400">
                <a:cs typeface="Kalimati" panose="00000400000000000000" pitchFamily="2"/>
              </a:rPr>
              <a:t>परिवारबाट अन्यत्र अक्सर बसोबास	गरेका परिवारका सदस्यको विस्तृत विवरण उनीहरू जहाँ बसेका छन् त्यहींबाट संकलन गरिन्छ । </a:t>
            </a:r>
          </a:p>
          <a:p>
            <a:pPr marL="342900" indent="-342900" algn="just">
              <a:lnSpc>
                <a:spcPct val="140000"/>
              </a:lnSpc>
              <a:buFont typeface="Arial" panose="020B0604020202020204" pitchFamily="34" charset="0"/>
              <a:buChar char="•"/>
            </a:pPr>
            <a:endParaRPr lang="ne-NP" sz="2400" dirty="0">
              <a:cs typeface="Kalimati" panose="00000400000000000000" pitchFamily="2"/>
            </a:endParaRPr>
          </a:p>
        </p:txBody>
      </p:sp>
      <p:sp>
        <p:nvSpPr>
          <p:cNvPr id="10" name="TextBox 9">
            <a:extLst>
              <a:ext uri="{FF2B5EF4-FFF2-40B4-BE49-F238E27FC236}">
                <a16:creationId xmlns:a16="http://schemas.microsoft.com/office/drawing/2014/main" id="{077CF946-0F4C-4C80-B5AC-96FDD8D4C625}"/>
              </a:ext>
            </a:extLst>
          </p:cNvPr>
          <p:cNvSpPr txBox="1"/>
          <p:nvPr/>
        </p:nvSpPr>
        <p:spPr>
          <a:xfrm>
            <a:off x="95693" y="775806"/>
            <a:ext cx="11759609" cy="523220"/>
          </a:xfrm>
          <a:prstGeom prst="rect">
            <a:avLst/>
          </a:prstGeom>
          <a:noFill/>
        </p:spPr>
        <p:txBody>
          <a:bodyPr wrap="square">
            <a:spAutoFit/>
          </a:bodyPr>
          <a:lstStyle/>
          <a:p>
            <a:pPr algn="ctr"/>
            <a:r>
              <a:rPr lang="ne-NP" sz="2800" b="1" dirty="0">
                <a:solidFill>
                  <a:srgbClr val="0070C0"/>
                </a:solidFill>
                <a:cs typeface="Kalimati" pitchFamily="2"/>
              </a:rPr>
              <a:t>अक्सर बसोबास</a:t>
            </a:r>
            <a:endParaRPr lang="en-US" sz="2800" b="1" dirty="0">
              <a:solidFill>
                <a:srgbClr val="0070C0"/>
              </a:solidFill>
              <a:cs typeface="Kalimati" pitchFamily="2"/>
            </a:endParaRPr>
          </a:p>
        </p:txBody>
      </p:sp>
    </p:spTree>
    <p:extLst>
      <p:ext uri="{BB962C8B-B14F-4D97-AF65-F5344CB8AC3E}">
        <p14:creationId xmlns:p14="http://schemas.microsoft.com/office/powerpoint/2010/main" val="35744686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93974" y="6504587"/>
            <a:ext cx="675806" cy="341426"/>
          </a:xfrm>
        </p:spPr>
        <p:txBody>
          <a:bodyPr/>
          <a:lstStyle/>
          <a:p>
            <a:pPr algn="r"/>
            <a:fld id="{2840B2E4-A264-431E-ABDE-38E3BCDA5876}" type="slidenum">
              <a:rPr lang="en-US" smtClean="0">
                <a:latin typeface="Fontasy Himali" panose="04020500000000000000" pitchFamily="82" charset="0"/>
              </a:rPr>
              <a:pPr algn="r"/>
              <a:t>11</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2583F468-15DC-4D83-A225-F565605EB25D}"/>
              </a:ext>
            </a:extLst>
          </p:cNvPr>
          <p:cNvSpPr txBox="1"/>
          <p:nvPr/>
        </p:nvSpPr>
        <p:spPr>
          <a:xfrm>
            <a:off x="43134" y="1242513"/>
            <a:ext cx="8771257" cy="5586145"/>
          </a:xfrm>
          <a:prstGeom prst="rect">
            <a:avLst/>
          </a:prstGeom>
          <a:noFill/>
        </p:spPr>
        <p:txBody>
          <a:bodyPr wrap="square">
            <a:spAutoFit/>
          </a:bodyPr>
          <a:lstStyle/>
          <a:p>
            <a:pPr marL="287338" indent="-287338" algn="just">
              <a:lnSpc>
                <a:spcPct val="150000"/>
              </a:lnSpc>
              <a:buFont typeface="Arial" panose="020B0604020202020204" pitchFamily="34" charset="0"/>
              <a:buChar char="•"/>
            </a:pPr>
            <a:r>
              <a:rPr lang="ne-NP" sz="2400" dirty="0">
                <a:cs typeface="Kalimati" panose="00000400000000000000" pitchFamily="2"/>
              </a:rPr>
              <a:t>जनगणना प्रयोजनका लागि </a:t>
            </a:r>
            <a:r>
              <a:rPr lang="ne-NP" sz="2400">
                <a:cs typeface="Kalimati" panose="00000400000000000000" pitchFamily="2"/>
              </a:rPr>
              <a:t>एउटै आम्दानी </a:t>
            </a:r>
            <a:r>
              <a:rPr lang="ne-NP" sz="2400" dirty="0">
                <a:cs typeface="Kalimati" panose="00000400000000000000" pitchFamily="2"/>
              </a:rPr>
              <a:t>खर्चले घर व्यवहार चलाई एकै भान्सामा खानपिन गरी बसेका व्यक्ति वा व्यक्तिहरूको समूहलार्इ परिवार भनिन्छ ।</a:t>
            </a:r>
          </a:p>
          <a:p>
            <a:pPr marL="287338" indent="-287338" algn="just">
              <a:lnSpc>
                <a:spcPct val="150000"/>
              </a:lnSpc>
              <a:buFont typeface="Arial" panose="020B0604020202020204" pitchFamily="34" charset="0"/>
              <a:buChar char="•"/>
            </a:pPr>
            <a:r>
              <a:rPr lang="ne-NP" sz="2400" b="1" dirty="0">
                <a:cs typeface="Kalimati" panose="00000400000000000000" pitchFamily="2"/>
              </a:rPr>
              <a:t>जनगणना प्रयोजनका लागि परिवार र घरपरिवार एउटै अर्थमा बुझ्नुपर्दछ । </a:t>
            </a:r>
          </a:p>
          <a:p>
            <a:pPr marL="287338" indent="-287338" algn="just">
              <a:lnSpc>
                <a:spcPct val="150000"/>
              </a:lnSpc>
              <a:buFont typeface="Arial" panose="020B0604020202020204" pitchFamily="34" charset="0"/>
              <a:buChar char="•"/>
            </a:pPr>
            <a:r>
              <a:rPr lang="ne-NP" sz="2400" dirty="0">
                <a:cs typeface="Kalimati" panose="00000400000000000000" pitchFamily="2"/>
              </a:rPr>
              <a:t>राष्ट्रिय जनगणनामा परिवारलाई तथ्याङ्क संकलनको एकाइको रुपमा लिइएको छ। </a:t>
            </a:r>
          </a:p>
          <a:p>
            <a:pPr marL="287338" indent="-287338" algn="just">
              <a:lnSpc>
                <a:spcPct val="150000"/>
              </a:lnSpc>
              <a:buFont typeface="Arial" panose="020B0604020202020204" pitchFamily="34" charset="0"/>
              <a:buChar char="•"/>
            </a:pPr>
            <a:r>
              <a:rPr lang="ne-NP" sz="2400" dirty="0">
                <a:cs typeface="Kalimati" panose="00000400000000000000" pitchFamily="2"/>
              </a:rPr>
              <a:t>जनगणनामा परिवारका प्रत्येक सदस्यहरूको विवरण लिनुपर्ने र सोको लागि कुन व्यक्ति कुन परिवारमा बस्दछन् भन्ने छुट्याउन अत्यावश्यक हुन आउँछ ।</a:t>
            </a:r>
          </a:p>
        </p:txBody>
      </p:sp>
      <p:sp>
        <p:nvSpPr>
          <p:cNvPr id="9" name="TextBox 8">
            <a:extLst>
              <a:ext uri="{FF2B5EF4-FFF2-40B4-BE49-F238E27FC236}">
                <a16:creationId xmlns:a16="http://schemas.microsoft.com/office/drawing/2014/main" id="{68158EA6-D9E3-449C-B808-6CE91572566B}"/>
              </a:ext>
            </a:extLst>
          </p:cNvPr>
          <p:cNvSpPr txBox="1"/>
          <p:nvPr/>
        </p:nvSpPr>
        <p:spPr>
          <a:xfrm>
            <a:off x="144323" y="696060"/>
            <a:ext cx="11466430" cy="523220"/>
          </a:xfrm>
          <a:prstGeom prst="rect">
            <a:avLst/>
          </a:prstGeom>
          <a:noFill/>
        </p:spPr>
        <p:txBody>
          <a:bodyPr wrap="square">
            <a:spAutoFit/>
          </a:bodyPr>
          <a:lstStyle/>
          <a:p>
            <a:pPr algn="ctr"/>
            <a:r>
              <a:rPr lang="ne-NP" sz="2800" b="1" dirty="0">
                <a:solidFill>
                  <a:srgbClr val="0070C0"/>
                </a:solidFill>
                <a:cs typeface="Kalimati" pitchFamily="2"/>
              </a:rPr>
              <a:t>परिवार </a:t>
            </a:r>
            <a:endParaRPr lang="en-US" sz="2800" b="1" dirty="0">
              <a:solidFill>
                <a:srgbClr val="0070C0"/>
              </a:solidFill>
              <a:cs typeface="Kalimati" pitchFamily="2"/>
            </a:endParaRPr>
          </a:p>
        </p:txBody>
      </p:sp>
      <p:pic>
        <p:nvPicPr>
          <p:cNvPr id="10" name="Picture 9"/>
          <p:cNvPicPr>
            <a:picLocks noChangeAspect="1"/>
          </p:cNvPicPr>
          <p:nvPr/>
        </p:nvPicPr>
        <p:blipFill>
          <a:blip r:embed="rId2"/>
          <a:stretch>
            <a:fillRect/>
          </a:stretch>
        </p:blipFill>
        <p:spPr>
          <a:xfrm>
            <a:off x="9026507" y="1605150"/>
            <a:ext cx="3122359" cy="1946128"/>
          </a:xfrm>
          <a:prstGeom prst="rect">
            <a:avLst/>
          </a:prstGeom>
        </p:spPr>
      </p:pic>
      <p:pic>
        <p:nvPicPr>
          <p:cNvPr id="6" name="Picture 2" descr="H:\CBS_Tutorial\PPT Templates\big-family-meeting\5220.jpg">
            <a:extLst>
              <a:ext uri="{FF2B5EF4-FFF2-40B4-BE49-F238E27FC236}">
                <a16:creationId xmlns:a16="http://schemas.microsoft.com/office/drawing/2014/main" id="{ACEC8F99-3BF9-4B56-AC92-420FFDC0B67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0893" r="7798" b="5628"/>
          <a:stretch/>
        </p:blipFill>
        <p:spPr bwMode="auto">
          <a:xfrm>
            <a:off x="8963248" y="4203092"/>
            <a:ext cx="3122359" cy="20706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95276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4606" y="6496495"/>
            <a:ext cx="675806" cy="361471"/>
          </a:xfrm>
        </p:spPr>
        <p:txBody>
          <a:bodyPr/>
          <a:lstStyle/>
          <a:p>
            <a:pPr algn="r"/>
            <a:fld id="{2840B2E4-A264-431E-ABDE-38E3BCDA5876}" type="slidenum">
              <a:rPr lang="en-US" smtClean="0">
                <a:latin typeface="Fontasy Himali" panose="04020500000000000000" pitchFamily="82" charset="0"/>
              </a:rPr>
              <a:pPr algn="r"/>
              <a:t>12</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2583F468-15DC-4D83-A225-F565605EB25D}"/>
              </a:ext>
            </a:extLst>
          </p:cNvPr>
          <p:cNvSpPr txBox="1"/>
          <p:nvPr/>
        </p:nvSpPr>
        <p:spPr>
          <a:xfrm>
            <a:off x="122667" y="1487377"/>
            <a:ext cx="11946666" cy="5032147"/>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परिवारमा एक व्यक्ति मात्र वा धेरै व्यक्तिहरू, नाता पर्ने वा नाता नपर्ने हुन सक्दछन् ।</a:t>
            </a:r>
          </a:p>
          <a:p>
            <a:pPr marL="398463" indent="-398463" algn="just">
              <a:lnSpc>
                <a:spcPct val="150000"/>
              </a:lnSpc>
              <a:buFont typeface="Arial" panose="020B0604020202020204" pitchFamily="34" charset="0"/>
              <a:buChar char="•"/>
            </a:pPr>
            <a:r>
              <a:rPr lang="ne-NP" sz="2400" dirty="0">
                <a:cs typeface="Kalimati" panose="00000400000000000000" pitchFamily="2"/>
              </a:rPr>
              <a:t>परिवार र यसका सदस्य छुट्टयाउन आम्दानी/खर्च र भान्साको  अवधारणा प्रमुख रहेको छ ।</a:t>
            </a:r>
          </a:p>
          <a:p>
            <a:pPr marL="398463" indent="-398463" algn="just">
              <a:lnSpc>
                <a:spcPct val="150000"/>
              </a:lnSpc>
              <a:buFont typeface="Arial" panose="020B0604020202020204" pitchFamily="34" charset="0"/>
              <a:buChar char="•"/>
            </a:pPr>
            <a:r>
              <a:rPr lang="ne-NP" sz="2400" dirty="0">
                <a:cs typeface="Kalimati" panose="00000400000000000000" pitchFamily="2"/>
              </a:rPr>
              <a:t>कानूनी तवरले वा अंशबण्डा भई भिन्न नभएको तर छुट्टै बसी वा अलग भान्सामा खानपीन गरी बसेका व्यक्ति वा व्यक्तिहरूको समूहलाई जनगणनाको प्रयोजनका लागि छुट्टै परिवार मानी लेख्नुपर्दछ । </a:t>
            </a:r>
          </a:p>
          <a:p>
            <a:pPr marL="398463" indent="-398463" algn="just">
              <a:lnSpc>
                <a:spcPct val="150000"/>
              </a:lnSpc>
              <a:buFont typeface="Arial" panose="020B0604020202020204" pitchFamily="34" charset="0"/>
              <a:buChar char="•"/>
            </a:pPr>
            <a:r>
              <a:rPr lang="ne-NP" sz="2400" dirty="0">
                <a:cs typeface="Kalimati" panose="00000400000000000000" pitchFamily="2"/>
              </a:rPr>
              <a:t>एउटै आम्दानी खर्चले घर व्यवहार चलाई एउटै भान्सामा खाने व्यक्तिहरू अलग अलग घरमा सुत्ने गरेको भएतापनि एउटै परिवार मानिन्छ । </a:t>
            </a:r>
          </a:p>
          <a:p>
            <a:pPr marL="398463" indent="-398463" algn="just">
              <a:lnSpc>
                <a:spcPct val="150000"/>
              </a:lnSpc>
              <a:buFont typeface="Arial" panose="020B0604020202020204" pitchFamily="34" charset="0"/>
              <a:buChar char="•"/>
            </a:pPr>
            <a:r>
              <a:rPr lang="ne-NP" sz="2400" dirty="0">
                <a:cs typeface="Kalimati" panose="00000400000000000000" pitchFamily="2"/>
              </a:rPr>
              <a:t>कुनै कारणवश बेग्लै भान्सामा (जस्तैः होटल, कार्यालयको क्यान्टिन आदि) खाने गरेको भएता पनि एकैस्थानमा बसोबास गर्दछन् भने एउटै परिवार मान्नुपर्दछ ।</a:t>
            </a:r>
          </a:p>
        </p:txBody>
      </p:sp>
      <p:sp>
        <p:nvSpPr>
          <p:cNvPr id="9" name="TextBox 8">
            <a:extLst>
              <a:ext uri="{FF2B5EF4-FFF2-40B4-BE49-F238E27FC236}">
                <a16:creationId xmlns:a16="http://schemas.microsoft.com/office/drawing/2014/main" id="{BBC511CC-7E2F-4E77-BFE9-2E22933EE6B7}"/>
              </a:ext>
            </a:extLst>
          </p:cNvPr>
          <p:cNvSpPr txBox="1"/>
          <p:nvPr/>
        </p:nvSpPr>
        <p:spPr>
          <a:xfrm>
            <a:off x="712381" y="720316"/>
            <a:ext cx="11068493" cy="684803"/>
          </a:xfrm>
          <a:prstGeom prst="rect">
            <a:avLst/>
          </a:prstGeom>
          <a:noFill/>
        </p:spPr>
        <p:txBody>
          <a:bodyPr wrap="square">
            <a:spAutoFit/>
          </a:bodyPr>
          <a:lstStyle/>
          <a:p>
            <a:pPr algn="ctr">
              <a:lnSpc>
                <a:spcPct val="150000"/>
              </a:lnSpc>
            </a:pPr>
            <a:r>
              <a:rPr lang="ne-NP" sz="2800" b="1" dirty="0">
                <a:solidFill>
                  <a:srgbClr val="0070C0"/>
                </a:solidFill>
                <a:cs typeface="Kalimati" pitchFamily="2"/>
              </a:rPr>
              <a:t>जनगणनाको सन्दर्भमा परिवार सम्बन्धी ध्यान दिनुपर्ने कुराहरू </a:t>
            </a:r>
            <a:endParaRPr lang="en-US" sz="2800" b="1" dirty="0">
              <a:solidFill>
                <a:srgbClr val="0070C0"/>
              </a:solidFill>
              <a:cs typeface="Kalimati" pitchFamily="2"/>
            </a:endParaRPr>
          </a:p>
        </p:txBody>
      </p:sp>
      <p:sp>
        <p:nvSpPr>
          <p:cNvPr id="10" name="TextBox 9">
            <a:extLst>
              <a:ext uri="{FF2B5EF4-FFF2-40B4-BE49-F238E27FC236}">
                <a16:creationId xmlns:a16="http://schemas.microsoft.com/office/drawing/2014/main" id="{283BC499-5C74-433F-95FF-9B50A62E9EA1}"/>
              </a:ext>
            </a:extLst>
          </p:cNvPr>
          <p:cNvSpPr txBox="1"/>
          <p:nvPr/>
        </p:nvSpPr>
        <p:spPr>
          <a:xfrm>
            <a:off x="5661838" y="6488668"/>
            <a:ext cx="6119036" cy="369332"/>
          </a:xfrm>
          <a:prstGeom prst="rect">
            <a:avLst/>
          </a:prstGeom>
          <a:noFill/>
        </p:spPr>
        <p:txBody>
          <a:bodyPr wrap="square">
            <a:spAutoFit/>
          </a:bodyPr>
          <a:lstStyle/>
          <a:p>
            <a:pPr algn="r"/>
            <a:r>
              <a:rPr lang="ne-NP" sz="1800" b="1" dirty="0">
                <a:solidFill>
                  <a:srgbClr val="142DAC"/>
                </a:solidFill>
                <a:latin typeface="Calibri" panose="020F0502020204030204" pitchFamily="34" charset="0"/>
                <a:ea typeface="Calibri" panose="020F0502020204030204" pitchFamily="34" charset="0"/>
                <a:cs typeface="Kalimati" panose="00000400000000000000" pitchFamily="2"/>
              </a:rPr>
              <a:t>(क्रमशः)</a:t>
            </a:r>
            <a:endParaRPr lang="en-US" dirty="0"/>
          </a:p>
        </p:txBody>
      </p:sp>
    </p:spTree>
    <p:extLst>
      <p:ext uri="{BB962C8B-B14F-4D97-AF65-F5344CB8AC3E}">
        <p14:creationId xmlns:p14="http://schemas.microsoft.com/office/powerpoint/2010/main" val="41776411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4608" y="6515218"/>
            <a:ext cx="675806" cy="341426"/>
          </a:xfrm>
        </p:spPr>
        <p:txBody>
          <a:bodyPr/>
          <a:lstStyle/>
          <a:p>
            <a:pPr algn="r"/>
            <a:fld id="{2840B2E4-A264-431E-ABDE-38E3BCDA5876}" type="slidenum">
              <a:rPr lang="en-US" smtClean="0">
                <a:latin typeface="Fontasy Himali" panose="04020500000000000000" pitchFamily="82" charset="0"/>
              </a:rPr>
              <a:pPr algn="r"/>
              <a:t>13</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2583F468-15DC-4D83-A225-F565605EB25D}"/>
              </a:ext>
            </a:extLst>
          </p:cNvPr>
          <p:cNvSpPr txBox="1"/>
          <p:nvPr/>
        </p:nvSpPr>
        <p:spPr>
          <a:xfrm>
            <a:off x="277059" y="1770715"/>
            <a:ext cx="11701332" cy="5078313"/>
          </a:xfrm>
          <a:prstGeom prst="rect">
            <a:avLst/>
          </a:prstGeom>
          <a:noFill/>
        </p:spPr>
        <p:txBody>
          <a:bodyPr wrap="square">
            <a:spAutoFit/>
          </a:bodyPr>
          <a:lstStyle/>
          <a:p>
            <a:pPr marL="515938" indent="-515938" algn="just">
              <a:lnSpc>
                <a:spcPct val="150000"/>
              </a:lnSpc>
              <a:buFont typeface="Arial" panose="020B0604020202020204" pitchFamily="34" charset="0"/>
              <a:buChar char="•"/>
            </a:pPr>
            <a:r>
              <a:rPr lang="ne-NP" sz="2400" dirty="0">
                <a:cs typeface="Kalimati" panose="00000400000000000000" pitchFamily="2"/>
              </a:rPr>
              <a:t>घरायसी कामको लागि वा औषधोपचार, व्यापार, तीर्थयात्रा वा अन्य काममा केही दिनको लागि मात्र अन्यत्र गएका अक्सर यसै परिवारमा बस्ने सदस्य भए गणनाको समयमा अनुपस्थित भएता पनि यसै परिवारबाट बिस्तृत विवरण भर्नुपर्दछ । </a:t>
            </a:r>
          </a:p>
          <a:p>
            <a:pPr marL="515938" indent="-515938" algn="just">
              <a:lnSpc>
                <a:spcPct val="150000"/>
              </a:lnSpc>
              <a:buFont typeface="Arial" panose="020B0604020202020204" pitchFamily="34" charset="0"/>
              <a:buChar char="•"/>
            </a:pPr>
            <a:r>
              <a:rPr lang="ne-NP" sz="2400" dirty="0">
                <a:cs typeface="Kalimati" panose="00000400000000000000" pitchFamily="2"/>
              </a:rPr>
              <a:t>अस्थायीरुपले बाहिर गएका व्यक्तिहरू गणनामा छुट्न सक्ने कुराको सँधै ख्याल गर्नुपर्दछ ।</a:t>
            </a:r>
          </a:p>
          <a:p>
            <a:pPr marL="515938" indent="-515938" algn="just">
              <a:lnSpc>
                <a:spcPct val="150000"/>
              </a:lnSpc>
              <a:buFont typeface="Arial" panose="020B0604020202020204" pitchFamily="34" charset="0"/>
              <a:buChar char="•"/>
            </a:pPr>
            <a:r>
              <a:rPr lang="ne-NP" sz="2400" dirty="0">
                <a:cs typeface="Kalimati" panose="00000400000000000000" pitchFamily="2"/>
              </a:rPr>
              <a:t>नाता नपर्ने व्यक्तिहरू पनि एउटै भान्सामा खानपीन गरी सँगै बसेका वा अलग अलग खाने गरेका भएतापनि सँगै बसेको भएमा एउटै परिवार मानी विवरण संकलन 	गर्नुपर्दछ। उदाहरणका लागि अध्ययनको लागि सँगै बसेका विद्यार्थीहरू, कामको लागि सँगै बसेका कामदार</a:t>
            </a:r>
            <a:r>
              <a:rPr lang="en-US" sz="2400" dirty="0">
                <a:cs typeface="Kalimati" panose="00000400000000000000" pitchFamily="2"/>
              </a:rPr>
              <a:t>/</a:t>
            </a:r>
            <a:r>
              <a:rPr lang="ne-NP" sz="2400" dirty="0">
                <a:cs typeface="Kalimati" panose="00000400000000000000" pitchFamily="2"/>
              </a:rPr>
              <a:t>मजदुर</a:t>
            </a:r>
            <a:r>
              <a:rPr lang="en-US" sz="2400">
                <a:cs typeface="Kalimati" panose="00000400000000000000" pitchFamily="2"/>
              </a:rPr>
              <a:t>/</a:t>
            </a:r>
            <a:r>
              <a:rPr lang="ne-NP" sz="2400">
                <a:cs typeface="Kalimati" panose="00000400000000000000" pitchFamily="2"/>
              </a:rPr>
              <a:t>कर्मचारीहरू, छोराछोरीको पढाईको लागि घरमा बस्ने गरी राखिएका शिक्षक, </a:t>
            </a:r>
            <a:r>
              <a:rPr lang="ne-NP" sz="2400" dirty="0">
                <a:cs typeface="Kalimati" panose="00000400000000000000" pitchFamily="2"/>
              </a:rPr>
              <a:t>आदि । </a:t>
            </a:r>
          </a:p>
        </p:txBody>
      </p:sp>
      <p:sp>
        <p:nvSpPr>
          <p:cNvPr id="6" name="TextBox 5">
            <a:extLst>
              <a:ext uri="{FF2B5EF4-FFF2-40B4-BE49-F238E27FC236}">
                <a16:creationId xmlns:a16="http://schemas.microsoft.com/office/drawing/2014/main" id="{E43FE8F7-7866-4408-8778-580F1D394295}"/>
              </a:ext>
            </a:extLst>
          </p:cNvPr>
          <p:cNvSpPr txBox="1"/>
          <p:nvPr/>
        </p:nvSpPr>
        <p:spPr>
          <a:xfrm>
            <a:off x="712381" y="720316"/>
            <a:ext cx="11068493" cy="684803"/>
          </a:xfrm>
          <a:prstGeom prst="rect">
            <a:avLst/>
          </a:prstGeom>
          <a:noFill/>
        </p:spPr>
        <p:txBody>
          <a:bodyPr wrap="square">
            <a:spAutoFit/>
          </a:bodyPr>
          <a:lstStyle/>
          <a:p>
            <a:pPr algn="ctr">
              <a:lnSpc>
                <a:spcPct val="150000"/>
              </a:lnSpc>
            </a:pPr>
            <a:r>
              <a:rPr lang="ne-NP" sz="2800" b="1" dirty="0">
                <a:solidFill>
                  <a:srgbClr val="0070C0"/>
                </a:solidFill>
                <a:cs typeface="Kalimati" pitchFamily="2"/>
              </a:rPr>
              <a:t>जनगणनाको सन्दर्भमा परिवार सम्बन्धी ध्यान दिनुपर्ने कुराहरू </a:t>
            </a:r>
            <a:endParaRPr lang="en-US" sz="2800" b="1" dirty="0">
              <a:solidFill>
                <a:srgbClr val="0070C0"/>
              </a:solidFill>
              <a:cs typeface="Kalimati" pitchFamily="2"/>
            </a:endParaRPr>
          </a:p>
        </p:txBody>
      </p:sp>
    </p:spTree>
    <p:extLst>
      <p:ext uri="{BB962C8B-B14F-4D97-AF65-F5344CB8AC3E}">
        <p14:creationId xmlns:p14="http://schemas.microsoft.com/office/powerpoint/2010/main" val="34095656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93974" y="6557748"/>
            <a:ext cx="675806" cy="260794"/>
          </a:xfrm>
        </p:spPr>
        <p:txBody>
          <a:bodyPr/>
          <a:lstStyle/>
          <a:p>
            <a:pPr algn="r"/>
            <a:fld id="{2840B2E4-A264-431E-ABDE-38E3BCDA5876}" type="slidenum">
              <a:rPr lang="en-US" smtClean="0">
                <a:latin typeface="Fontasy Himali" panose="04020500000000000000" pitchFamily="82" charset="0"/>
              </a:rPr>
              <a:pPr algn="r"/>
              <a:t>14</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9CA8F8D9-8838-4268-8CD7-959C6E9A72B4}"/>
              </a:ext>
            </a:extLst>
          </p:cNvPr>
          <p:cNvSpPr txBox="1"/>
          <p:nvPr/>
        </p:nvSpPr>
        <p:spPr>
          <a:xfrm>
            <a:off x="-237425" y="779156"/>
            <a:ext cx="12215816" cy="523220"/>
          </a:xfrm>
          <a:prstGeom prst="rect">
            <a:avLst/>
          </a:prstGeom>
          <a:noFill/>
        </p:spPr>
        <p:txBody>
          <a:bodyPr wrap="square">
            <a:spAutoFit/>
          </a:bodyPr>
          <a:lstStyle/>
          <a:p>
            <a:pPr algn="ctr"/>
            <a:r>
              <a:rPr lang="ne-NP" sz="2800" b="1" dirty="0">
                <a:solidFill>
                  <a:srgbClr val="0070C0"/>
                </a:solidFill>
                <a:cs typeface="Kalimati" pitchFamily="2"/>
              </a:rPr>
              <a:t>परिवारमूली </a:t>
            </a:r>
            <a:endParaRPr lang="en-US" sz="2800" b="1" dirty="0">
              <a:solidFill>
                <a:srgbClr val="0070C0"/>
              </a:solidFill>
              <a:cs typeface="Kalimati" pitchFamily="2"/>
            </a:endParaRPr>
          </a:p>
        </p:txBody>
      </p:sp>
      <p:sp>
        <p:nvSpPr>
          <p:cNvPr id="9" name="TextBox 8">
            <a:extLst>
              <a:ext uri="{FF2B5EF4-FFF2-40B4-BE49-F238E27FC236}">
                <a16:creationId xmlns:a16="http://schemas.microsoft.com/office/drawing/2014/main" id="{17D86B71-DB16-40BA-A739-6D4A2E964EF8}"/>
              </a:ext>
            </a:extLst>
          </p:cNvPr>
          <p:cNvSpPr txBox="1"/>
          <p:nvPr/>
        </p:nvSpPr>
        <p:spPr>
          <a:xfrm>
            <a:off x="129290" y="1302376"/>
            <a:ext cx="11977647" cy="3924151"/>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ne-NP" sz="2400" b="1" dirty="0">
                <a:cs typeface="Kalimati" panose="00000400000000000000" pitchFamily="2"/>
              </a:rPr>
              <a:t>जनगणनामा परिवारमूली</a:t>
            </a:r>
            <a:r>
              <a:rPr lang="en-US" sz="2400" b="1" dirty="0">
                <a:cs typeface="Kalimati" panose="00000400000000000000" pitchFamily="2"/>
              </a:rPr>
              <a:t>  </a:t>
            </a:r>
            <a:r>
              <a:rPr lang="ne-NP" sz="2400" b="1" dirty="0">
                <a:cs typeface="Kalimati" panose="00000400000000000000" pitchFamily="2"/>
              </a:rPr>
              <a:t>भन्नालेः–</a:t>
            </a:r>
          </a:p>
          <a:p>
            <a:pPr marL="914400" lvl="1" indent="-457200" algn="just">
              <a:lnSpc>
                <a:spcPct val="150000"/>
              </a:lnSpc>
              <a:buFont typeface="Arial" panose="020B0604020202020204" pitchFamily="34" charset="0"/>
              <a:buChar char="•"/>
            </a:pPr>
            <a:r>
              <a:rPr lang="ne-NP" sz="2400" dirty="0">
                <a:cs typeface="Kalimati" panose="00000400000000000000" pitchFamily="2"/>
              </a:rPr>
              <a:t>परिवारमा अक्सर बसोबास गर्ने, कम्तिमा १० वर्ष उमेर पुगेका व्यक्ति,</a:t>
            </a:r>
          </a:p>
          <a:p>
            <a:pPr marL="914400" lvl="1" indent="-457200" algn="just">
              <a:lnSpc>
                <a:spcPct val="150000"/>
              </a:lnSpc>
              <a:buFont typeface="Arial" panose="020B0604020202020204" pitchFamily="34" charset="0"/>
              <a:buChar char="•"/>
            </a:pPr>
            <a:r>
              <a:rPr lang="ne-NP" sz="2400" dirty="0">
                <a:cs typeface="Kalimati" panose="00000400000000000000" pitchFamily="2"/>
              </a:rPr>
              <a:t>परिवारमा परिआएका दैनिक कामकाज, खर्च र व्यवहार चलाउन व्यवस्था मिलाउने अर्थात घरको कामकाजमा चाँजोपाँजो मिलाउने मुख्य व्यक्ति सम्झनु पर्दछ।</a:t>
            </a:r>
          </a:p>
          <a:p>
            <a:pPr marL="342900" indent="-342900" algn="just">
              <a:lnSpc>
                <a:spcPct val="150000"/>
              </a:lnSpc>
              <a:buFont typeface="Arial" panose="020B0604020202020204" pitchFamily="34" charset="0"/>
              <a:buChar char="•"/>
            </a:pPr>
            <a:r>
              <a:rPr lang="ne-NP" sz="2400" dirty="0">
                <a:cs typeface="Kalimati" panose="00000400000000000000" pitchFamily="2"/>
              </a:rPr>
              <a:t>दश (१०) वर्ष उमेर नपुगेका बालबालिकालाई परिवारमूलीको रुपमा लिनु हुँदैन । १० बर्ष मुनीका बालबालिका कोही न कोही संरक्षकसँग बसेको हुन सक्छन्, त्यस्तो अवस्थामा निजको संरक्षकलाई परिवारमूली मानी विवरण संकलन गर्नु पर्दछ ।</a:t>
            </a:r>
            <a:endParaRPr lang="ne-NP" sz="2400" dirty="0"/>
          </a:p>
        </p:txBody>
      </p:sp>
    </p:spTree>
    <p:extLst>
      <p:ext uri="{BB962C8B-B14F-4D97-AF65-F5344CB8AC3E}">
        <p14:creationId xmlns:p14="http://schemas.microsoft.com/office/powerpoint/2010/main" val="42659925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15239" y="6525853"/>
            <a:ext cx="675806" cy="341426"/>
          </a:xfrm>
        </p:spPr>
        <p:txBody>
          <a:bodyPr/>
          <a:lstStyle/>
          <a:p>
            <a:pPr algn="r"/>
            <a:fld id="{2840B2E4-A264-431E-ABDE-38E3BCDA5876}" type="slidenum">
              <a:rPr lang="en-US" smtClean="0">
                <a:latin typeface="Fontasy Himali" panose="04020500000000000000" pitchFamily="82" charset="0"/>
              </a:rPr>
              <a:pPr algn="r"/>
              <a:t>15</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9CA8F8D9-8838-4268-8CD7-959C6E9A72B4}"/>
              </a:ext>
            </a:extLst>
          </p:cNvPr>
          <p:cNvSpPr txBox="1"/>
          <p:nvPr/>
        </p:nvSpPr>
        <p:spPr>
          <a:xfrm>
            <a:off x="0" y="747257"/>
            <a:ext cx="12191999" cy="523220"/>
          </a:xfrm>
          <a:prstGeom prst="rect">
            <a:avLst/>
          </a:prstGeom>
          <a:noFill/>
        </p:spPr>
        <p:txBody>
          <a:bodyPr wrap="square">
            <a:spAutoFit/>
          </a:bodyPr>
          <a:lstStyle/>
          <a:p>
            <a:pPr algn="ctr"/>
            <a:r>
              <a:rPr lang="ne-NP" sz="2800" b="1" dirty="0">
                <a:solidFill>
                  <a:srgbClr val="0070C0"/>
                </a:solidFill>
                <a:cs typeface="Kalimati" pitchFamily="2"/>
              </a:rPr>
              <a:t>परिवारमूली छुट्याउन बिशेष ध्यान दिनुपर्ने कुराहरू </a:t>
            </a:r>
            <a:endParaRPr lang="en-US" sz="2800" b="1" dirty="0">
              <a:solidFill>
                <a:srgbClr val="0070C0"/>
              </a:solidFill>
              <a:cs typeface="Kalimati" pitchFamily="2"/>
            </a:endParaRPr>
          </a:p>
        </p:txBody>
      </p:sp>
      <p:sp>
        <p:nvSpPr>
          <p:cNvPr id="9" name="TextBox 8">
            <a:extLst>
              <a:ext uri="{FF2B5EF4-FFF2-40B4-BE49-F238E27FC236}">
                <a16:creationId xmlns:a16="http://schemas.microsoft.com/office/drawing/2014/main" id="{17D86B71-DB16-40BA-A739-6D4A2E964EF8}"/>
              </a:ext>
            </a:extLst>
          </p:cNvPr>
          <p:cNvSpPr txBox="1"/>
          <p:nvPr/>
        </p:nvSpPr>
        <p:spPr>
          <a:xfrm>
            <a:off x="129291" y="1348021"/>
            <a:ext cx="11976692" cy="5632311"/>
          </a:xfrm>
          <a:prstGeom prst="rect">
            <a:avLst/>
          </a:prstGeom>
          <a:noFill/>
        </p:spPr>
        <p:txBody>
          <a:bodyPr wrap="square">
            <a:spAutoFit/>
          </a:bodyPr>
          <a:lstStyle/>
          <a:p>
            <a:pPr marL="457200" indent="-457200" algn="just">
              <a:lnSpc>
                <a:spcPct val="150000"/>
              </a:lnSpc>
              <a:buFont typeface="Arial" panose="020B0604020202020204" pitchFamily="34" charset="0"/>
              <a:buChar char="•"/>
            </a:pPr>
            <a:r>
              <a:rPr lang="ne-NP" sz="2400" b="1" dirty="0">
                <a:cs typeface="Kalimati" panose="00000400000000000000" pitchFamily="2"/>
              </a:rPr>
              <a:t>परिवारमा अक्सर बसोबास गर्ने व्यक्ति मात्र जनगणना प्रयोजनको लागि परिवारमूली हुन्छन् ।</a:t>
            </a:r>
            <a:endParaRPr lang="ne-NP" sz="2400" dirty="0">
              <a:cs typeface="Kalimati" panose="00000400000000000000" pitchFamily="2"/>
            </a:endParaRPr>
          </a:p>
          <a:p>
            <a:pPr marL="457200" indent="-457200" algn="just">
              <a:lnSpc>
                <a:spcPct val="150000"/>
              </a:lnSpc>
              <a:buFont typeface="Arial" panose="020B0604020202020204" pitchFamily="34" charset="0"/>
              <a:buChar char="•"/>
            </a:pPr>
            <a:r>
              <a:rPr lang="ne-NP" sz="2400" dirty="0">
                <a:cs typeface="Kalimati" panose="00000400000000000000" pitchFamily="2"/>
              </a:rPr>
              <a:t>सामान्यतया सूचिकरणमा </a:t>
            </a:r>
            <a:r>
              <a:rPr lang="ne-NP" sz="2400">
                <a:cs typeface="Kalimati" panose="00000400000000000000" pitchFamily="2"/>
              </a:rPr>
              <a:t>लेखिएको परिवारमूलीको नाम </a:t>
            </a:r>
            <a:r>
              <a:rPr lang="ne-NP" sz="2400" dirty="0">
                <a:cs typeface="Kalimati" panose="00000400000000000000" pitchFamily="2"/>
              </a:rPr>
              <a:t>नै मुख्य प्रश्नावली </a:t>
            </a:r>
            <a:r>
              <a:rPr lang="ne-NP" sz="2400">
                <a:cs typeface="Kalimati" panose="00000400000000000000" pitchFamily="2"/>
              </a:rPr>
              <a:t>भर्दा परिवारमूलीको नाममा लेख्नुपर्दछ।</a:t>
            </a:r>
            <a:endParaRPr lang="ne-NP" sz="2400" dirty="0">
              <a:cs typeface="Kalimati" panose="00000400000000000000" pitchFamily="2"/>
            </a:endParaRPr>
          </a:p>
          <a:p>
            <a:pPr marL="457200" indent="-457200" algn="just">
              <a:lnSpc>
                <a:spcPct val="150000"/>
              </a:lnSpc>
              <a:buFont typeface="Arial" panose="020B0604020202020204" pitchFamily="34" charset="0"/>
              <a:buChar char="•"/>
            </a:pPr>
            <a:r>
              <a:rPr lang="ne-NP" sz="2400" dirty="0">
                <a:cs typeface="Kalimati" panose="00000400000000000000" pitchFamily="2"/>
              </a:rPr>
              <a:t>कतिपय समुदायमा परिवारका सबैभन्दा जेष्ठ सदस्य वा पुरुष सदस्यलाई परिवारको मूली लेखाउने गरेको पाइन्छ । परिवारको चलन अनुसार मानिआएको घरमूली वा मुख्य व्यक्ति (पुरुष) जनगणना प्रयोजनको लागि परिवारमूली नहुन पनि सक्दछन् ।</a:t>
            </a:r>
          </a:p>
          <a:p>
            <a:pPr marL="457200" indent="-457200" algn="just">
              <a:lnSpc>
                <a:spcPct val="150000"/>
              </a:lnSpc>
              <a:buFont typeface="Arial" panose="020B0604020202020204" pitchFamily="34" charset="0"/>
              <a:buChar char="•"/>
            </a:pPr>
            <a:r>
              <a:rPr lang="ne-NP" sz="2400" dirty="0">
                <a:cs typeface="Kalimati" panose="00000400000000000000" pitchFamily="2"/>
              </a:rPr>
              <a:t>कतिपय परिवारले महिलालाई परिवारमूलीको रुपमा लिन हिच्किचाउन सक्छन् ।</a:t>
            </a:r>
          </a:p>
          <a:p>
            <a:pPr marL="457200" indent="-457200" algn="just">
              <a:lnSpc>
                <a:spcPct val="150000"/>
              </a:lnSpc>
              <a:buFont typeface="Arial" panose="020B0604020202020204" pitchFamily="34" charset="0"/>
              <a:buChar char="•"/>
            </a:pPr>
            <a:r>
              <a:rPr lang="ne-NP" sz="2400" dirty="0">
                <a:cs typeface="Kalimati" panose="00000400000000000000" pitchFamily="2"/>
              </a:rPr>
              <a:t>परिवारमा अक्सर बसोबास गर्ने महिला (श्रीमती, बुहारी वा छोरी) ले परिआएका दैनिक कामकाज, खर्च र व्यवहार चलाउन व्यवस्था मिलाइरहेका भए उक्त महिलालाई नै परिवारमूली मान्नुपर्छ ।</a:t>
            </a:r>
            <a:endParaRPr lang="ne-NP" sz="2400" dirty="0"/>
          </a:p>
        </p:txBody>
      </p:sp>
    </p:spTree>
    <p:extLst>
      <p:ext uri="{BB962C8B-B14F-4D97-AF65-F5344CB8AC3E}">
        <p14:creationId xmlns:p14="http://schemas.microsoft.com/office/powerpoint/2010/main" val="16978826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683999" y="6478805"/>
            <a:ext cx="508001" cy="325776"/>
          </a:xfrm>
        </p:spPr>
        <p:txBody>
          <a:bodyPr/>
          <a:lstStyle/>
          <a:p>
            <a:fld id="{2840B2E4-A264-431E-ABDE-38E3BCDA5876}" type="slidenum">
              <a:rPr lang="en-US" smtClean="0">
                <a:latin typeface="Fontasy Himali" panose="04020500000000000000" pitchFamily="82" charset="0"/>
              </a:rPr>
              <a:pPr/>
              <a:t>16</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C62BAC30-D815-422C-AD20-2503B95B7E28}"/>
              </a:ext>
            </a:extLst>
          </p:cNvPr>
          <p:cNvSpPr txBox="1"/>
          <p:nvPr/>
        </p:nvSpPr>
        <p:spPr>
          <a:xfrm>
            <a:off x="159249" y="1350338"/>
            <a:ext cx="11876804" cy="5082930"/>
          </a:xfrm>
          <a:prstGeom prst="rect">
            <a:avLst/>
          </a:prstGeom>
          <a:noFill/>
        </p:spPr>
        <p:txBody>
          <a:bodyPr wrap="square">
            <a:spAutoFit/>
          </a:bodyPr>
          <a:lstStyle/>
          <a:p>
            <a:pPr marL="339725" indent="-339725" algn="just">
              <a:lnSpc>
                <a:spcPct val="150000"/>
              </a:lnSpc>
              <a:buFont typeface="Arial" panose="020B0604020202020204" pitchFamily="34" charset="0"/>
              <a:buChar char="•"/>
            </a:pPr>
            <a:r>
              <a:rPr lang="ne-NP" sz="2300" dirty="0">
                <a:cs typeface="Kalimati" panose="00000400000000000000" pitchFamily="2"/>
              </a:rPr>
              <a:t>गणना गर्न लागेको परिवारमा अक्सर बसोबास नगर्ने</a:t>
            </a:r>
            <a:r>
              <a:rPr lang="en-US" sz="2300" dirty="0">
                <a:cs typeface="Kalimati" panose="00000400000000000000" pitchFamily="2"/>
              </a:rPr>
              <a:t>,</a:t>
            </a:r>
            <a:r>
              <a:rPr lang="ne-NP" sz="2300" dirty="0">
                <a:cs typeface="Kalimati" panose="00000400000000000000" pitchFamily="2"/>
              </a:rPr>
              <a:t> परिवारबाट छुट्टीभिन्न</a:t>
            </a:r>
            <a:r>
              <a:rPr lang="en-US" sz="2300" dirty="0">
                <a:cs typeface="Kalimati" panose="00000400000000000000" pitchFamily="2"/>
              </a:rPr>
              <a:t> </a:t>
            </a:r>
            <a:r>
              <a:rPr lang="ne-NP" sz="2300" dirty="0">
                <a:cs typeface="Kalimati" panose="00000400000000000000" pitchFamily="2"/>
              </a:rPr>
              <a:t>नभएका र फर्की आउँदा सो परिवारको सदस्य हुनसक्ने स्वदेशभित्रै अन्यत्र अक्सर बसोबास गर्ने कुनै सदस्य । </a:t>
            </a:r>
            <a:endParaRPr lang="en-US" sz="2300" dirty="0">
              <a:cs typeface="Kalimati" panose="00000400000000000000" pitchFamily="2"/>
            </a:endParaRPr>
          </a:p>
          <a:p>
            <a:pPr marL="339725" indent="-339725" algn="just">
              <a:lnSpc>
                <a:spcPct val="140000"/>
              </a:lnSpc>
              <a:buFont typeface="Arial" panose="020B0604020202020204" pitchFamily="34" charset="0"/>
              <a:buChar char="•"/>
            </a:pPr>
            <a:r>
              <a:rPr lang="ne-NP" sz="2300" dirty="0">
                <a:cs typeface="Kalimati" panose="00000400000000000000" pitchFamily="2"/>
              </a:rPr>
              <a:t>अनुपस्थित (स्वदेशभित्र रहेका) व्यक्तिको बिस्तृत विवरण उनीहरू बसेकै स्थानबाट लिइने हुनाले मूल परिवारबाट उनीहरूको अन्य विवरण मुख्य प्रश्नावलीमा भर्नुपर्दैन । </a:t>
            </a:r>
          </a:p>
          <a:p>
            <a:pPr marL="339725" indent="-339725" algn="just">
              <a:lnSpc>
                <a:spcPct val="140000"/>
              </a:lnSpc>
              <a:buFont typeface="Arial" panose="020B0604020202020204" pitchFamily="34" charset="0"/>
              <a:buChar char="•"/>
            </a:pPr>
            <a:r>
              <a:rPr lang="ne-NP" sz="2300" dirty="0">
                <a:cs typeface="Kalimati" panose="00000400000000000000" pitchFamily="2"/>
              </a:rPr>
              <a:t>उदाहरणः सर्लाही जिल्लामा गणना गरिएको अवस्थामा कुनै परिवारको कुनै सदस्य काम गर्नको लागि अक्सर काठमाडौं बसोबास गरेका छन् र उक्त व्यक्ति फर्केर सर्लाहीको परिवारको सदस्य हुन सक्ने सम्भावना छ भने निज व्यक्तिलाई </a:t>
            </a:r>
            <a:r>
              <a:rPr lang="ne-NP" sz="2300">
                <a:cs typeface="Kalimati" panose="00000400000000000000" pitchFamily="2"/>
              </a:rPr>
              <a:t>सर्लाहीमा रहेको परिवारमा जनगणना </a:t>
            </a:r>
            <a:r>
              <a:rPr lang="ne-NP" sz="2300" dirty="0">
                <a:cs typeface="Kalimati" panose="00000400000000000000" pitchFamily="2"/>
              </a:rPr>
              <a:t>गर्दा अनुपस्थित (स्वदेशभित्र रहेका) उल्लेख </a:t>
            </a:r>
            <a:r>
              <a:rPr lang="ne-NP" sz="2300">
                <a:cs typeface="Kalimati" panose="00000400000000000000" pitchFamily="2"/>
              </a:rPr>
              <a:t>गर्नुपर्दछ तर निजको बिस्तृत विवरण काठमाडौंबाट लिइन्छ ।</a:t>
            </a:r>
            <a:endParaRPr lang="ne-NP" sz="2300" dirty="0">
              <a:cs typeface="Kalimati" panose="00000400000000000000" pitchFamily="2"/>
            </a:endParaRPr>
          </a:p>
          <a:p>
            <a:pPr marL="339725" indent="-339725" algn="just">
              <a:lnSpc>
                <a:spcPct val="140000"/>
              </a:lnSpc>
              <a:buFont typeface="Arial" panose="020B0604020202020204" pitchFamily="34" charset="0"/>
              <a:buChar char="•"/>
            </a:pPr>
            <a:r>
              <a:rPr lang="ne-NP" sz="2300" dirty="0">
                <a:cs typeface="Kalimati" panose="00000400000000000000" pitchFamily="2"/>
              </a:rPr>
              <a:t>गणना गर्न लागेको परिवारका सदस्यहरू विदेशस्थित दुतावास तथा नियोगहरूमा कार्यरत रहेको भए परिवारबाट स्वदेशभित्रै अनुपस्थितमा उल्लेख गर्नुपर्दछ ।</a:t>
            </a:r>
          </a:p>
        </p:txBody>
      </p:sp>
      <p:sp>
        <p:nvSpPr>
          <p:cNvPr id="9" name="TextBox 8">
            <a:extLst>
              <a:ext uri="{FF2B5EF4-FFF2-40B4-BE49-F238E27FC236}">
                <a16:creationId xmlns:a16="http://schemas.microsoft.com/office/drawing/2014/main" id="{95693F4E-358B-4437-A77D-6ED427730A01}"/>
              </a:ext>
            </a:extLst>
          </p:cNvPr>
          <p:cNvSpPr txBox="1"/>
          <p:nvPr/>
        </p:nvSpPr>
        <p:spPr>
          <a:xfrm>
            <a:off x="0" y="702345"/>
            <a:ext cx="11958320" cy="684803"/>
          </a:xfrm>
          <a:prstGeom prst="rect">
            <a:avLst/>
          </a:prstGeom>
          <a:noFill/>
        </p:spPr>
        <p:txBody>
          <a:bodyPr wrap="square">
            <a:spAutoFit/>
          </a:bodyPr>
          <a:lstStyle/>
          <a:p>
            <a:pPr algn="ctr">
              <a:lnSpc>
                <a:spcPct val="150000"/>
              </a:lnSpc>
            </a:pPr>
            <a:r>
              <a:rPr lang="ne-NP" sz="2800" b="1" dirty="0">
                <a:solidFill>
                  <a:srgbClr val="0070C0"/>
                </a:solidFill>
                <a:cs typeface="Kalimati" pitchFamily="2"/>
              </a:rPr>
              <a:t>परिवारमा अनुपस्थित (स्वदेशभित्र रहेका)</a:t>
            </a:r>
          </a:p>
        </p:txBody>
      </p:sp>
    </p:spTree>
    <p:extLst>
      <p:ext uri="{BB962C8B-B14F-4D97-AF65-F5344CB8AC3E}">
        <p14:creationId xmlns:p14="http://schemas.microsoft.com/office/powerpoint/2010/main" val="34785744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4606" y="6504587"/>
            <a:ext cx="675806" cy="332150"/>
          </a:xfrm>
        </p:spPr>
        <p:txBody>
          <a:bodyPr/>
          <a:lstStyle/>
          <a:p>
            <a:pPr algn="r"/>
            <a:fld id="{2840B2E4-A264-431E-ABDE-38E3BCDA5876}" type="slidenum">
              <a:rPr lang="en-US" smtClean="0">
                <a:latin typeface="Fontasy Himali" panose="04020500000000000000" pitchFamily="82" charset="0"/>
              </a:rPr>
              <a:pPr algn="r"/>
              <a:t>17</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C62BAC30-D815-422C-AD20-2503B95B7E28}"/>
              </a:ext>
            </a:extLst>
          </p:cNvPr>
          <p:cNvSpPr txBox="1"/>
          <p:nvPr/>
        </p:nvSpPr>
        <p:spPr>
          <a:xfrm>
            <a:off x="128987" y="1644000"/>
            <a:ext cx="7856063" cy="5032147"/>
          </a:xfrm>
          <a:prstGeom prst="rect">
            <a:avLst/>
          </a:prstGeom>
          <a:noFill/>
        </p:spPr>
        <p:txBody>
          <a:bodyPr wrap="square">
            <a:spAutoFit/>
          </a:bodyPr>
          <a:lstStyle/>
          <a:p>
            <a:pPr marL="339725" indent="-339725" algn="just">
              <a:lnSpc>
                <a:spcPct val="150000"/>
              </a:lnSpc>
              <a:buFont typeface="Arial" panose="020B0604020202020204" pitchFamily="34" charset="0"/>
              <a:buChar char="•"/>
            </a:pPr>
            <a:r>
              <a:rPr lang="ne-NP" sz="2400" dirty="0">
                <a:cs typeface="Kalimati" panose="00000400000000000000" pitchFamily="2"/>
              </a:rPr>
              <a:t>गणना गर्न लागेको परिवारमा अक्सर बसोबास नगर्ने</a:t>
            </a:r>
            <a:r>
              <a:rPr lang="en-US" sz="2400" dirty="0">
                <a:cs typeface="Kalimati" panose="00000400000000000000" pitchFamily="2"/>
              </a:rPr>
              <a:t>,</a:t>
            </a:r>
            <a:r>
              <a:rPr lang="ne-NP" sz="2400" dirty="0">
                <a:cs typeface="Kalimati" panose="00000400000000000000" pitchFamily="2"/>
              </a:rPr>
              <a:t> परिवारबाट छुट्टीभिन्न</a:t>
            </a:r>
            <a:r>
              <a:rPr lang="en-US" sz="2400" dirty="0">
                <a:cs typeface="Kalimati" panose="00000400000000000000" pitchFamily="2"/>
              </a:rPr>
              <a:t> </a:t>
            </a:r>
            <a:r>
              <a:rPr lang="ne-NP" sz="2400" dirty="0">
                <a:cs typeface="Kalimati" panose="00000400000000000000" pitchFamily="2"/>
              </a:rPr>
              <a:t>नभएका र फर्की आउँदा सो परिवारको सदस्य हुनसक्ने विदेशमा अक्सर बसोबास गर्ने कुनै सदस्य । </a:t>
            </a:r>
            <a:endParaRPr lang="en-US" sz="2400" dirty="0">
              <a:cs typeface="Kalimati" panose="00000400000000000000" pitchFamily="2"/>
            </a:endParaRPr>
          </a:p>
          <a:p>
            <a:pPr marL="339725" indent="-339725" algn="just">
              <a:lnSpc>
                <a:spcPct val="150000"/>
              </a:lnSpc>
              <a:buFont typeface="Arial" panose="020B0604020202020204" pitchFamily="34" charset="0"/>
              <a:buChar char="•"/>
            </a:pPr>
            <a:r>
              <a:rPr lang="ne-NP" sz="2400" dirty="0">
                <a:cs typeface="Kalimati" panose="00000400000000000000" pitchFamily="2"/>
              </a:rPr>
              <a:t>यस्ता अनुपस्थित</a:t>
            </a:r>
            <a:r>
              <a:rPr lang="en-US" sz="2400" dirty="0">
                <a:cs typeface="Kalimati" panose="00000400000000000000" pitchFamily="2"/>
              </a:rPr>
              <a:t> </a:t>
            </a:r>
            <a:r>
              <a:rPr lang="ne-NP" sz="2400" dirty="0">
                <a:cs typeface="Kalimati" panose="00000400000000000000" pitchFamily="2"/>
              </a:rPr>
              <a:t>सदस्यहरू विगतमा त्यस परिवारको सदस्यका रुपमा अक्सर बसोबास गरेका हुन्छन् ।</a:t>
            </a:r>
          </a:p>
          <a:p>
            <a:pPr marL="339725" indent="-339725" algn="just">
              <a:lnSpc>
                <a:spcPct val="150000"/>
              </a:lnSpc>
              <a:buFont typeface="Arial" panose="020B0604020202020204" pitchFamily="34" charset="0"/>
              <a:buChar char="•"/>
            </a:pPr>
            <a:r>
              <a:rPr lang="ne-NP" sz="2400" dirty="0">
                <a:cs typeface="Kalimati" panose="00000400000000000000" pitchFamily="2"/>
              </a:rPr>
              <a:t>विदेशमा जन्मेर वा विदेशमा विवाह गरेर परिवारमा थप भएका सदस्यहरू गणनाको दिनसम्म पनि विदेशमै अक्सर बसोबास गरिरहेका भए परिवारमा अनुपस्थित (विदेशमा गएका) अन्तर्गत गणना गर्नुहुदैन ।</a:t>
            </a:r>
          </a:p>
        </p:txBody>
      </p:sp>
      <p:sp>
        <p:nvSpPr>
          <p:cNvPr id="9" name="TextBox 8">
            <a:extLst>
              <a:ext uri="{FF2B5EF4-FFF2-40B4-BE49-F238E27FC236}">
                <a16:creationId xmlns:a16="http://schemas.microsoft.com/office/drawing/2014/main" id="{95693F4E-358B-4437-A77D-6ED427730A01}"/>
              </a:ext>
            </a:extLst>
          </p:cNvPr>
          <p:cNvSpPr txBox="1"/>
          <p:nvPr/>
        </p:nvSpPr>
        <p:spPr>
          <a:xfrm>
            <a:off x="3718509" y="689685"/>
            <a:ext cx="5519644" cy="738664"/>
          </a:xfrm>
          <a:prstGeom prst="rect">
            <a:avLst/>
          </a:prstGeom>
          <a:noFill/>
        </p:spPr>
        <p:txBody>
          <a:bodyPr wrap="square">
            <a:spAutoFit/>
          </a:bodyPr>
          <a:lstStyle/>
          <a:p>
            <a:pPr algn="just">
              <a:lnSpc>
                <a:spcPct val="150000"/>
              </a:lnSpc>
            </a:pPr>
            <a:r>
              <a:rPr lang="ne-NP" sz="2800" b="1" dirty="0">
                <a:solidFill>
                  <a:srgbClr val="0070C0"/>
                </a:solidFill>
                <a:cs typeface="Kalimati" pitchFamily="2"/>
              </a:rPr>
              <a:t>परिवारमा अनुपस्थित </a:t>
            </a:r>
            <a:r>
              <a:rPr lang="ne-NP" sz="2800" b="1">
                <a:solidFill>
                  <a:srgbClr val="0070C0"/>
                </a:solidFill>
                <a:cs typeface="Kalimati" pitchFamily="2"/>
              </a:rPr>
              <a:t>(विदेश </a:t>
            </a:r>
            <a:r>
              <a:rPr lang="ne-NP" sz="2800" b="1" dirty="0">
                <a:solidFill>
                  <a:srgbClr val="0070C0"/>
                </a:solidFill>
                <a:cs typeface="Kalimati" pitchFamily="2"/>
              </a:rPr>
              <a:t>गएका)</a:t>
            </a:r>
          </a:p>
        </p:txBody>
      </p:sp>
      <p:pic>
        <p:nvPicPr>
          <p:cNvPr id="6" name="Picture 5"/>
          <p:cNvPicPr>
            <a:picLocks noChangeAspect="1"/>
          </p:cNvPicPr>
          <p:nvPr/>
        </p:nvPicPr>
        <p:blipFill>
          <a:blip r:embed="rId2"/>
          <a:stretch>
            <a:fillRect/>
          </a:stretch>
        </p:blipFill>
        <p:spPr>
          <a:xfrm>
            <a:off x="8108811" y="2247110"/>
            <a:ext cx="4071601" cy="3122334"/>
          </a:xfrm>
          <a:prstGeom prst="rect">
            <a:avLst/>
          </a:prstGeom>
        </p:spPr>
      </p:pic>
    </p:spTree>
    <p:extLst>
      <p:ext uri="{BB962C8B-B14F-4D97-AF65-F5344CB8AC3E}">
        <p14:creationId xmlns:p14="http://schemas.microsoft.com/office/powerpoint/2010/main" val="11288032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83344" y="6422069"/>
            <a:ext cx="675806" cy="413313"/>
          </a:xfrm>
        </p:spPr>
        <p:txBody>
          <a:bodyPr/>
          <a:lstStyle/>
          <a:p>
            <a:pPr algn="r"/>
            <a:fld id="{2840B2E4-A264-431E-ABDE-38E3BCDA5876}" type="slidenum">
              <a:rPr lang="en-US" smtClean="0">
                <a:latin typeface="Fontasy Himali" panose="04020500000000000000" pitchFamily="82" charset="0"/>
              </a:rPr>
              <a:pPr algn="r"/>
              <a:t>18</a:t>
            </a:fld>
            <a:endParaRPr lang="en-US" dirty="0">
              <a:latin typeface="Fontasy Himali" panose="04020500000000000000" pitchFamily="82" charset="0"/>
            </a:endParaRPr>
          </a:p>
        </p:txBody>
      </p:sp>
      <p:sp>
        <p:nvSpPr>
          <p:cNvPr id="2" name="Rectangle 1"/>
          <p:cNvSpPr/>
          <p:nvPr/>
        </p:nvSpPr>
        <p:spPr>
          <a:xfrm>
            <a:off x="210487" y="1116756"/>
            <a:ext cx="11793671" cy="2816156"/>
          </a:xfrm>
          <a:prstGeom prst="rect">
            <a:avLst/>
          </a:prstGeom>
        </p:spPr>
        <p:txBody>
          <a:bodyPr wrap="square">
            <a:spAutoFit/>
          </a:bodyPr>
          <a:lstStyle/>
          <a:p>
            <a:pPr algn="just">
              <a:lnSpc>
                <a:spcPct val="150000"/>
              </a:lnSpc>
            </a:pPr>
            <a:r>
              <a:rPr lang="en-US" sz="2400" dirty="0" err="1">
                <a:cs typeface="Kalimati" panose="00000400000000000000" pitchFamily="2"/>
              </a:rPr>
              <a:t>काभ्रेपलाञ्चोक</a:t>
            </a:r>
            <a:r>
              <a:rPr lang="ne-NP" sz="2400" dirty="0">
                <a:cs typeface="Kalimati" panose="00000400000000000000" pitchFamily="2"/>
              </a:rPr>
              <a:t> </a:t>
            </a:r>
            <a:r>
              <a:rPr lang="en-US" sz="2400" dirty="0" err="1">
                <a:cs typeface="Kalimati" panose="00000400000000000000" pitchFamily="2"/>
              </a:rPr>
              <a:t>जिल्ला</a:t>
            </a:r>
            <a:r>
              <a:rPr lang="ne-NP" sz="2400" dirty="0">
                <a:cs typeface="Kalimati" panose="00000400000000000000" pitchFamily="2"/>
              </a:rPr>
              <a:t> </a:t>
            </a:r>
            <a:r>
              <a:rPr lang="en-US" sz="2400" dirty="0" err="1">
                <a:cs typeface="Kalimati" panose="00000400000000000000" pitchFamily="2"/>
              </a:rPr>
              <a:t>घर</a:t>
            </a:r>
            <a:r>
              <a:rPr lang="en-US" sz="2400" dirty="0">
                <a:cs typeface="Kalimati" panose="00000400000000000000" pitchFamily="2"/>
              </a:rPr>
              <a:t> </a:t>
            </a:r>
            <a:r>
              <a:rPr lang="en-US" sz="2400" dirty="0" err="1">
                <a:cs typeface="Kalimati" panose="00000400000000000000" pitchFamily="2"/>
              </a:rPr>
              <a:t>भएका</a:t>
            </a:r>
            <a:r>
              <a:rPr lang="en-US" sz="2400" dirty="0">
                <a:cs typeface="Kalimati" panose="00000400000000000000" pitchFamily="2"/>
              </a:rPr>
              <a:t> </a:t>
            </a:r>
            <a:r>
              <a:rPr lang="en-US" sz="2400" dirty="0" err="1">
                <a:cs typeface="Kalimati" panose="00000400000000000000" pitchFamily="2"/>
              </a:rPr>
              <a:t>वीरमान</a:t>
            </a:r>
            <a:r>
              <a:rPr lang="en-US" sz="2400" dirty="0">
                <a:cs typeface="Kalimati" panose="00000400000000000000" pitchFamily="2"/>
              </a:rPr>
              <a:t> </a:t>
            </a:r>
            <a:r>
              <a:rPr lang="en-US" sz="2400" dirty="0" err="1">
                <a:cs typeface="Kalimati" panose="00000400000000000000" pitchFamily="2"/>
              </a:rPr>
              <a:t>तामाङ्गको</a:t>
            </a:r>
            <a:r>
              <a:rPr lang="en-US" sz="2400" dirty="0">
                <a:cs typeface="Kalimati" panose="00000400000000000000" pitchFamily="2"/>
              </a:rPr>
              <a:t> </a:t>
            </a:r>
            <a:r>
              <a:rPr lang="en-US" sz="2400" dirty="0" err="1">
                <a:cs typeface="Kalimati" panose="00000400000000000000" pitchFamily="2"/>
              </a:rPr>
              <a:t>परिवारमा</a:t>
            </a:r>
            <a:r>
              <a:rPr lang="en-US" sz="2400" dirty="0">
                <a:cs typeface="Kalimati" panose="00000400000000000000" pitchFamily="2"/>
              </a:rPr>
              <a:t> ७ </a:t>
            </a:r>
            <a:r>
              <a:rPr lang="en-US" sz="2400" dirty="0" err="1">
                <a:cs typeface="Kalimati" panose="00000400000000000000" pitchFamily="2"/>
              </a:rPr>
              <a:t>जना</a:t>
            </a:r>
            <a:r>
              <a:rPr lang="en-US" sz="2400" dirty="0">
                <a:cs typeface="Kalimati" panose="00000400000000000000" pitchFamily="2"/>
              </a:rPr>
              <a:t> </a:t>
            </a:r>
            <a:r>
              <a:rPr lang="en-US" sz="2400" dirty="0" err="1">
                <a:cs typeface="Kalimati" panose="00000400000000000000" pitchFamily="2"/>
              </a:rPr>
              <a:t>सदस्य</a:t>
            </a:r>
            <a:r>
              <a:rPr lang="en-US" sz="2400" dirty="0">
                <a:cs typeface="Kalimati" panose="00000400000000000000" pitchFamily="2"/>
              </a:rPr>
              <a:t> </a:t>
            </a:r>
            <a:r>
              <a:rPr lang="en-US" sz="2400" dirty="0" err="1">
                <a:cs typeface="Kalimati" panose="00000400000000000000" pitchFamily="2"/>
              </a:rPr>
              <a:t>रहेका</a:t>
            </a:r>
            <a:r>
              <a:rPr lang="en-US" sz="2400" dirty="0">
                <a:cs typeface="Kalimati" panose="00000400000000000000" pitchFamily="2"/>
              </a:rPr>
              <a:t> </a:t>
            </a:r>
            <a:r>
              <a:rPr lang="en-US" sz="2400" dirty="0" err="1">
                <a:cs typeface="Kalimati" panose="00000400000000000000" pitchFamily="2"/>
              </a:rPr>
              <a:t>छन्</a:t>
            </a:r>
            <a:r>
              <a:rPr lang="en-US" sz="2400" dirty="0">
                <a:cs typeface="Kalimati" panose="00000400000000000000" pitchFamily="2"/>
              </a:rPr>
              <a:t> । </a:t>
            </a:r>
            <a:r>
              <a:rPr lang="en-US" sz="2400" dirty="0" err="1">
                <a:cs typeface="Kalimati" panose="00000400000000000000" pitchFamily="2"/>
              </a:rPr>
              <a:t>निज</a:t>
            </a:r>
            <a:r>
              <a:rPr lang="en-US" sz="2400" dirty="0">
                <a:cs typeface="Kalimati" panose="00000400000000000000" pitchFamily="2"/>
              </a:rPr>
              <a:t>, </a:t>
            </a:r>
            <a:r>
              <a:rPr lang="en-US" sz="2400" dirty="0" err="1">
                <a:cs typeface="Kalimati" panose="00000400000000000000" pitchFamily="2"/>
              </a:rPr>
              <a:t>श्रीमती</a:t>
            </a:r>
            <a:r>
              <a:rPr lang="ne-NP" sz="2400" dirty="0">
                <a:cs typeface="Kalimati" panose="00000400000000000000" pitchFamily="2"/>
              </a:rPr>
              <a:t> </a:t>
            </a:r>
            <a:r>
              <a:rPr lang="en-US" sz="2400" dirty="0">
                <a:cs typeface="Kalimati" panose="00000400000000000000" pitchFamily="2"/>
              </a:rPr>
              <a:t>र</a:t>
            </a:r>
            <a:r>
              <a:rPr lang="ne-NP" sz="2400" dirty="0">
                <a:cs typeface="Kalimati" panose="00000400000000000000" pitchFamily="2"/>
              </a:rPr>
              <a:t> </a:t>
            </a:r>
            <a:r>
              <a:rPr lang="en-US" sz="2400" dirty="0" err="1">
                <a:cs typeface="Kalimati" panose="00000400000000000000" pitchFamily="2"/>
              </a:rPr>
              <a:t>एकजना</a:t>
            </a:r>
            <a:r>
              <a:rPr lang="ne-NP" sz="2400" dirty="0">
                <a:cs typeface="Kalimati" panose="00000400000000000000" pitchFamily="2"/>
              </a:rPr>
              <a:t> </a:t>
            </a:r>
            <a:r>
              <a:rPr lang="en-US" sz="2400" dirty="0" err="1">
                <a:cs typeface="Kalimati" panose="00000400000000000000" pitchFamily="2"/>
              </a:rPr>
              <a:t>छोरा</a:t>
            </a:r>
            <a:r>
              <a:rPr lang="ne-NP" sz="2400" dirty="0">
                <a:cs typeface="Kalimati" panose="00000400000000000000" pitchFamily="2"/>
              </a:rPr>
              <a:t> </a:t>
            </a:r>
            <a:r>
              <a:rPr lang="en-US" sz="2400" dirty="0" err="1">
                <a:cs typeface="Kalimati" panose="00000400000000000000" pitchFamily="2"/>
              </a:rPr>
              <a:t>सहित</a:t>
            </a:r>
            <a:r>
              <a:rPr lang="en-US" sz="2400" dirty="0">
                <a:cs typeface="Kalimati" panose="00000400000000000000" pitchFamily="2"/>
              </a:rPr>
              <a:t> ३ </a:t>
            </a:r>
            <a:r>
              <a:rPr lang="en-US" sz="2400" dirty="0" err="1">
                <a:cs typeface="Kalimati" panose="00000400000000000000" pitchFamily="2"/>
              </a:rPr>
              <a:t>जना</a:t>
            </a:r>
            <a:r>
              <a:rPr lang="ne-NP" sz="2400" dirty="0">
                <a:cs typeface="Kalimati" panose="00000400000000000000" pitchFamily="2"/>
              </a:rPr>
              <a:t> </a:t>
            </a:r>
            <a:r>
              <a:rPr lang="en-US" sz="2400" dirty="0" err="1">
                <a:cs typeface="Kalimati" panose="00000400000000000000" pitchFamily="2"/>
              </a:rPr>
              <a:t>काभ्रेकै</a:t>
            </a:r>
            <a:r>
              <a:rPr lang="ne-NP" sz="2400" dirty="0">
                <a:cs typeface="Kalimati" panose="00000400000000000000" pitchFamily="2"/>
              </a:rPr>
              <a:t> </a:t>
            </a:r>
            <a:r>
              <a:rPr lang="en-US" sz="2400" dirty="0" err="1">
                <a:cs typeface="Kalimati" panose="00000400000000000000" pitchFamily="2"/>
              </a:rPr>
              <a:t>घरमा</a:t>
            </a:r>
            <a:r>
              <a:rPr lang="ne-NP" sz="2400" dirty="0">
                <a:cs typeface="Kalimati" panose="00000400000000000000" pitchFamily="2"/>
              </a:rPr>
              <a:t> </a:t>
            </a:r>
            <a:r>
              <a:rPr lang="en-US" sz="2400" dirty="0" err="1">
                <a:cs typeface="Kalimati" panose="00000400000000000000" pitchFamily="2"/>
              </a:rPr>
              <a:t>अक्सर</a:t>
            </a:r>
            <a:r>
              <a:rPr lang="ne-NP" sz="2400" dirty="0">
                <a:cs typeface="Kalimati" panose="00000400000000000000" pitchFamily="2"/>
              </a:rPr>
              <a:t> </a:t>
            </a:r>
            <a:r>
              <a:rPr lang="en-US" sz="2400" dirty="0" err="1">
                <a:cs typeface="Kalimati" panose="00000400000000000000" pitchFamily="2"/>
              </a:rPr>
              <a:t>बसोबास</a:t>
            </a:r>
            <a:r>
              <a:rPr lang="en-US" sz="2400" dirty="0">
                <a:cs typeface="Kalimati" panose="00000400000000000000" pitchFamily="2"/>
              </a:rPr>
              <a:t> </a:t>
            </a:r>
            <a:r>
              <a:rPr lang="en-US" sz="2400" dirty="0" err="1">
                <a:cs typeface="Kalimati" panose="00000400000000000000" pitchFamily="2"/>
              </a:rPr>
              <a:t>गर्छन्</a:t>
            </a:r>
            <a:r>
              <a:rPr lang="en-US" sz="2400" dirty="0">
                <a:cs typeface="Kalimati" panose="00000400000000000000" pitchFamily="2"/>
              </a:rPr>
              <a:t> र </a:t>
            </a:r>
            <a:r>
              <a:rPr lang="en-US" sz="2400" dirty="0" err="1">
                <a:cs typeface="Kalimati" panose="00000400000000000000" pitchFamily="2"/>
              </a:rPr>
              <a:t>अन्य</a:t>
            </a:r>
            <a:r>
              <a:rPr lang="en-US" sz="2400" dirty="0">
                <a:cs typeface="Kalimati" panose="00000400000000000000" pitchFamily="2"/>
              </a:rPr>
              <a:t> </a:t>
            </a:r>
            <a:r>
              <a:rPr lang="en-US" sz="2400" dirty="0" err="1">
                <a:cs typeface="Kalimati" panose="00000400000000000000" pitchFamily="2"/>
              </a:rPr>
              <a:t>सदस्यहरू</a:t>
            </a:r>
            <a:r>
              <a:rPr lang="en-US" sz="2400" dirty="0">
                <a:cs typeface="Kalimati" panose="00000400000000000000" pitchFamily="2"/>
              </a:rPr>
              <a:t> </a:t>
            </a:r>
            <a:r>
              <a:rPr lang="en-US" sz="2400" dirty="0" err="1">
                <a:cs typeface="Kalimati" panose="00000400000000000000" pitchFamily="2"/>
              </a:rPr>
              <a:t>मध्ये</a:t>
            </a:r>
            <a:r>
              <a:rPr lang="ne-NP" sz="2400" dirty="0">
                <a:cs typeface="Kalimati" panose="00000400000000000000" pitchFamily="2"/>
              </a:rPr>
              <a:t> </a:t>
            </a:r>
            <a:r>
              <a:rPr lang="en-US" sz="2400" dirty="0" err="1">
                <a:cs typeface="Kalimati" panose="00000400000000000000" pitchFamily="2"/>
              </a:rPr>
              <a:t>एकजना</a:t>
            </a:r>
            <a:r>
              <a:rPr lang="ne-NP" sz="2400" dirty="0">
                <a:cs typeface="Kalimati" panose="00000400000000000000" pitchFamily="2"/>
              </a:rPr>
              <a:t> </a:t>
            </a:r>
            <a:r>
              <a:rPr lang="en-US" sz="2400" dirty="0" err="1">
                <a:cs typeface="Kalimati" panose="00000400000000000000" pitchFamily="2"/>
              </a:rPr>
              <a:t>छोरा</a:t>
            </a:r>
            <a:r>
              <a:rPr lang="ne-NP" sz="2400" dirty="0">
                <a:cs typeface="Kalimati" panose="00000400000000000000" pitchFamily="2"/>
              </a:rPr>
              <a:t> </a:t>
            </a:r>
            <a:r>
              <a:rPr lang="en-US" sz="2400" dirty="0" err="1">
                <a:cs typeface="Kalimati" panose="00000400000000000000" pitchFamily="2"/>
              </a:rPr>
              <a:t>जागिरमा</a:t>
            </a:r>
            <a:r>
              <a:rPr lang="ne-NP" sz="2400" dirty="0">
                <a:cs typeface="Kalimati" panose="00000400000000000000" pitchFamily="2"/>
              </a:rPr>
              <a:t> </a:t>
            </a:r>
            <a:r>
              <a:rPr lang="en-US" sz="2400" dirty="0">
                <a:cs typeface="Kalimati" panose="00000400000000000000" pitchFamily="2"/>
              </a:rPr>
              <a:t>र</a:t>
            </a:r>
            <a:r>
              <a:rPr lang="ne-NP" sz="2400" dirty="0">
                <a:cs typeface="Kalimati" panose="00000400000000000000" pitchFamily="2"/>
              </a:rPr>
              <a:t> </a:t>
            </a:r>
            <a:r>
              <a:rPr lang="en-US" sz="2400" dirty="0">
                <a:cs typeface="Kalimati" panose="00000400000000000000" pitchFamily="2"/>
              </a:rPr>
              <a:t>२ </a:t>
            </a:r>
            <a:r>
              <a:rPr lang="en-US" sz="2400" dirty="0" err="1">
                <a:cs typeface="Kalimati" panose="00000400000000000000" pitchFamily="2"/>
              </a:rPr>
              <a:t>जना</a:t>
            </a:r>
            <a:r>
              <a:rPr lang="ne-NP" sz="2400" dirty="0">
                <a:cs typeface="Kalimati" panose="00000400000000000000" pitchFamily="2"/>
              </a:rPr>
              <a:t> </a:t>
            </a:r>
            <a:r>
              <a:rPr lang="en-US" sz="2400" dirty="0" err="1">
                <a:cs typeface="Kalimati" panose="00000400000000000000" pitchFamily="2"/>
              </a:rPr>
              <a:t>छोरी</a:t>
            </a:r>
            <a:r>
              <a:rPr lang="ne-NP" sz="2400" dirty="0">
                <a:cs typeface="Kalimati" panose="00000400000000000000" pitchFamily="2"/>
              </a:rPr>
              <a:t> </a:t>
            </a:r>
            <a:r>
              <a:rPr lang="en-US" sz="2400" dirty="0" err="1">
                <a:cs typeface="Kalimati" panose="00000400000000000000" pitchFamily="2"/>
              </a:rPr>
              <a:t>पढ्न</a:t>
            </a:r>
            <a:r>
              <a:rPr lang="en-US" sz="2400" dirty="0">
                <a:cs typeface="Kalimati" panose="00000400000000000000" pitchFamily="2"/>
              </a:rPr>
              <a:t> </a:t>
            </a:r>
            <a:r>
              <a:rPr lang="en-US" sz="2400" dirty="0" err="1">
                <a:cs typeface="Kalimati" panose="00000400000000000000" pitchFamily="2"/>
              </a:rPr>
              <a:t>काठमाडौंमा</a:t>
            </a:r>
            <a:r>
              <a:rPr lang="en-US" sz="2400" dirty="0">
                <a:cs typeface="Kalimati" panose="00000400000000000000" pitchFamily="2"/>
              </a:rPr>
              <a:t> </a:t>
            </a:r>
            <a:r>
              <a:rPr lang="en-US" sz="2400" dirty="0" err="1">
                <a:cs typeface="Kalimati" panose="00000400000000000000" pitchFamily="2"/>
              </a:rPr>
              <a:t>बस्दछन्</a:t>
            </a:r>
            <a:r>
              <a:rPr lang="en-US" sz="2400" dirty="0">
                <a:cs typeface="Kalimati" panose="00000400000000000000" pitchFamily="2"/>
              </a:rPr>
              <a:t> । </a:t>
            </a:r>
            <a:r>
              <a:rPr lang="en-US" sz="2400" dirty="0" err="1">
                <a:cs typeface="Kalimati" panose="00000400000000000000" pitchFamily="2"/>
              </a:rPr>
              <a:t>त्यसैगरी</a:t>
            </a:r>
            <a:r>
              <a:rPr lang="ne-NP" sz="2400" dirty="0">
                <a:cs typeface="Kalimati" panose="00000400000000000000" pitchFamily="2"/>
              </a:rPr>
              <a:t> </a:t>
            </a:r>
            <a:r>
              <a:rPr lang="en-US" sz="2400" dirty="0" err="1">
                <a:cs typeface="Kalimati" panose="00000400000000000000" pitchFamily="2"/>
              </a:rPr>
              <a:t>एकजना</a:t>
            </a:r>
            <a:r>
              <a:rPr lang="en-US" sz="2400" dirty="0">
                <a:cs typeface="Kalimati" panose="00000400000000000000" pitchFamily="2"/>
              </a:rPr>
              <a:t> </a:t>
            </a:r>
            <a:r>
              <a:rPr lang="en-US" sz="2400" dirty="0" err="1">
                <a:cs typeface="Kalimati" panose="00000400000000000000" pitchFamily="2"/>
              </a:rPr>
              <a:t>छोरा</a:t>
            </a:r>
            <a:r>
              <a:rPr lang="ne-NP" sz="2400" dirty="0">
                <a:cs typeface="Kalimati" panose="00000400000000000000" pitchFamily="2"/>
              </a:rPr>
              <a:t> </a:t>
            </a:r>
            <a:r>
              <a:rPr lang="en-US" sz="2400" dirty="0" err="1">
                <a:cs typeface="Kalimati" panose="00000400000000000000" pitchFamily="2"/>
              </a:rPr>
              <a:t>कतारमा</a:t>
            </a:r>
            <a:r>
              <a:rPr lang="ne-NP" sz="2400" dirty="0">
                <a:cs typeface="Kalimati" panose="00000400000000000000" pitchFamily="2"/>
              </a:rPr>
              <a:t> </a:t>
            </a:r>
            <a:r>
              <a:rPr lang="en-US" sz="2400" dirty="0" err="1">
                <a:cs typeface="Kalimati" panose="00000400000000000000" pitchFamily="2"/>
              </a:rPr>
              <a:t>कामको</a:t>
            </a:r>
            <a:r>
              <a:rPr lang="ne-NP" sz="2400" dirty="0">
                <a:cs typeface="Kalimati" panose="00000400000000000000" pitchFamily="2"/>
              </a:rPr>
              <a:t> </a:t>
            </a:r>
            <a:r>
              <a:rPr lang="en-US" sz="2400" dirty="0" err="1">
                <a:cs typeface="Kalimati" panose="00000400000000000000" pitchFamily="2"/>
              </a:rPr>
              <a:t>लागि</a:t>
            </a:r>
            <a:r>
              <a:rPr lang="ne-NP" sz="2400" dirty="0">
                <a:cs typeface="Kalimati" panose="00000400000000000000" pitchFamily="2"/>
              </a:rPr>
              <a:t> </a:t>
            </a:r>
            <a:r>
              <a:rPr lang="en-US" sz="2400" dirty="0" err="1">
                <a:cs typeface="Kalimati" panose="00000400000000000000" pitchFamily="2"/>
              </a:rPr>
              <a:t>गएका</a:t>
            </a:r>
            <a:r>
              <a:rPr lang="ne-NP" sz="2400" dirty="0">
                <a:cs typeface="Kalimati" panose="00000400000000000000" pitchFamily="2"/>
              </a:rPr>
              <a:t> </a:t>
            </a:r>
            <a:r>
              <a:rPr lang="en-US" sz="2400" dirty="0" err="1">
                <a:cs typeface="Kalimati" panose="00000400000000000000" pitchFamily="2"/>
              </a:rPr>
              <a:t>छन्</a:t>
            </a:r>
            <a:r>
              <a:rPr lang="en-US" sz="2400" dirty="0">
                <a:cs typeface="Kalimati" panose="00000400000000000000" pitchFamily="2"/>
              </a:rPr>
              <a:t> । </a:t>
            </a:r>
            <a:r>
              <a:rPr lang="en-US" sz="2400" dirty="0" err="1">
                <a:cs typeface="Kalimati" panose="00000400000000000000" pitchFamily="2"/>
              </a:rPr>
              <a:t>बाहिर</a:t>
            </a:r>
            <a:r>
              <a:rPr lang="en-US" sz="2400" dirty="0">
                <a:cs typeface="Kalimati" panose="00000400000000000000" pitchFamily="2"/>
              </a:rPr>
              <a:t> </a:t>
            </a:r>
            <a:r>
              <a:rPr lang="en-US" sz="2400" dirty="0" err="1">
                <a:cs typeface="Kalimati" panose="00000400000000000000" pitchFamily="2"/>
              </a:rPr>
              <a:t>बसेका</a:t>
            </a:r>
            <a:r>
              <a:rPr lang="en-US" sz="2400" dirty="0">
                <a:cs typeface="Kalimati" panose="00000400000000000000" pitchFamily="2"/>
              </a:rPr>
              <a:t> </a:t>
            </a:r>
            <a:r>
              <a:rPr lang="en-US" sz="2400" dirty="0" err="1">
                <a:cs typeface="Kalimati" panose="00000400000000000000" pitchFamily="2"/>
              </a:rPr>
              <a:t>छोरा</a:t>
            </a:r>
            <a:r>
              <a:rPr lang="en-US" sz="2400" dirty="0">
                <a:cs typeface="Kalimati" panose="00000400000000000000" pitchFamily="2"/>
              </a:rPr>
              <a:t> </a:t>
            </a:r>
            <a:r>
              <a:rPr lang="en-US" sz="2400" dirty="0" err="1">
                <a:cs typeface="Kalimati" panose="00000400000000000000" pitchFamily="2"/>
              </a:rPr>
              <a:t>छोरीहरू</a:t>
            </a:r>
            <a:r>
              <a:rPr lang="en-US" sz="2400" dirty="0">
                <a:cs typeface="Kalimati" panose="00000400000000000000" pitchFamily="2"/>
              </a:rPr>
              <a:t> </a:t>
            </a:r>
            <a:r>
              <a:rPr lang="en-US" sz="2400" dirty="0" err="1">
                <a:cs typeface="Kalimati" panose="00000400000000000000" pitchFamily="2"/>
              </a:rPr>
              <a:t>वीरमानको</a:t>
            </a:r>
            <a:r>
              <a:rPr lang="en-US" sz="2400" dirty="0">
                <a:cs typeface="Kalimati" panose="00000400000000000000" pitchFamily="2"/>
              </a:rPr>
              <a:t> </a:t>
            </a:r>
            <a:r>
              <a:rPr lang="en-US" sz="2400" dirty="0" err="1">
                <a:cs typeface="Kalimati" panose="00000400000000000000" pitchFamily="2"/>
              </a:rPr>
              <a:t>परिवारमा</a:t>
            </a:r>
            <a:r>
              <a:rPr lang="en-US" sz="2400" dirty="0">
                <a:cs typeface="Kalimati" panose="00000400000000000000" pitchFamily="2"/>
              </a:rPr>
              <a:t> </a:t>
            </a:r>
            <a:r>
              <a:rPr lang="en-US" sz="2400" dirty="0" err="1">
                <a:cs typeface="Kalimati" panose="00000400000000000000" pitchFamily="2"/>
              </a:rPr>
              <a:t>फर्केर</a:t>
            </a:r>
            <a:r>
              <a:rPr lang="en-US" sz="2400" dirty="0">
                <a:cs typeface="Kalimati" panose="00000400000000000000" pitchFamily="2"/>
              </a:rPr>
              <a:t> </a:t>
            </a:r>
            <a:r>
              <a:rPr lang="en-US" sz="2400" dirty="0" err="1">
                <a:cs typeface="Kalimati" panose="00000400000000000000" pitchFamily="2"/>
              </a:rPr>
              <a:t>आउँछन्</a:t>
            </a:r>
            <a:r>
              <a:rPr lang="ne-NP" sz="2400" dirty="0">
                <a:cs typeface="Kalimati" panose="00000400000000000000" pitchFamily="2"/>
              </a:rPr>
              <a:t> </a:t>
            </a:r>
            <a:r>
              <a:rPr lang="en-US" sz="2400" dirty="0" err="1">
                <a:cs typeface="Kalimati" panose="00000400000000000000" pitchFamily="2"/>
              </a:rPr>
              <a:t>भन्ने</a:t>
            </a:r>
            <a:r>
              <a:rPr lang="ne-NP" sz="2400" dirty="0">
                <a:cs typeface="Kalimati" panose="00000400000000000000" pitchFamily="2"/>
              </a:rPr>
              <a:t> </a:t>
            </a:r>
            <a:r>
              <a:rPr lang="en-US" sz="2400" dirty="0" err="1">
                <a:cs typeface="Kalimati" panose="00000400000000000000" pitchFamily="2"/>
              </a:rPr>
              <a:t>अवस्थामा</a:t>
            </a:r>
            <a:r>
              <a:rPr lang="ne-NP" sz="2400" dirty="0">
                <a:cs typeface="Kalimati" panose="00000400000000000000" pitchFamily="2"/>
              </a:rPr>
              <a:t> </a:t>
            </a:r>
            <a:r>
              <a:rPr lang="en-US" sz="2400" dirty="0" err="1">
                <a:cs typeface="Kalimati" panose="00000400000000000000" pitchFamily="2"/>
              </a:rPr>
              <a:t>निजहरूको</a:t>
            </a:r>
            <a:r>
              <a:rPr lang="ne-NP" sz="2400" dirty="0">
                <a:cs typeface="Kalimati" panose="00000400000000000000" pitchFamily="2"/>
              </a:rPr>
              <a:t> </a:t>
            </a:r>
            <a:r>
              <a:rPr lang="en-US" sz="2400" dirty="0" err="1">
                <a:cs typeface="Kalimati" panose="00000400000000000000" pitchFamily="2"/>
              </a:rPr>
              <a:t>विवरण</a:t>
            </a:r>
            <a:r>
              <a:rPr lang="ne-NP" sz="2400" dirty="0">
                <a:cs typeface="Kalimati" panose="00000400000000000000" pitchFamily="2"/>
              </a:rPr>
              <a:t> देहाय </a:t>
            </a:r>
            <a:r>
              <a:rPr lang="en-US" sz="2400" dirty="0" err="1">
                <a:cs typeface="Kalimati" panose="00000400000000000000" pitchFamily="2"/>
              </a:rPr>
              <a:t>बमोजिम</a:t>
            </a:r>
            <a:r>
              <a:rPr lang="ne-NP" sz="2400" dirty="0">
                <a:cs typeface="Kalimati" panose="00000400000000000000" pitchFamily="2"/>
              </a:rPr>
              <a:t> </a:t>
            </a:r>
            <a:r>
              <a:rPr lang="en-US" sz="2400" dirty="0" err="1">
                <a:cs typeface="Kalimati" panose="00000400000000000000" pitchFamily="2"/>
              </a:rPr>
              <a:t>भर्नुपर्दछ</a:t>
            </a:r>
            <a:r>
              <a:rPr lang="en-US" sz="2400" dirty="0">
                <a:cs typeface="Kalimati" panose="00000400000000000000" pitchFamily="2"/>
              </a:rPr>
              <a:t> ।</a:t>
            </a:r>
          </a:p>
        </p:txBody>
      </p:sp>
      <p:pic>
        <p:nvPicPr>
          <p:cNvPr id="3" name="Picture 2"/>
          <p:cNvPicPr>
            <a:picLocks noChangeAspect="1"/>
          </p:cNvPicPr>
          <p:nvPr/>
        </p:nvPicPr>
        <p:blipFill>
          <a:blip r:embed="rId2"/>
          <a:stretch>
            <a:fillRect/>
          </a:stretch>
        </p:blipFill>
        <p:spPr>
          <a:xfrm>
            <a:off x="1170038" y="3976543"/>
            <a:ext cx="9478297" cy="2881457"/>
          </a:xfrm>
          <a:prstGeom prst="rect">
            <a:avLst/>
          </a:prstGeom>
        </p:spPr>
      </p:pic>
      <p:sp>
        <p:nvSpPr>
          <p:cNvPr id="8" name="TextBox 7">
            <a:extLst>
              <a:ext uri="{FF2B5EF4-FFF2-40B4-BE49-F238E27FC236}">
                <a16:creationId xmlns:a16="http://schemas.microsoft.com/office/drawing/2014/main" id="{3221210C-8E34-42FA-A4DF-B531D5E64013}"/>
              </a:ext>
            </a:extLst>
          </p:cNvPr>
          <p:cNvSpPr txBox="1"/>
          <p:nvPr/>
        </p:nvSpPr>
        <p:spPr>
          <a:xfrm>
            <a:off x="3044456" y="730723"/>
            <a:ext cx="6103088" cy="523220"/>
          </a:xfrm>
          <a:prstGeom prst="rect">
            <a:avLst/>
          </a:prstGeom>
          <a:noFill/>
        </p:spPr>
        <p:txBody>
          <a:bodyPr wrap="square">
            <a:spAutoFit/>
          </a:bodyPr>
          <a:lstStyle/>
          <a:p>
            <a:pPr algn="ctr"/>
            <a:r>
              <a:rPr lang="en-US" sz="2800" b="1" dirty="0" err="1">
                <a:solidFill>
                  <a:srgbClr val="0070C0"/>
                </a:solidFill>
                <a:cs typeface="Kalimati" pitchFamily="2"/>
              </a:rPr>
              <a:t>उदाहरण</a:t>
            </a:r>
            <a:endParaRPr lang="en-US" sz="2800" b="1" dirty="0">
              <a:solidFill>
                <a:srgbClr val="0070C0"/>
              </a:solidFill>
              <a:cs typeface="Kalimati" pitchFamily="2"/>
            </a:endParaRPr>
          </a:p>
        </p:txBody>
      </p:sp>
    </p:spTree>
    <p:extLst>
      <p:ext uri="{BB962C8B-B14F-4D97-AF65-F5344CB8AC3E}">
        <p14:creationId xmlns:p14="http://schemas.microsoft.com/office/powerpoint/2010/main" val="7138978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4608" y="6515221"/>
            <a:ext cx="675806" cy="341426"/>
          </a:xfrm>
        </p:spPr>
        <p:txBody>
          <a:bodyPr/>
          <a:lstStyle/>
          <a:p>
            <a:pPr algn="r"/>
            <a:fld id="{2840B2E4-A264-431E-ABDE-38E3BCDA5876}" type="slidenum">
              <a:rPr lang="en-US" smtClean="0">
                <a:latin typeface="Fontasy Himali" panose="04020500000000000000" pitchFamily="82" charset="0"/>
              </a:rPr>
              <a:pPr algn="r"/>
              <a:t>19</a:t>
            </a:fld>
            <a:endParaRPr lang="en-US" dirty="0">
              <a:latin typeface="Fontasy Himali" panose="04020500000000000000" pitchFamily="82" charset="0"/>
            </a:endParaRPr>
          </a:p>
        </p:txBody>
      </p:sp>
      <p:sp>
        <p:nvSpPr>
          <p:cNvPr id="9" name="TextBox 8">
            <a:extLst>
              <a:ext uri="{FF2B5EF4-FFF2-40B4-BE49-F238E27FC236}">
                <a16:creationId xmlns:a16="http://schemas.microsoft.com/office/drawing/2014/main" id="{44C7B352-17DE-4BAB-AD22-BFC6C26C2F67}"/>
              </a:ext>
            </a:extLst>
          </p:cNvPr>
          <p:cNvSpPr txBox="1"/>
          <p:nvPr/>
        </p:nvSpPr>
        <p:spPr>
          <a:xfrm>
            <a:off x="2664138" y="773218"/>
            <a:ext cx="6107722" cy="523220"/>
          </a:xfrm>
          <a:prstGeom prst="rect">
            <a:avLst/>
          </a:prstGeom>
          <a:noFill/>
        </p:spPr>
        <p:txBody>
          <a:bodyPr wrap="square">
            <a:spAutoFit/>
          </a:bodyPr>
          <a:lstStyle/>
          <a:p>
            <a:pPr algn="ctr"/>
            <a:r>
              <a:rPr lang="ne-NP" sz="2800" b="1" dirty="0">
                <a:solidFill>
                  <a:srgbClr val="0070C0"/>
                </a:solidFill>
                <a:cs typeface="Kalimati" pitchFamily="2"/>
              </a:rPr>
              <a:t>विशेष किसिमका व्यक्तिहरूको गणना </a:t>
            </a:r>
            <a:endParaRPr lang="en-US" sz="2800" b="1" dirty="0">
              <a:solidFill>
                <a:srgbClr val="0070C0"/>
              </a:solidFill>
              <a:cs typeface="Kalimati" pitchFamily="2"/>
            </a:endParaRPr>
          </a:p>
        </p:txBody>
      </p:sp>
      <p:sp>
        <p:nvSpPr>
          <p:cNvPr id="10" name="TextBox 9"/>
          <p:cNvSpPr txBox="1"/>
          <p:nvPr/>
        </p:nvSpPr>
        <p:spPr>
          <a:xfrm>
            <a:off x="0" y="1265709"/>
            <a:ext cx="12180414" cy="4524315"/>
          </a:xfrm>
          <a:prstGeom prst="rect">
            <a:avLst/>
          </a:prstGeom>
          <a:noFill/>
        </p:spPr>
        <p:txBody>
          <a:bodyPr wrap="square" rtlCol="0">
            <a:spAutoFit/>
          </a:bodyPr>
          <a:lstStyle/>
          <a:p>
            <a:pPr algn="just">
              <a:lnSpc>
                <a:spcPct val="150000"/>
              </a:lnSpc>
            </a:pPr>
            <a:r>
              <a:rPr lang="ne-NP" sz="2400" b="1" u="sng" dirty="0">
                <a:cs typeface="Kalimati" panose="00000400000000000000" pitchFamily="2"/>
              </a:rPr>
              <a:t>(१) संस्थागत परिवारको रुपमा समूहमा बसोवास गर्नेहरुको गणना</a:t>
            </a:r>
            <a:endParaRPr lang="en-US" sz="2400" b="1" u="sng" dirty="0">
              <a:cs typeface="Kalimati" panose="00000400000000000000" pitchFamily="2"/>
            </a:endParaRPr>
          </a:p>
          <a:p>
            <a:pPr marL="796925" indent="-398463" algn="just">
              <a:lnSpc>
                <a:spcPct val="150000"/>
              </a:lnSpc>
              <a:buFont typeface="Arial" panose="020B0604020202020204" pitchFamily="34" charset="0"/>
              <a:buChar char="•"/>
            </a:pPr>
            <a:r>
              <a:rPr lang="ne-NP" sz="2400" dirty="0">
                <a:cs typeface="Kalimati" panose="00000400000000000000" pitchFamily="2"/>
              </a:rPr>
              <a:t>आफ्नो निजी परिवारमा नबसी सामूहिक रूपमा अक्सर बसोबास गर्ने व्यक्तिहरुको गणना त्यही सामुहिक आवासलाई नै एक परिवार मानी गरिन्छ । जस्तै ब्यारेक, छात्रावास, वृद्धाश्रम, अनाथालय, महिला सुरक्षा गृह, पुनर्स्थापना केन्द्र,</a:t>
            </a:r>
            <a:r>
              <a:rPr lang="en-US" sz="2400" dirty="0">
                <a:cs typeface="Kalimati" panose="00000400000000000000" pitchFamily="2"/>
              </a:rPr>
              <a:t> </a:t>
            </a:r>
            <a:r>
              <a:rPr lang="ne-NP" sz="2400" dirty="0">
                <a:cs typeface="Kalimati" panose="00000400000000000000" pitchFamily="2"/>
              </a:rPr>
              <a:t>आदि ।</a:t>
            </a:r>
          </a:p>
          <a:p>
            <a:pPr marL="796925" indent="-398463" algn="just">
              <a:lnSpc>
                <a:spcPct val="150000"/>
              </a:lnSpc>
              <a:buFont typeface="Arial" panose="020B0604020202020204" pitchFamily="34" charset="0"/>
              <a:buChar char="•"/>
            </a:pPr>
            <a:r>
              <a:rPr lang="ne-NP" sz="2400" dirty="0">
                <a:cs typeface="Kalimati" panose="00000400000000000000" pitchFamily="2"/>
              </a:rPr>
              <a:t>संस्थागत परिवारको हकमा घरको सुचिकरण मात्र गरिन्छ</a:t>
            </a:r>
            <a:r>
              <a:rPr lang="en-US" sz="2400" dirty="0">
                <a:cs typeface="Kalimati" panose="00000400000000000000" pitchFamily="2"/>
              </a:rPr>
              <a:t>, </a:t>
            </a:r>
            <a:r>
              <a:rPr lang="ne-NP" sz="2400" dirty="0">
                <a:cs typeface="Kalimati" panose="00000400000000000000" pitchFamily="2"/>
              </a:rPr>
              <a:t>मुख्य गणनामा घरको अन्य विवरण लिनु पर्दैन ।तर त्यहाँ बस्ने सबैको व्यक्तिगत विवरण संकलन गर्नुपर्दछ।</a:t>
            </a:r>
          </a:p>
          <a:p>
            <a:pPr marL="796925" indent="-398463" algn="just">
              <a:lnSpc>
                <a:spcPct val="150000"/>
              </a:lnSpc>
              <a:buFont typeface="Arial" panose="020B0604020202020204" pitchFamily="34" charset="0"/>
              <a:buChar char="•"/>
            </a:pPr>
            <a:r>
              <a:rPr lang="ne-NP" sz="2400" dirty="0">
                <a:cs typeface="Kalimati" panose="00000400000000000000" pitchFamily="2"/>
              </a:rPr>
              <a:t>ठूलो संस्थागत परिवारको लागि अलग गणकको व्यवस्था गरी छुट्टै मुख्य प्रश्नावली कितावमा गणना गर्नुपर्दछ ।</a:t>
            </a:r>
          </a:p>
        </p:txBody>
      </p:sp>
      <p:sp>
        <p:nvSpPr>
          <p:cNvPr id="8" name="TextBox 7">
            <a:extLst>
              <a:ext uri="{FF2B5EF4-FFF2-40B4-BE49-F238E27FC236}">
                <a16:creationId xmlns:a16="http://schemas.microsoft.com/office/drawing/2014/main" id="{722DDC65-A633-4822-B5D6-C9AB93DE109D}"/>
              </a:ext>
            </a:extLst>
          </p:cNvPr>
          <p:cNvSpPr txBox="1"/>
          <p:nvPr/>
        </p:nvSpPr>
        <p:spPr>
          <a:xfrm>
            <a:off x="5661838" y="6488668"/>
            <a:ext cx="6119036" cy="369332"/>
          </a:xfrm>
          <a:prstGeom prst="rect">
            <a:avLst/>
          </a:prstGeom>
          <a:noFill/>
        </p:spPr>
        <p:txBody>
          <a:bodyPr wrap="square">
            <a:spAutoFit/>
          </a:bodyPr>
          <a:lstStyle/>
          <a:p>
            <a:pPr algn="r"/>
            <a:r>
              <a:rPr lang="ne-NP" sz="1800" b="1" dirty="0">
                <a:solidFill>
                  <a:srgbClr val="142DAC"/>
                </a:solidFill>
                <a:latin typeface="Calibri" panose="020F0502020204030204" pitchFamily="34" charset="0"/>
                <a:ea typeface="Calibri" panose="020F0502020204030204" pitchFamily="34" charset="0"/>
                <a:cs typeface="Kalimati" panose="00000400000000000000" pitchFamily="2"/>
              </a:rPr>
              <a:t>(क्रमशः)</a:t>
            </a:r>
            <a:endParaRPr lang="en-US" dirty="0"/>
          </a:p>
        </p:txBody>
      </p:sp>
    </p:spTree>
    <p:extLst>
      <p:ext uri="{BB962C8B-B14F-4D97-AF65-F5344CB8AC3E}">
        <p14:creationId xmlns:p14="http://schemas.microsoft.com/office/powerpoint/2010/main" val="23777713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4608" y="6515221"/>
            <a:ext cx="675806" cy="341426"/>
          </a:xfrm>
        </p:spPr>
        <p:txBody>
          <a:bodyPr/>
          <a:lstStyle/>
          <a:p>
            <a:pPr algn="r"/>
            <a:fld id="{2840B2E4-A264-431E-ABDE-38E3BCDA5876}" type="slidenum">
              <a:rPr lang="en-US" smtClean="0">
                <a:latin typeface="Fontasy Himali" panose="04020500000000000000" pitchFamily="82" charset="0"/>
              </a:rPr>
              <a:pPr algn="r"/>
              <a:t>20</a:t>
            </a:fld>
            <a:endParaRPr lang="en-US" dirty="0">
              <a:latin typeface="Fontasy Himali" panose="04020500000000000000" pitchFamily="82" charset="0"/>
            </a:endParaRPr>
          </a:p>
        </p:txBody>
      </p:sp>
      <p:sp>
        <p:nvSpPr>
          <p:cNvPr id="9" name="TextBox 8">
            <a:extLst>
              <a:ext uri="{FF2B5EF4-FFF2-40B4-BE49-F238E27FC236}">
                <a16:creationId xmlns:a16="http://schemas.microsoft.com/office/drawing/2014/main" id="{44C7B352-17DE-4BAB-AD22-BFC6C26C2F67}"/>
              </a:ext>
            </a:extLst>
          </p:cNvPr>
          <p:cNvSpPr txBox="1"/>
          <p:nvPr/>
        </p:nvSpPr>
        <p:spPr>
          <a:xfrm>
            <a:off x="2664138" y="773218"/>
            <a:ext cx="6107722" cy="523220"/>
          </a:xfrm>
          <a:prstGeom prst="rect">
            <a:avLst/>
          </a:prstGeom>
          <a:noFill/>
        </p:spPr>
        <p:txBody>
          <a:bodyPr wrap="square">
            <a:spAutoFit/>
          </a:bodyPr>
          <a:lstStyle/>
          <a:p>
            <a:pPr algn="ctr"/>
            <a:r>
              <a:rPr lang="ne-NP" sz="2800" b="1" dirty="0">
                <a:solidFill>
                  <a:srgbClr val="0070C0"/>
                </a:solidFill>
                <a:cs typeface="Kalimati" pitchFamily="2"/>
              </a:rPr>
              <a:t>विशेष किसिमका व्यक्तिहरूको गणना </a:t>
            </a:r>
            <a:endParaRPr lang="en-US" sz="2800" b="1" dirty="0">
              <a:solidFill>
                <a:srgbClr val="0070C0"/>
              </a:solidFill>
              <a:cs typeface="Kalimati" pitchFamily="2"/>
            </a:endParaRPr>
          </a:p>
        </p:txBody>
      </p:sp>
      <p:sp>
        <p:nvSpPr>
          <p:cNvPr id="10" name="TextBox 9"/>
          <p:cNvSpPr txBox="1"/>
          <p:nvPr/>
        </p:nvSpPr>
        <p:spPr>
          <a:xfrm>
            <a:off x="0" y="1265709"/>
            <a:ext cx="12180414" cy="2816156"/>
          </a:xfrm>
          <a:prstGeom prst="rect">
            <a:avLst/>
          </a:prstGeom>
          <a:noFill/>
        </p:spPr>
        <p:txBody>
          <a:bodyPr wrap="square" rtlCol="0">
            <a:spAutoFit/>
          </a:bodyPr>
          <a:lstStyle/>
          <a:p>
            <a:pPr marL="509588" indent="-509588" algn="just">
              <a:lnSpc>
                <a:spcPct val="150000"/>
              </a:lnSpc>
            </a:pPr>
            <a:r>
              <a:rPr lang="ne-NP" sz="2400" b="1" u="sng" dirty="0">
                <a:cs typeface="Kalimati" panose="00000400000000000000" pitchFamily="2"/>
              </a:rPr>
              <a:t>(२) घर नभएका र घुमन्ते फिरन्तेहरूको गणना</a:t>
            </a:r>
          </a:p>
          <a:p>
            <a:pPr marL="690563" indent="-285750" algn="just">
              <a:lnSpc>
                <a:spcPct val="150000"/>
              </a:lnSpc>
              <a:buFont typeface="Arial" panose="020B0604020202020204" pitchFamily="34" charset="0"/>
              <a:buChar char="•"/>
            </a:pPr>
            <a:r>
              <a:rPr lang="ne-NP" sz="2400" dirty="0">
                <a:cs typeface="Kalimati" panose="00000400000000000000" pitchFamily="2"/>
              </a:rPr>
              <a:t>घर नभएका</a:t>
            </a:r>
            <a:r>
              <a:rPr lang="en-US" sz="2400" dirty="0">
                <a:cs typeface="Kalimati" panose="00000400000000000000" pitchFamily="2"/>
              </a:rPr>
              <a:t> </a:t>
            </a:r>
            <a:r>
              <a:rPr lang="ne-NP" sz="2400" dirty="0">
                <a:cs typeface="Kalimati" panose="00000400000000000000" pitchFamily="2"/>
              </a:rPr>
              <a:t>मगन्ते, जोगी, सन्यासी तथा सडक बालबालिका, घुमन्ते तथा</a:t>
            </a:r>
            <a:r>
              <a:rPr lang="en-US" sz="2400" dirty="0">
                <a:cs typeface="Kalimati" panose="00000400000000000000" pitchFamily="2"/>
              </a:rPr>
              <a:t> </a:t>
            </a:r>
            <a:r>
              <a:rPr lang="ne-NP" sz="2400" dirty="0">
                <a:cs typeface="Kalimati" panose="00000400000000000000" pitchFamily="2"/>
              </a:rPr>
              <a:t>फिरन्तेहरूको जनगणनाको अन्तिम दिन अर्थात् मंसिर ८ गते जो जहाँ भेटिन्छन् सोही स्थानबाट गणना गर्नुपर्दछ । </a:t>
            </a:r>
          </a:p>
          <a:p>
            <a:pPr marL="690563" indent="-285750" algn="just">
              <a:lnSpc>
                <a:spcPct val="150000"/>
              </a:lnSpc>
              <a:buFont typeface="Arial" panose="020B0604020202020204" pitchFamily="34" charset="0"/>
              <a:buChar char="•"/>
            </a:pPr>
            <a:r>
              <a:rPr lang="ne-NP" sz="2400" dirty="0">
                <a:cs typeface="Kalimati" panose="00000400000000000000" pitchFamily="2"/>
              </a:rPr>
              <a:t>यस्ता व्यक्तिहरुको व्यक्तिगत विवरण मात्र लिइन्छ ।</a:t>
            </a:r>
          </a:p>
        </p:txBody>
      </p:sp>
      <p:sp>
        <p:nvSpPr>
          <p:cNvPr id="8" name="TextBox 7">
            <a:extLst>
              <a:ext uri="{FF2B5EF4-FFF2-40B4-BE49-F238E27FC236}">
                <a16:creationId xmlns:a16="http://schemas.microsoft.com/office/drawing/2014/main" id="{722DDC65-A633-4822-B5D6-C9AB93DE109D}"/>
              </a:ext>
            </a:extLst>
          </p:cNvPr>
          <p:cNvSpPr txBox="1"/>
          <p:nvPr/>
        </p:nvSpPr>
        <p:spPr>
          <a:xfrm>
            <a:off x="5661838" y="6488668"/>
            <a:ext cx="6119036" cy="369332"/>
          </a:xfrm>
          <a:prstGeom prst="rect">
            <a:avLst/>
          </a:prstGeom>
          <a:noFill/>
        </p:spPr>
        <p:txBody>
          <a:bodyPr wrap="square">
            <a:spAutoFit/>
          </a:bodyPr>
          <a:lstStyle/>
          <a:p>
            <a:pPr algn="r"/>
            <a:r>
              <a:rPr lang="ne-NP" sz="1800" b="1" dirty="0">
                <a:solidFill>
                  <a:srgbClr val="142DAC"/>
                </a:solidFill>
                <a:latin typeface="Calibri" panose="020F0502020204030204" pitchFamily="34" charset="0"/>
                <a:ea typeface="Calibri" panose="020F0502020204030204" pitchFamily="34" charset="0"/>
                <a:cs typeface="Kalimati" panose="00000400000000000000" pitchFamily="2"/>
              </a:rPr>
              <a:t>(क्रमशः)</a:t>
            </a:r>
            <a:endParaRPr lang="en-US" dirty="0"/>
          </a:p>
        </p:txBody>
      </p:sp>
      <p:pic>
        <p:nvPicPr>
          <p:cNvPr id="11" name="Picture 2" descr="D:\CBS PPT\Downloads\file-84ceb9c17250312367105f2b02ee9496.jpg">
            <a:extLst>
              <a:ext uri="{FF2B5EF4-FFF2-40B4-BE49-F238E27FC236}">
                <a16:creationId xmlns:a16="http://schemas.microsoft.com/office/drawing/2014/main" id="{CCD5D819-1B6D-405A-8E56-15B576AB0F32}"/>
              </a:ext>
            </a:extLst>
          </p:cNvPr>
          <p:cNvPicPr>
            <a:picLocks noChangeAspect="1" noChangeArrowheads="1"/>
          </p:cNvPicPr>
          <p:nvPr/>
        </p:nvPicPr>
        <p:blipFill>
          <a:blip r:embed="rId2" cstate="print"/>
          <a:srcRect/>
          <a:stretch>
            <a:fillRect/>
          </a:stretch>
        </p:blipFill>
        <p:spPr bwMode="auto">
          <a:xfrm>
            <a:off x="9291484" y="3299805"/>
            <a:ext cx="2711187" cy="1865320"/>
          </a:xfrm>
          <a:prstGeom prst="rect">
            <a:avLst/>
          </a:prstGeom>
          <a:noFill/>
        </p:spPr>
      </p:pic>
    </p:spTree>
    <p:extLst>
      <p:ext uri="{BB962C8B-B14F-4D97-AF65-F5344CB8AC3E}">
        <p14:creationId xmlns:p14="http://schemas.microsoft.com/office/powerpoint/2010/main" val="17684415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4606" y="6504588"/>
            <a:ext cx="675806" cy="341426"/>
          </a:xfrm>
        </p:spPr>
        <p:txBody>
          <a:bodyPr/>
          <a:lstStyle/>
          <a:p>
            <a:pPr algn="r"/>
            <a:fld id="{2840B2E4-A264-431E-ABDE-38E3BCDA5876}" type="slidenum">
              <a:rPr lang="en-US">
                <a:latin typeface="Fontasy Himali" panose="04020500000000000000" pitchFamily="82" charset="0"/>
              </a:rPr>
              <a:pPr algn="r"/>
              <a:t>21</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25DEC7CD-E8F0-46B7-9AEF-7F5916B6D31E}"/>
              </a:ext>
            </a:extLst>
          </p:cNvPr>
          <p:cNvSpPr txBox="1"/>
          <p:nvPr/>
        </p:nvSpPr>
        <p:spPr>
          <a:xfrm>
            <a:off x="137697" y="1291446"/>
            <a:ext cx="11989549" cy="5632311"/>
          </a:xfrm>
          <a:prstGeom prst="rect">
            <a:avLst/>
          </a:prstGeom>
          <a:noFill/>
        </p:spPr>
        <p:txBody>
          <a:bodyPr wrap="square">
            <a:spAutoFit/>
          </a:bodyPr>
          <a:lstStyle/>
          <a:p>
            <a:pPr marL="633413" indent="-633413" algn="just">
              <a:lnSpc>
                <a:spcPct val="150000"/>
              </a:lnSpc>
            </a:pPr>
            <a:r>
              <a:rPr lang="ne-NP" sz="2400" b="1" u="sng" dirty="0">
                <a:cs typeface="Kalimati" panose="00000400000000000000" pitchFamily="2"/>
              </a:rPr>
              <a:t>(३)	नेपाल भित्रका विदेशी कूटनैतिक नियोगमा कार्य गर्नेको गणना </a:t>
            </a:r>
          </a:p>
          <a:p>
            <a:pPr marL="515938" indent="-398463" algn="just">
              <a:lnSpc>
                <a:spcPct val="150000"/>
              </a:lnSpc>
              <a:buFont typeface="Arial" panose="020B0604020202020204" pitchFamily="34" charset="0"/>
              <a:buChar char="•"/>
            </a:pPr>
            <a:r>
              <a:rPr lang="ne-NP" sz="2400" dirty="0">
                <a:cs typeface="Kalimati" panose="00000400000000000000" pitchFamily="2"/>
              </a:rPr>
              <a:t>गणनाको समयमा नेपालभित्र रहेका विदेशी कूटनीतिक नियोगको आवासमा अक्सर बस्ने विदेशीहरूको गणना गर्नुपर्दैन । </a:t>
            </a:r>
          </a:p>
          <a:p>
            <a:pPr marL="515938" indent="-398463" algn="just">
              <a:lnSpc>
                <a:spcPct val="150000"/>
              </a:lnSpc>
              <a:buFont typeface="Arial" panose="020B0604020202020204" pitchFamily="34" charset="0"/>
              <a:buChar char="•"/>
            </a:pPr>
            <a:r>
              <a:rPr lang="ne-NP" sz="2400" dirty="0">
                <a:cs typeface="Kalimati" panose="00000400000000000000" pitchFamily="2"/>
              </a:rPr>
              <a:t>तर नियोग बाहिर सामान्य व्यक्ति सरह अक्सर बसोवास गर्ने विदेशी कुटनीतिक व्यक्तिहरुको भने गणना गर्नुपर्दछ ।</a:t>
            </a:r>
          </a:p>
          <a:p>
            <a:pPr marL="515938" indent="-398463" algn="just">
              <a:lnSpc>
                <a:spcPct val="150000"/>
              </a:lnSpc>
              <a:buFont typeface="Arial" panose="020B0604020202020204" pitchFamily="34" charset="0"/>
              <a:buChar char="•"/>
            </a:pPr>
            <a:r>
              <a:rPr lang="ne-NP" sz="2400" dirty="0">
                <a:cs typeface="Kalimati" panose="00000400000000000000" pitchFamily="2"/>
              </a:rPr>
              <a:t>कूटनीतिक नियोग भन्नाले विदेशी दुतावास, विदेशी कन्सुलर विभाग र कूटनीतिक व्यक्तिको मर्यादा प्राप्त व्यक्ति रहने औपचारिक आवास सम्झनुपर्दछ । </a:t>
            </a:r>
          </a:p>
          <a:p>
            <a:pPr marL="515938" indent="-398463" algn="just">
              <a:lnSpc>
                <a:spcPct val="150000"/>
              </a:lnSpc>
              <a:buFont typeface="Arial" panose="020B0604020202020204" pitchFamily="34" charset="0"/>
              <a:buChar char="•"/>
            </a:pPr>
            <a:r>
              <a:rPr lang="ne-NP" sz="2400" b="1" dirty="0">
                <a:solidFill>
                  <a:srgbClr val="0070C0"/>
                </a:solidFill>
                <a:cs typeface="Kalimati" panose="00000400000000000000" pitchFamily="2"/>
              </a:rPr>
              <a:t>तर अन्तर्राष्ट्रिय संस्थाहरु जस्तै यु.एन., विश्व बैंक, अन्य संस्थाहरु कुटनीतिक मानिएका छैनन् ।</a:t>
            </a:r>
          </a:p>
          <a:p>
            <a:pPr marL="515938" indent="-398463" algn="just">
              <a:lnSpc>
                <a:spcPct val="150000"/>
              </a:lnSpc>
              <a:buFont typeface="Arial" panose="020B0604020202020204" pitchFamily="34" charset="0"/>
              <a:buChar char="•"/>
            </a:pPr>
            <a:r>
              <a:rPr lang="ne-NP" sz="2400" dirty="0">
                <a:cs typeface="Kalimati" panose="00000400000000000000" pitchFamily="2"/>
              </a:rPr>
              <a:t>कूटनीतिक नियोगमा नेपाली व्यक्ति बेग्लै परिवारको रुपमा बसोबास गरेको भएमा उनीहरुको गणना गर्नुपर्दछ ।</a:t>
            </a:r>
          </a:p>
        </p:txBody>
      </p:sp>
      <p:sp>
        <p:nvSpPr>
          <p:cNvPr id="10" name="TextBox 9">
            <a:extLst>
              <a:ext uri="{FF2B5EF4-FFF2-40B4-BE49-F238E27FC236}">
                <a16:creationId xmlns:a16="http://schemas.microsoft.com/office/drawing/2014/main" id="{CFA308B0-F782-4EA1-A9D7-2A6012859DD8}"/>
              </a:ext>
            </a:extLst>
          </p:cNvPr>
          <p:cNvSpPr txBox="1"/>
          <p:nvPr/>
        </p:nvSpPr>
        <p:spPr>
          <a:xfrm>
            <a:off x="5661838" y="6456770"/>
            <a:ext cx="6119036" cy="369332"/>
          </a:xfrm>
          <a:prstGeom prst="rect">
            <a:avLst/>
          </a:prstGeom>
          <a:noFill/>
        </p:spPr>
        <p:txBody>
          <a:bodyPr wrap="square">
            <a:spAutoFit/>
          </a:bodyPr>
          <a:lstStyle/>
          <a:p>
            <a:pPr algn="r"/>
            <a:r>
              <a:rPr lang="ne-NP" sz="1800" b="1" dirty="0">
                <a:solidFill>
                  <a:srgbClr val="142DAC"/>
                </a:solidFill>
                <a:latin typeface="Calibri" panose="020F0502020204030204" pitchFamily="34" charset="0"/>
                <a:ea typeface="Calibri" panose="020F0502020204030204" pitchFamily="34" charset="0"/>
                <a:cs typeface="Kalimati" panose="00000400000000000000" pitchFamily="2"/>
              </a:rPr>
              <a:t>(क्रमशः)</a:t>
            </a:r>
            <a:endParaRPr lang="en-US" dirty="0"/>
          </a:p>
        </p:txBody>
      </p:sp>
      <p:sp>
        <p:nvSpPr>
          <p:cNvPr id="11" name="TextBox 10">
            <a:extLst>
              <a:ext uri="{FF2B5EF4-FFF2-40B4-BE49-F238E27FC236}">
                <a16:creationId xmlns:a16="http://schemas.microsoft.com/office/drawing/2014/main" id="{D57455BA-E80E-4BBA-AFDA-23AF80992E20}"/>
              </a:ext>
            </a:extLst>
          </p:cNvPr>
          <p:cNvSpPr txBox="1"/>
          <p:nvPr/>
        </p:nvSpPr>
        <p:spPr>
          <a:xfrm>
            <a:off x="2664138" y="699478"/>
            <a:ext cx="6107722" cy="523220"/>
          </a:xfrm>
          <a:prstGeom prst="rect">
            <a:avLst/>
          </a:prstGeom>
          <a:noFill/>
        </p:spPr>
        <p:txBody>
          <a:bodyPr wrap="square">
            <a:spAutoFit/>
          </a:bodyPr>
          <a:lstStyle/>
          <a:p>
            <a:pPr algn="ctr"/>
            <a:r>
              <a:rPr lang="ne-NP" sz="2800" b="1" dirty="0">
                <a:solidFill>
                  <a:srgbClr val="0070C0"/>
                </a:solidFill>
                <a:cs typeface="Kalimati" pitchFamily="2"/>
              </a:rPr>
              <a:t>विशेष किसिमका व्यक्तिहरूको गणना </a:t>
            </a:r>
            <a:endParaRPr lang="en-US" sz="2800" b="1" dirty="0">
              <a:solidFill>
                <a:srgbClr val="0070C0"/>
              </a:solidFill>
              <a:cs typeface="Kalimati" pitchFamily="2"/>
            </a:endParaRPr>
          </a:p>
        </p:txBody>
      </p:sp>
    </p:spTree>
    <p:extLst>
      <p:ext uri="{BB962C8B-B14F-4D97-AF65-F5344CB8AC3E}">
        <p14:creationId xmlns:p14="http://schemas.microsoft.com/office/powerpoint/2010/main" val="7886194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4606" y="6504588"/>
            <a:ext cx="675806" cy="341426"/>
          </a:xfrm>
        </p:spPr>
        <p:txBody>
          <a:bodyPr/>
          <a:lstStyle/>
          <a:p>
            <a:pPr algn="r"/>
            <a:fld id="{2840B2E4-A264-431E-ABDE-38E3BCDA5876}" type="slidenum">
              <a:rPr lang="en-US">
                <a:latin typeface="Fontasy Himali" panose="04020500000000000000" pitchFamily="82" charset="0"/>
              </a:rPr>
              <a:pPr algn="r"/>
              <a:t>22</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25DEC7CD-E8F0-46B7-9AEF-7F5916B6D31E}"/>
              </a:ext>
            </a:extLst>
          </p:cNvPr>
          <p:cNvSpPr txBox="1"/>
          <p:nvPr/>
        </p:nvSpPr>
        <p:spPr>
          <a:xfrm>
            <a:off x="137697" y="1291446"/>
            <a:ext cx="11989549" cy="2862322"/>
          </a:xfrm>
          <a:prstGeom prst="rect">
            <a:avLst/>
          </a:prstGeom>
          <a:noFill/>
        </p:spPr>
        <p:txBody>
          <a:bodyPr wrap="square">
            <a:spAutoFit/>
          </a:bodyPr>
          <a:lstStyle/>
          <a:p>
            <a:pPr algn="just">
              <a:lnSpc>
                <a:spcPct val="150000"/>
              </a:lnSpc>
            </a:pPr>
            <a:r>
              <a:rPr lang="ne-NP" sz="2400" b="1" dirty="0">
                <a:cs typeface="Kalimati" panose="00000400000000000000" pitchFamily="2"/>
              </a:rPr>
              <a:t>४) विदेशमा रहेका नेपाली नियोगहरूमा कार्य गर्नेको गणना</a:t>
            </a:r>
          </a:p>
          <a:p>
            <a:pPr marL="574675" indent="-293688" algn="just">
              <a:lnSpc>
                <a:spcPct val="150000"/>
              </a:lnSpc>
              <a:buFont typeface="Arial" pitchFamily="34" charset="0"/>
              <a:buChar char="•"/>
            </a:pPr>
            <a:r>
              <a:rPr lang="ne-NP" sz="2400" dirty="0">
                <a:cs typeface="Kalimati" panose="00000400000000000000" pitchFamily="2"/>
              </a:rPr>
              <a:t>विदेशमा रहेका नेपाली नियोगहरूमा काम गर्ने नेपालीहरूलाई नेपाल भित्रै बसोबास गरे सरहको मानी विद्युतिय माध्यमबाट</a:t>
            </a:r>
            <a:r>
              <a:rPr lang="en-US" sz="2400" dirty="0">
                <a:cs typeface="Kalimati" panose="00000400000000000000" pitchFamily="2"/>
              </a:rPr>
              <a:t> (e-census) </a:t>
            </a:r>
            <a:r>
              <a:rPr lang="ne-NP" sz="2400" dirty="0">
                <a:cs typeface="Kalimati" panose="00000400000000000000" pitchFamily="2"/>
              </a:rPr>
              <a:t>जनगणना गरिनेछ ।</a:t>
            </a:r>
          </a:p>
          <a:p>
            <a:pPr marL="574675" indent="-293688" algn="just">
              <a:lnSpc>
                <a:spcPct val="150000"/>
              </a:lnSpc>
              <a:buFont typeface="Arial" pitchFamily="34" charset="0"/>
              <a:buChar char="•"/>
            </a:pPr>
            <a:r>
              <a:rPr lang="ne-NP" sz="2400" dirty="0">
                <a:cs typeface="Kalimati" panose="00000400000000000000" pitchFamily="2"/>
              </a:rPr>
              <a:t>नेपालको कुनै परिवारमा बिदेशस्थित नेपाली नियोगमा काम गर्ने कोही रहेछन् भने उनीहरुलाई अनुपस्थित स्वदेश अन्तर्गत खुलाउनु पर्दछ ।</a:t>
            </a:r>
          </a:p>
        </p:txBody>
      </p:sp>
      <p:sp>
        <p:nvSpPr>
          <p:cNvPr id="10" name="TextBox 9">
            <a:extLst>
              <a:ext uri="{FF2B5EF4-FFF2-40B4-BE49-F238E27FC236}">
                <a16:creationId xmlns:a16="http://schemas.microsoft.com/office/drawing/2014/main" id="{CFA308B0-F782-4EA1-A9D7-2A6012859DD8}"/>
              </a:ext>
            </a:extLst>
          </p:cNvPr>
          <p:cNvSpPr txBox="1"/>
          <p:nvPr/>
        </p:nvSpPr>
        <p:spPr>
          <a:xfrm>
            <a:off x="5661838" y="6456770"/>
            <a:ext cx="6119036" cy="369332"/>
          </a:xfrm>
          <a:prstGeom prst="rect">
            <a:avLst/>
          </a:prstGeom>
          <a:noFill/>
        </p:spPr>
        <p:txBody>
          <a:bodyPr wrap="square">
            <a:spAutoFit/>
          </a:bodyPr>
          <a:lstStyle/>
          <a:p>
            <a:pPr algn="r"/>
            <a:r>
              <a:rPr lang="ne-NP" sz="1800" b="1" dirty="0">
                <a:solidFill>
                  <a:srgbClr val="142DAC"/>
                </a:solidFill>
                <a:latin typeface="Calibri" panose="020F0502020204030204" pitchFamily="34" charset="0"/>
                <a:ea typeface="Calibri" panose="020F0502020204030204" pitchFamily="34" charset="0"/>
                <a:cs typeface="Kalimati" panose="00000400000000000000" pitchFamily="2"/>
              </a:rPr>
              <a:t>(क्रमशः)</a:t>
            </a:r>
            <a:endParaRPr lang="en-US" dirty="0"/>
          </a:p>
        </p:txBody>
      </p:sp>
      <p:sp>
        <p:nvSpPr>
          <p:cNvPr id="11" name="TextBox 10">
            <a:extLst>
              <a:ext uri="{FF2B5EF4-FFF2-40B4-BE49-F238E27FC236}">
                <a16:creationId xmlns:a16="http://schemas.microsoft.com/office/drawing/2014/main" id="{D57455BA-E80E-4BBA-AFDA-23AF80992E20}"/>
              </a:ext>
            </a:extLst>
          </p:cNvPr>
          <p:cNvSpPr txBox="1"/>
          <p:nvPr/>
        </p:nvSpPr>
        <p:spPr>
          <a:xfrm>
            <a:off x="2664138" y="699478"/>
            <a:ext cx="6107722" cy="523220"/>
          </a:xfrm>
          <a:prstGeom prst="rect">
            <a:avLst/>
          </a:prstGeom>
          <a:noFill/>
        </p:spPr>
        <p:txBody>
          <a:bodyPr wrap="square">
            <a:spAutoFit/>
          </a:bodyPr>
          <a:lstStyle/>
          <a:p>
            <a:pPr algn="ctr"/>
            <a:r>
              <a:rPr lang="ne-NP" sz="2800" b="1" dirty="0">
                <a:solidFill>
                  <a:srgbClr val="0070C0"/>
                </a:solidFill>
                <a:cs typeface="Kalimati" pitchFamily="2"/>
              </a:rPr>
              <a:t>विशेष किसिमका व्यक्तिहरूको गणना </a:t>
            </a:r>
            <a:endParaRPr lang="en-US" sz="2800" b="1" dirty="0">
              <a:solidFill>
                <a:srgbClr val="0070C0"/>
              </a:solidFill>
              <a:cs typeface="Kalimati" pitchFamily="2"/>
            </a:endParaRPr>
          </a:p>
        </p:txBody>
      </p:sp>
    </p:spTree>
    <p:extLst>
      <p:ext uri="{BB962C8B-B14F-4D97-AF65-F5344CB8AC3E}">
        <p14:creationId xmlns:p14="http://schemas.microsoft.com/office/powerpoint/2010/main" val="15789333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36503" y="6504590"/>
            <a:ext cx="675806" cy="341426"/>
          </a:xfrm>
        </p:spPr>
        <p:txBody>
          <a:bodyPr/>
          <a:lstStyle/>
          <a:p>
            <a:pPr algn="r"/>
            <a:fld id="{2840B2E4-A264-431E-ABDE-38E3BCDA5876}" type="slidenum">
              <a:rPr lang="en-US">
                <a:latin typeface="Fontasy Himali" panose="04020500000000000000" pitchFamily="82" charset="0"/>
              </a:rPr>
              <a:pPr algn="r"/>
              <a:t>23</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ECD218E4-99A3-46E2-9DF8-C174D5DDEB61}"/>
              </a:ext>
            </a:extLst>
          </p:cNvPr>
          <p:cNvSpPr txBox="1"/>
          <p:nvPr/>
        </p:nvSpPr>
        <p:spPr>
          <a:xfrm>
            <a:off x="-1" y="1355828"/>
            <a:ext cx="11780875" cy="5032147"/>
          </a:xfrm>
          <a:prstGeom prst="rect">
            <a:avLst/>
          </a:prstGeom>
          <a:noFill/>
        </p:spPr>
        <p:txBody>
          <a:bodyPr wrap="square">
            <a:spAutoFit/>
          </a:bodyPr>
          <a:lstStyle/>
          <a:p>
            <a:pPr algn="just">
              <a:lnSpc>
                <a:spcPct val="150000"/>
              </a:lnSpc>
            </a:pPr>
            <a:r>
              <a:rPr lang="ne-NP" sz="2400" b="1" dirty="0">
                <a:cs typeface="Kalimati" panose="00000400000000000000" pitchFamily="2"/>
              </a:rPr>
              <a:t>(५)</a:t>
            </a:r>
            <a:r>
              <a:rPr lang="en-US" sz="2400" b="1" dirty="0">
                <a:cs typeface="Kalimati" panose="00000400000000000000" pitchFamily="2"/>
              </a:rPr>
              <a:t>  </a:t>
            </a:r>
            <a:r>
              <a:rPr lang="ne-NP" sz="2400" b="1" dirty="0">
                <a:cs typeface="Kalimati" panose="00000400000000000000" pitchFamily="2"/>
              </a:rPr>
              <a:t>नेपालमा बस्ने अन्य विदेशी व्यक्तिहरूको गणना</a:t>
            </a:r>
          </a:p>
          <a:p>
            <a:pPr marL="574675" indent="-341313" algn="just">
              <a:lnSpc>
                <a:spcPct val="150000"/>
              </a:lnSpc>
              <a:buFont typeface="Arial" pitchFamily="34" charset="0"/>
              <a:buChar char="•"/>
            </a:pPr>
            <a:r>
              <a:rPr lang="ne-NP" sz="2400" dirty="0">
                <a:cs typeface="Kalimati" panose="00000400000000000000" pitchFamily="2"/>
              </a:rPr>
              <a:t>कुनै विदेशी व्यक्तिहरु नेपालमा कुनै नोकरी वा व्यापार व्यवसाय गरी हाल अक्सर बसोवास गरिरहेका भए तिनीहरूको गणना गर्नुपर्दछ ।</a:t>
            </a:r>
          </a:p>
          <a:p>
            <a:pPr marL="574675" indent="-341313" algn="just">
              <a:lnSpc>
                <a:spcPct val="150000"/>
              </a:lnSpc>
              <a:buFont typeface="Arial" pitchFamily="34" charset="0"/>
              <a:buChar char="•"/>
            </a:pPr>
            <a:r>
              <a:rPr lang="ne-NP" sz="2400" dirty="0">
                <a:cs typeface="Kalimati" panose="00000400000000000000" pitchFamily="2"/>
              </a:rPr>
              <a:t>छोटो समयका लागि घुम्न, तिर्थाटन गर्न वा औषधि उपचार गर्न वा अन्य कुनै कामले आएका व्यक्तिहरूको गणना गर्नु हुदैन ।</a:t>
            </a:r>
          </a:p>
          <a:p>
            <a:pPr algn="just">
              <a:lnSpc>
                <a:spcPct val="150000"/>
              </a:lnSpc>
            </a:pPr>
            <a:r>
              <a:rPr lang="ne-NP" sz="2400" b="1" dirty="0">
                <a:cs typeface="Kalimati" panose="00000400000000000000" pitchFamily="2"/>
              </a:rPr>
              <a:t>(६) शरणार्थीहरूको गणना सम्बन्धमा</a:t>
            </a:r>
          </a:p>
          <a:p>
            <a:pPr marL="574675" indent="-341313" algn="just">
              <a:lnSpc>
                <a:spcPct val="150000"/>
              </a:lnSpc>
              <a:buFont typeface="Arial" panose="020B0604020202020204" pitchFamily="34" charset="0"/>
              <a:buChar char="•"/>
            </a:pPr>
            <a:r>
              <a:rPr lang="ne-NP" sz="2400" dirty="0">
                <a:cs typeface="Kalimati" panose="00000400000000000000" pitchFamily="2"/>
              </a:rPr>
              <a:t>नेपालमा हाल</a:t>
            </a:r>
            <a:r>
              <a:rPr lang="en-US" sz="2400" dirty="0">
                <a:cs typeface="Kalimati" panose="00000400000000000000" pitchFamily="2"/>
              </a:rPr>
              <a:t> </a:t>
            </a:r>
            <a:r>
              <a:rPr lang="ne-NP" sz="2400" dirty="0">
                <a:cs typeface="Kalimati" panose="00000400000000000000" pitchFamily="2"/>
              </a:rPr>
              <a:t>बसोबास गर्दै आएका शरणार्थीहरूको शिविरहरू गणकको क्षेत्रमा पर्ने भए पनि तिनीहरूको गणना गर्नुपर्दैन जस्तैः भुटानी शरणार्थी  शिविर, तिव्बती शरणार्थी शिविर आदि ।</a:t>
            </a:r>
          </a:p>
          <a:p>
            <a:pPr marL="574675" indent="-341313" algn="just">
              <a:lnSpc>
                <a:spcPct val="150000"/>
              </a:lnSpc>
              <a:buFont typeface="Arial" panose="020B0604020202020204" pitchFamily="34" charset="0"/>
              <a:buChar char="•"/>
            </a:pPr>
            <a:r>
              <a:rPr lang="ne-NP" sz="2400" dirty="0">
                <a:cs typeface="Kalimati" panose="00000400000000000000" pitchFamily="2"/>
              </a:rPr>
              <a:t>तर औपचारिक शिविरभन्दा बाहिर अक्सर बसोवास गर्ने शरणार्थीहरुको गणना गर्नुपर्दछ ।</a:t>
            </a:r>
          </a:p>
        </p:txBody>
      </p:sp>
      <p:sp>
        <p:nvSpPr>
          <p:cNvPr id="9" name="TextBox 8">
            <a:extLst>
              <a:ext uri="{FF2B5EF4-FFF2-40B4-BE49-F238E27FC236}">
                <a16:creationId xmlns:a16="http://schemas.microsoft.com/office/drawing/2014/main" id="{F6B3B577-3A6D-4197-80A0-06EEED84E224}"/>
              </a:ext>
            </a:extLst>
          </p:cNvPr>
          <p:cNvSpPr txBox="1"/>
          <p:nvPr/>
        </p:nvSpPr>
        <p:spPr>
          <a:xfrm>
            <a:off x="5661838" y="6488668"/>
            <a:ext cx="6119036" cy="369332"/>
          </a:xfrm>
          <a:prstGeom prst="rect">
            <a:avLst/>
          </a:prstGeom>
          <a:noFill/>
        </p:spPr>
        <p:txBody>
          <a:bodyPr wrap="square">
            <a:spAutoFit/>
          </a:bodyPr>
          <a:lstStyle/>
          <a:p>
            <a:pPr algn="r"/>
            <a:r>
              <a:rPr lang="ne-NP" sz="1800" b="1" dirty="0">
                <a:solidFill>
                  <a:srgbClr val="142DAC"/>
                </a:solidFill>
                <a:latin typeface="Calibri" panose="020F0502020204030204" pitchFamily="34" charset="0"/>
                <a:ea typeface="Calibri" panose="020F0502020204030204" pitchFamily="34" charset="0"/>
                <a:cs typeface="Kalimati" panose="00000400000000000000" pitchFamily="2"/>
              </a:rPr>
              <a:t>(क्रमशः)</a:t>
            </a:r>
            <a:endParaRPr lang="en-US" dirty="0"/>
          </a:p>
        </p:txBody>
      </p:sp>
      <p:sp>
        <p:nvSpPr>
          <p:cNvPr id="10" name="TextBox 9">
            <a:extLst>
              <a:ext uri="{FF2B5EF4-FFF2-40B4-BE49-F238E27FC236}">
                <a16:creationId xmlns:a16="http://schemas.microsoft.com/office/drawing/2014/main" id="{AC4B71D7-0E74-406A-AC52-D859C231CB6B}"/>
              </a:ext>
            </a:extLst>
          </p:cNvPr>
          <p:cNvSpPr txBox="1"/>
          <p:nvPr/>
        </p:nvSpPr>
        <p:spPr>
          <a:xfrm>
            <a:off x="2607977" y="773218"/>
            <a:ext cx="6107722" cy="523220"/>
          </a:xfrm>
          <a:prstGeom prst="rect">
            <a:avLst/>
          </a:prstGeom>
          <a:noFill/>
        </p:spPr>
        <p:txBody>
          <a:bodyPr wrap="square">
            <a:spAutoFit/>
          </a:bodyPr>
          <a:lstStyle/>
          <a:p>
            <a:pPr algn="ctr"/>
            <a:r>
              <a:rPr lang="ne-NP" sz="2800" b="1" dirty="0">
                <a:solidFill>
                  <a:srgbClr val="0070C0"/>
                </a:solidFill>
                <a:cs typeface="Kalimati" pitchFamily="2"/>
              </a:rPr>
              <a:t>विशेष किसिमका व्यक्तिहरूको गणना </a:t>
            </a:r>
            <a:endParaRPr lang="en-US" sz="2800" b="1" dirty="0">
              <a:solidFill>
                <a:srgbClr val="0070C0"/>
              </a:solidFill>
              <a:cs typeface="Kalimati" pitchFamily="2"/>
            </a:endParaRPr>
          </a:p>
        </p:txBody>
      </p:sp>
    </p:spTree>
    <p:extLst>
      <p:ext uri="{BB962C8B-B14F-4D97-AF65-F5344CB8AC3E}">
        <p14:creationId xmlns:p14="http://schemas.microsoft.com/office/powerpoint/2010/main" val="3413988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4606" y="6493955"/>
            <a:ext cx="675806" cy="341426"/>
          </a:xfrm>
        </p:spPr>
        <p:txBody>
          <a:bodyPr/>
          <a:lstStyle/>
          <a:p>
            <a:pPr algn="r"/>
            <a:fld id="{2840B2E4-A264-431E-ABDE-38E3BCDA5876}" type="slidenum">
              <a:rPr lang="en-US" smtClean="0">
                <a:latin typeface="Fontasy Himali" panose="04020500000000000000" pitchFamily="82" charset="0"/>
              </a:rPr>
              <a:pPr algn="r"/>
              <a:t>24</a:t>
            </a:fld>
            <a:endParaRPr lang="en-US" dirty="0">
              <a:latin typeface="Fontasy Himali" panose="04020500000000000000" pitchFamily="82" charset="0"/>
            </a:endParaRPr>
          </a:p>
        </p:txBody>
      </p:sp>
      <p:pic>
        <p:nvPicPr>
          <p:cNvPr id="17411" name="Picture 3" descr="D:\CBS PPT\Downloads\NP-1_RAUTE.jpg"/>
          <p:cNvPicPr>
            <a:picLocks noChangeAspect="1" noChangeArrowheads="1"/>
          </p:cNvPicPr>
          <p:nvPr/>
        </p:nvPicPr>
        <p:blipFill>
          <a:blip r:embed="rId2" cstate="print"/>
          <a:srcRect/>
          <a:stretch>
            <a:fillRect/>
          </a:stretch>
        </p:blipFill>
        <p:spPr bwMode="auto">
          <a:xfrm>
            <a:off x="9003475" y="1546483"/>
            <a:ext cx="3186223" cy="2051780"/>
          </a:xfrm>
          <a:prstGeom prst="rect">
            <a:avLst/>
          </a:prstGeom>
          <a:noFill/>
        </p:spPr>
      </p:pic>
      <p:sp>
        <p:nvSpPr>
          <p:cNvPr id="6" name="TextBox 5">
            <a:extLst>
              <a:ext uri="{FF2B5EF4-FFF2-40B4-BE49-F238E27FC236}">
                <a16:creationId xmlns:a16="http://schemas.microsoft.com/office/drawing/2014/main" id="{4735F648-F43D-4D27-B8C9-C1D723434275}"/>
              </a:ext>
            </a:extLst>
          </p:cNvPr>
          <p:cNvSpPr txBox="1"/>
          <p:nvPr/>
        </p:nvSpPr>
        <p:spPr>
          <a:xfrm>
            <a:off x="129896" y="1284002"/>
            <a:ext cx="8662272" cy="5426486"/>
          </a:xfrm>
          <a:prstGeom prst="rect">
            <a:avLst/>
          </a:prstGeom>
          <a:noFill/>
        </p:spPr>
        <p:txBody>
          <a:bodyPr wrap="square">
            <a:spAutoFit/>
          </a:bodyPr>
          <a:lstStyle/>
          <a:p>
            <a:pPr marL="457200" indent="-457200" algn="just">
              <a:lnSpc>
                <a:spcPct val="150000"/>
              </a:lnSpc>
            </a:pPr>
            <a:r>
              <a:rPr lang="ne-NP" sz="2400" b="1" dirty="0">
                <a:cs typeface="Kalimati" panose="00000400000000000000" pitchFamily="2"/>
              </a:rPr>
              <a:t>(७) अल्पसंख्यक जातजाति</a:t>
            </a:r>
            <a:r>
              <a:rPr lang="en-US" sz="2400" b="1" dirty="0">
                <a:cs typeface="Kalimati" panose="00000400000000000000" pitchFamily="2"/>
              </a:rPr>
              <a:t> </a:t>
            </a:r>
            <a:r>
              <a:rPr lang="ne-NP" sz="2400" b="1" dirty="0">
                <a:cs typeface="Kalimati" panose="00000400000000000000" pitchFamily="2"/>
              </a:rPr>
              <a:t>तथा विकट स्थानमा बसोबास गर्नेको गणना सम्बन्धमा</a:t>
            </a:r>
          </a:p>
          <a:p>
            <a:pPr marL="339725" indent="-339725" algn="just">
              <a:lnSpc>
                <a:spcPct val="150000"/>
              </a:lnSpc>
              <a:buFont typeface="Arial" panose="020B0604020202020204" pitchFamily="34" charset="0"/>
              <a:buChar char="•"/>
            </a:pPr>
            <a:r>
              <a:rPr lang="ne-NP" sz="2300" dirty="0">
                <a:cs typeface="Kalimati" panose="00000400000000000000" pitchFamily="2"/>
              </a:rPr>
              <a:t>देशका</a:t>
            </a:r>
            <a:r>
              <a:rPr lang="en-US" sz="2300" dirty="0">
                <a:cs typeface="Kalimati" panose="00000400000000000000" pitchFamily="2"/>
              </a:rPr>
              <a:t> </a:t>
            </a:r>
            <a:r>
              <a:rPr lang="ne-NP" sz="2300" dirty="0">
                <a:cs typeface="Kalimati" panose="00000400000000000000" pitchFamily="2"/>
              </a:rPr>
              <a:t>कुनाकाप्चा, दुर्गम तथा अनकन्टार ठाउँमा रहेका अल्पसंख्यक वा थोरै संख्यामा पाइने जातजाति</a:t>
            </a:r>
            <a:r>
              <a:rPr lang="en-US" sz="2300" dirty="0">
                <a:cs typeface="Kalimati" panose="00000400000000000000" pitchFamily="2"/>
              </a:rPr>
              <a:t> </a:t>
            </a:r>
            <a:r>
              <a:rPr lang="ne-NP" sz="2300" dirty="0">
                <a:cs typeface="Kalimati" panose="00000400000000000000" pitchFamily="2"/>
              </a:rPr>
              <a:t>(जस्तै राउटे, कुसुण्डा, चेपाङ आदि) वा पिछडिएका समुदाय समाजबाट टाढारहन सक्ने भएकोले उनीहरूको  गणना भए नभएको बिशेष ध्यान दिनुपर्दछ ।</a:t>
            </a:r>
            <a:endParaRPr lang="en-US" sz="2300" dirty="0">
              <a:cs typeface="Kalimati" panose="00000400000000000000" pitchFamily="2"/>
            </a:endParaRPr>
          </a:p>
          <a:p>
            <a:pPr algn="just">
              <a:lnSpc>
                <a:spcPct val="150000"/>
              </a:lnSpc>
            </a:pPr>
            <a:r>
              <a:rPr lang="ne-NP" sz="2400" b="1" dirty="0">
                <a:cs typeface="Kalimati" panose="00000400000000000000" pitchFamily="2"/>
              </a:rPr>
              <a:t>(८)</a:t>
            </a:r>
            <a:r>
              <a:rPr lang="en-US" sz="2400" b="1" dirty="0">
                <a:cs typeface="Kalimati" panose="00000400000000000000" pitchFamily="2"/>
              </a:rPr>
              <a:t> </a:t>
            </a:r>
            <a:r>
              <a:rPr lang="ne-NP" sz="2400" b="1" dirty="0">
                <a:cs typeface="Kalimati" panose="00000400000000000000" pitchFamily="2"/>
              </a:rPr>
              <a:t>अपाङ्गता भएका व्यक्तिको गणना सम्बन्धमा</a:t>
            </a:r>
            <a:endParaRPr lang="en-US" sz="2400" b="1" dirty="0">
              <a:cs typeface="Kalimati" panose="00000400000000000000" pitchFamily="2"/>
            </a:endParaRPr>
          </a:p>
          <a:p>
            <a:pPr marL="339725" indent="-339725" algn="just">
              <a:lnSpc>
                <a:spcPct val="150000"/>
              </a:lnSpc>
              <a:buFont typeface="Arial" panose="020B0604020202020204" pitchFamily="34" charset="0"/>
              <a:buChar char="•"/>
            </a:pPr>
            <a:r>
              <a:rPr lang="ne-NP" sz="2300" dirty="0">
                <a:cs typeface="Kalimati" panose="00000400000000000000" pitchFamily="2"/>
              </a:rPr>
              <a:t>अपाङ्गता भएका व्यक्ति गणनामा छुट्न सक्ने भएकोले त्यस्ता प्रकारको व्यक्तिको बारेमा विवरण लिन विशेष सावधानी अपनाई परिवारका सबै व्यक्तिलाई एक एक गरी सोध्नु पर्दछ । </a:t>
            </a:r>
          </a:p>
        </p:txBody>
      </p:sp>
      <p:sp>
        <p:nvSpPr>
          <p:cNvPr id="10" name="TextBox 9">
            <a:extLst>
              <a:ext uri="{FF2B5EF4-FFF2-40B4-BE49-F238E27FC236}">
                <a16:creationId xmlns:a16="http://schemas.microsoft.com/office/drawing/2014/main" id="{AFA0EE61-E2A8-44BD-B873-D052792FFE52}"/>
              </a:ext>
            </a:extLst>
          </p:cNvPr>
          <p:cNvSpPr txBox="1"/>
          <p:nvPr/>
        </p:nvSpPr>
        <p:spPr>
          <a:xfrm>
            <a:off x="5661838" y="6488668"/>
            <a:ext cx="6119036" cy="369332"/>
          </a:xfrm>
          <a:prstGeom prst="rect">
            <a:avLst/>
          </a:prstGeom>
          <a:noFill/>
        </p:spPr>
        <p:txBody>
          <a:bodyPr wrap="square">
            <a:spAutoFit/>
          </a:bodyPr>
          <a:lstStyle/>
          <a:p>
            <a:pPr algn="r"/>
            <a:r>
              <a:rPr lang="ne-NP" sz="1800" b="1" dirty="0">
                <a:solidFill>
                  <a:srgbClr val="142DAC"/>
                </a:solidFill>
                <a:latin typeface="Calibri" panose="020F0502020204030204" pitchFamily="34" charset="0"/>
                <a:ea typeface="Calibri" panose="020F0502020204030204" pitchFamily="34" charset="0"/>
                <a:cs typeface="Kalimati" panose="00000400000000000000" pitchFamily="2"/>
              </a:rPr>
              <a:t>(क्रमशः)</a:t>
            </a:r>
            <a:endParaRPr lang="en-US" dirty="0"/>
          </a:p>
        </p:txBody>
      </p:sp>
      <p:sp>
        <p:nvSpPr>
          <p:cNvPr id="11" name="TextBox 10">
            <a:extLst>
              <a:ext uri="{FF2B5EF4-FFF2-40B4-BE49-F238E27FC236}">
                <a16:creationId xmlns:a16="http://schemas.microsoft.com/office/drawing/2014/main" id="{EB3EEF12-64BA-4417-AB15-693290BA5321}"/>
              </a:ext>
            </a:extLst>
          </p:cNvPr>
          <p:cNvSpPr txBox="1"/>
          <p:nvPr/>
        </p:nvSpPr>
        <p:spPr>
          <a:xfrm>
            <a:off x="2607977" y="773218"/>
            <a:ext cx="6107722" cy="523220"/>
          </a:xfrm>
          <a:prstGeom prst="rect">
            <a:avLst/>
          </a:prstGeom>
          <a:noFill/>
        </p:spPr>
        <p:txBody>
          <a:bodyPr wrap="square">
            <a:spAutoFit/>
          </a:bodyPr>
          <a:lstStyle/>
          <a:p>
            <a:pPr algn="ctr"/>
            <a:r>
              <a:rPr lang="ne-NP" sz="2800" b="1" dirty="0">
                <a:solidFill>
                  <a:srgbClr val="0070C0"/>
                </a:solidFill>
                <a:cs typeface="Kalimati" pitchFamily="2"/>
              </a:rPr>
              <a:t>विशेष किसिमका व्यक्तिहरूको गणना </a:t>
            </a:r>
            <a:endParaRPr lang="en-US" sz="2800" b="1" dirty="0">
              <a:solidFill>
                <a:srgbClr val="0070C0"/>
              </a:solidFill>
              <a:cs typeface="Kalimati" pitchFamily="2"/>
            </a:endParaRPr>
          </a:p>
        </p:txBody>
      </p:sp>
      <p:pic>
        <p:nvPicPr>
          <p:cNvPr id="12" name="Picture 2" descr="D:\CBS PPT\Downloads\aapanga.jpg">
            <a:extLst>
              <a:ext uri="{FF2B5EF4-FFF2-40B4-BE49-F238E27FC236}">
                <a16:creationId xmlns:a16="http://schemas.microsoft.com/office/drawing/2014/main" id="{B6384F81-3CC5-42AD-AAD1-D81A014BF952}"/>
              </a:ext>
            </a:extLst>
          </p:cNvPr>
          <p:cNvPicPr>
            <a:picLocks noChangeAspect="1" noChangeArrowheads="1"/>
          </p:cNvPicPr>
          <p:nvPr/>
        </p:nvPicPr>
        <p:blipFill>
          <a:blip r:embed="rId3" cstate="print"/>
          <a:srcRect/>
          <a:stretch>
            <a:fillRect/>
          </a:stretch>
        </p:blipFill>
        <p:spPr bwMode="auto">
          <a:xfrm>
            <a:off x="9003475" y="3710766"/>
            <a:ext cx="3176417" cy="2658135"/>
          </a:xfrm>
          <a:prstGeom prst="rect">
            <a:avLst/>
          </a:prstGeom>
          <a:noFill/>
        </p:spPr>
      </p:pic>
    </p:spTree>
    <p:extLst>
      <p:ext uri="{BB962C8B-B14F-4D97-AF65-F5344CB8AC3E}">
        <p14:creationId xmlns:p14="http://schemas.microsoft.com/office/powerpoint/2010/main" val="25610348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F23D59C-7802-4748-83AA-542B7C8E7121}"/>
              </a:ext>
            </a:extLst>
          </p:cNvPr>
          <p:cNvSpPr txBox="1"/>
          <p:nvPr/>
        </p:nvSpPr>
        <p:spPr>
          <a:xfrm>
            <a:off x="579673" y="795398"/>
            <a:ext cx="11288233" cy="523220"/>
          </a:xfrm>
          <a:prstGeom prst="rect">
            <a:avLst/>
          </a:prstGeom>
          <a:noFill/>
        </p:spPr>
        <p:txBody>
          <a:bodyPr wrap="square">
            <a:spAutoFit/>
          </a:bodyPr>
          <a:lstStyle/>
          <a:p>
            <a:pPr algn="ctr"/>
            <a:r>
              <a:rPr lang="ne-NP" sz="2800" b="1" dirty="0">
                <a:solidFill>
                  <a:srgbClr val="002060"/>
                </a:solidFill>
                <a:latin typeface="Ganesh" pitchFamily="2" charset="0"/>
                <a:cs typeface="Kalimati" panose="00000400000000000000" pitchFamily="2"/>
              </a:rPr>
              <a:t>जनगणनामा तथ्याङ्क संकलन गर्दा लै.स.सा.स. सम्बन्धी ध्यान दिनुपर्ने कुराहरु </a:t>
            </a:r>
            <a:endParaRPr lang="en-US" sz="2800" b="1" dirty="0">
              <a:solidFill>
                <a:srgbClr val="002060"/>
              </a:solidFill>
              <a:latin typeface="Ganesh" pitchFamily="2" charset="0"/>
              <a:cs typeface="Kalimati" panose="00000400000000000000" pitchFamily="2"/>
            </a:endParaRPr>
          </a:p>
        </p:txBody>
      </p:sp>
      <p:sp>
        <p:nvSpPr>
          <p:cNvPr id="4" name="Content Placeholder 3">
            <a:extLst>
              <a:ext uri="{FF2B5EF4-FFF2-40B4-BE49-F238E27FC236}">
                <a16:creationId xmlns:a16="http://schemas.microsoft.com/office/drawing/2014/main" id="{B1B6398B-2AF6-4AD2-BF5A-43D8B0E9AB14}"/>
              </a:ext>
            </a:extLst>
          </p:cNvPr>
          <p:cNvSpPr>
            <a:spLocks noGrp="1"/>
          </p:cNvSpPr>
          <p:nvPr>
            <p:ph idx="1"/>
          </p:nvPr>
        </p:nvSpPr>
        <p:spPr>
          <a:xfrm>
            <a:off x="10634" y="1617320"/>
            <a:ext cx="11794923" cy="4718166"/>
          </a:xfrm>
        </p:spPr>
        <p:txBody>
          <a:bodyPr/>
          <a:lstStyle/>
          <a:p>
            <a:pPr algn="just">
              <a:lnSpc>
                <a:spcPct val="150000"/>
              </a:lnSpc>
            </a:pPr>
            <a:r>
              <a:rPr lang="ne-NP" sz="2400" dirty="0">
                <a:cs typeface="Kalimati" panose="00000400000000000000" pitchFamily="2"/>
              </a:rPr>
              <a:t>गणकले कुनै पनि घर परिवारमा तथ्याङ्क संकलन गर्न जाँदा लै.स.सा.स.का दृष्टिकोणले प्रश्न सोध्ने क्रममा विशेष ख्याल पुर्याउनु पर्दछ । </a:t>
            </a:r>
          </a:p>
          <a:p>
            <a:pPr algn="just">
              <a:lnSpc>
                <a:spcPct val="150000"/>
              </a:lnSpc>
            </a:pPr>
            <a:r>
              <a:rPr lang="ne-NP" sz="2400" dirty="0">
                <a:cs typeface="Kalimati" panose="00000400000000000000" pitchFamily="2"/>
              </a:rPr>
              <a:t>कुनै लिङ्ग, जातजाति, व्यक्ति वा समुदायलाई ठेस पुग्ने वा उनीहरुको आत्मसम्मानमा चोट पुग्ने शब्द वा लवजहरुको प्रयोग गर्नु हुँदैन । </a:t>
            </a:r>
          </a:p>
          <a:p>
            <a:pPr algn="just">
              <a:lnSpc>
                <a:spcPct val="150000"/>
              </a:lnSpc>
            </a:pPr>
            <a:r>
              <a:rPr lang="ne-NP" sz="2400" dirty="0">
                <a:cs typeface="Kalimati" panose="00000400000000000000" pitchFamily="2"/>
              </a:rPr>
              <a:t>विशेषगरी यौनिक तथा लैङ्गिक अल्पसंख्यक, अपाङ्गता भएका व्यक्ति, दलित, आदिवासी जनजाति,  पिछडिएको क्षेत्रमा बसोबास गर्ने व्यक्तिहरु, धार्मिक अल्पसंख्यक, सामाजिक तथा आर्थिक रुपले पछाडि परेका महिला, पुरुष र समुदायको हकमा प्रश्न सोध्दा वा संवाद गर्दा विशेष संवेदनशीलता अपनाउनु जरुरी छ ।</a:t>
            </a:r>
            <a:endParaRPr lang="en-US" sz="1600" dirty="0"/>
          </a:p>
          <a:p>
            <a:pPr marL="0" indent="0" algn="just">
              <a:lnSpc>
                <a:spcPct val="150000"/>
              </a:lnSpc>
              <a:buNone/>
            </a:pPr>
            <a:r>
              <a:rPr lang="ne-NP" sz="2400" b="1" dirty="0">
                <a:solidFill>
                  <a:srgbClr val="142DAC"/>
                </a:solidFill>
                <a:latin typeface="Calibri" panose="020F0502020204030204" pitchFamily="34" charset="0"/>
                <a:ea typeface="Calibri" panose="020F0502020204030204" pitchFamily="34" charset="0"/>
                <a:cs typeface="Kalimati" panose="00000400000000000000" pitchFamily="2"/>
              </a:rPr>
              <a:t>                                                                     </a:t>
            </a:r>
            <a:r>
              <a:rPr lang="ne-NP" sz="2000" b="1" dirty="0">
                <a:solidFill>
                  <a:srgbClr val="142DAC"/>
                </a:solidFill>
                <a:latin typeface="Calibri" panose="020F0502020204030204" pitchFamily="34" charset="0"/>
                <a:ea typeface="Calibri" panose="020F0502020204030204" pitchFamily="34" charset="0"/>
                <a:cs typeface="Kalimati" panose="00000400000000000000" pitchFamily="2"/>
              </a:rPr>
              <a:t>(क्रमशः)</a:t>
            </a:r>
            <a:endParaRPr lang="en-US" sz="1600" dirty="0"/>
          </a:p>
        </p:txBody>
      </p:sp>
      <p:sp>
        <p:nvSpPr>
          <p:cNvPr id="13" name="TextBox 12">
            <a:extLst>
              <a:ext uri="{FF2B5EF4-FFF2-40B4-BE49-F238E27FC236}">
                <a16:creationId xmlns:a16="http://schemas.microsoft.com/office/drawing/2014/main" id="{2CAE339D-5C6B-4ABC-B98C-B2733486FAF2}"/>
              </a:ext>
            </a:extLst>
          </p:cNvPr>
          <p:cNvSpPr txBox="1"/>
          <p:nvPr/>
        </p:nvSpPr>
        <p:spPr>
          <a:xfrm>
            <a:off x="11412533" y="6592024"/>
            <a:ext cx="1209453" cy="369332"/>
          </a:xfrm>
          <a:prstGeom prst="rect">
            <a:avLst/>
          </a:prstGeom>
          <a:noFill/>
        </p:spPr>
        <p:txBody>
          <a:bodyPr wrap="square">
            <a:spAutoFit/>
          </a:bodyPr>
          <a:lstStyle/>
          <a:p>
            <a:fld id="{2840B2E4-A264-431E-ABDE-38E3BCDA5876}" type="slidenum">
              <a:rPr lang="en-US" smtClean="0">
                <a:latin typeface="Fontasy Himali" panose="04020500000000000000" pitchFamily="82" charset="0"/>
              </a:rPr>
              <a:pPr/>
              <a:t>25</a:t>
            </a:fld>
            <a:endParaRPr lang="en-US" dirty="0"/>
          </a:p>
        </p:txBody>
      </p:sp>
    </p:spTree>
    <p:extLst>
      <p:ext uri="{BB962C8B-B14F-4D97-AF65-F5344CB8AC3E}">
        <p14:creationId xmlns:p14="http://schemas.microsoft.com/office/powerpoint/2010/main" val="31135663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B1B6398B-2AF6-4AD2-BF5A-43D8B0E9AB14}"/>
              </a:ext>
            </a:extLst>
          </p:cNvPr>
          <p:cNvSpPr>
            <a:spLocks noGrp="1"/>
          </p:cNvSpPr>
          <p:nvPr>
            <p:ph idx="1"/>
          </p:nvPr>
        </p:nvSpPr>
        <p:spPr>
          <a:xfrm>
            <a:off x="255182" y="1529388"/>
            <a:ext cx="7435038" cy="4411343"/>
          </a:xfrm>
        </p:spPr>
        <p:txBody>
          <a:bodyPr/>
          <a:lstStyle/>
          <a:p>
            <a:pPr algn="just">
              <a:lnSpc>
                <a:spcPct val="150000"/>
              </a:lnSpc>
            </a:pPr>
            <a:r>
              <a:rPr lang="ne-NP" sz="2400" dirty="0">
                <a:cs typeface="Kalimati" panose="00000400000000000000" pitchFamily="2"/>
              </a:rPr>
              <a:t>सामाजिक तथा आर्थिकरुपले पछाडि परेका यी समुदाय वा व्यक्तिसँग प्रश्न सोध्दा वा कुराकानी गर्दा अर्मयादित शब्द प्रयोग हुन सक्ने सम्भाव्यतामा चनाखो रहनुपर्दछ । </a:t>
            </a:r>
          </a:p>
          <a:p>
            <a:pPr algn="just">
              <a:lnSpc>
                <a:spcPct val="150000"/>
              </a:lnSpc>
            </a:pPr>
            <a:r>
              <a:rPr lang="ne-NP" sz="2400" dirty="0">
                <a:cs typeface="Kalimati" panose="00000400000000000000" pitchFamily="2"/>
              </a:rPr>
              <a:t>त्यसैगरी यस्ता समुदाय र व्यक्तिहरुलाई प्रश्न नै नसोध्ने वा सोध्न असजिलो वा संकोच मान्ने गर्नु हुँदैन । </a:t>
            </a:r>
          </a:p>
          <a:p>
            <a:pPr algn="just">
              <a:lnSpc>
                <a:spcPct val="150000"/>
              </a:lnSpc>
            </a:pPr>
            <a:r>
              <a:rPr lang="ne-NP" sz="2400" dirty="0">
                <a:cs typeface="Kalimati" panose="00000400000000000000" pitchFamily="2"/>
              </a:rPr>
              <a:t>मर्यादित र सम्मान योग्य रुपमा प्रश्न सोध्नुपर्दछ  । </a:t>
            </a:r>
          </a:p>
          <a:p>
            <a:pPr algn="just">
              <a:lnSpc>
                <a:spcPct val="150000"/>
              </a:lnSpc>
            </a:pPr>
            <a:r>
              <a:rPr lang="ne-NP" sz="2400" dirty="0">
                <a:cs typeface="Kalimati" panose="00000400000000000000" pitchFamily="2"/>
              </a:rPr>
              <a:t>यदि कुनै समस्या वा असजिलो भएमा सुपरिवेक्षकसँग सम्पर्क गरी समाधान गर्नुपर्दछ । </a:t>
            </a:r>
          </a:p>
        </p:txBody>
      </p:sp>
      <p:sp>
        <p:nvSpPr>
          <p:cNvPr id="6" name="Slide Number Placeholder 5">
            <a:extLst>
              <a:ext uri="{FF2B5EF4-FFF2-40B4-BE49-F238E27FC236}">
                <a16:creationId xmlns:a16="http://schemas.microsoft.com/office/drawing/2014/main" id="{E18656D1-7D70-4A69-B7AB-00916B00D25B}"/>
              </a:ext>
            </a:extLst>
          </p:cNvPr>
          <p:cNvSpPr txBox="1">
            <a:spLocks/>
          </p:cNvSpPr>
          <p:nvPr/>
        </p:nvSpPr>
        <p:spPr>
          <a:xfrm>
            <a:off x="11525693" y="6468142"/>
            <a:ext cx="671387" cy="3752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26</a:t>
            </a:fld>
            <a:endParaRPr lang="en-US" dirty="0">
              <a:latin typeface="Fontasy Himali" panose="04020500000000000000" pitchFamily="82" charset="0"/>
            </a:endParaRPr>
          </a:p>
        </p:txBody>
      </p:sp>
      <p:pic>
        <p:nvPicPr>
          <p:cNvPr id="8" name="Picture 3" descr="C:\Users\Lenovo\Desktop\Census 2021\IC Materials\Picture2.png">
            <a:extLst>
              <a:ext uri="{FF2B5EF4-FFF2-40B4-BE49-F238E27FC236}">
                <a16:creationId xmlns:a16="http://schemas.microsoft.com/office/drawing/2014/main" id="{376AA6B2-4001-4DCF-888E-828F9A4F1BD1}"/>
              </a:ext>
            </a:extLst>
          </p:cNvPr>
          <p:cNvPicPr>
            <a:picLocks noChangeAspect="1" noChangeArrowheads="1"/>
          </p:cNvPicPr>
          <p:nvPr/>
        </p:nvPicPr>
        <p:blipFill>
          <a:blip r:embed="rId3"/>
          <a:srcRect/>
          <a:stretch>
            <a:fillRect/>
          </a:stretch>
        </p:blipFill>
        <p:spPr bwMode="auto">
          <a:xfrm>
            <a:off x="7897318" y="1351129"/>
            <a:ext cx="4114800" cy="4967784"/>
          </a:xfrm>
          <a:prstGeom prst="rect">
            <a:avLst/>
          </a:prstGeom>
          <a:noFill/>
        </p:spPr>
      </p:pic>
      <p:sp>
        <p:nvSpPr>
          <p:cNvPr id="7" name="TextBox 6">
            <a:extLst>
              <a:ext uri="{FF2B5EF4-FFF2-40B4-BE49-F238E27FC236}">
                <a16:creationId xmlns:a16="http://schemas.microsoft.com/office/drawing/2014/main" id="{B713D683-874B-46FA-8BD7-2C0D71623CFB}"/>
              </a:ext>
            </a:extLst>
          </p:cNvPr>
          <p:cNvSpPr txBox="1"/>
          <p:nvPr/>
        </p:nvSpPr>
        <p:spPr>
          <a:xfrm>
            <a:off x="579673" y="795398"/>
            <a:ext cx="11288233" cy="523220"/>
          </a:xfrm>
          <a:prstGeom prst="rect">
            <a:avLst/>
          </a:prstGeom>
          <a:noFill/>
        </p:spPr>
        <p:txBody>
          <a:bodyPr wrap="square">
            <a:spAutoFit/>
          </a:bodyPr>
          <a:lstStyle/>
          <a:p>
            <a:pPr algn="ctr"/>
            <a:r>
              <a:rPr lang="ne-NP" sz="2800" b="1" dirty="0">
                <a:solidFill>
                  <a:srgbClr val="002060"/>
                </a:solidFill>
                <a:latin typeface="Ganesh" pitchFamily="2" charset="0"/>
                <a:cs typeface="Kalimati" panose="00000400000000000000" pitchFamily="2"/>
              </a:rPr>
              <a:t>जनगणनामा तथ्याङ्क संकलन गर्दा लै.स.सा.स. सम्बन्धी ध्यान दिनुपर्ने कुराहरु </a:t>
            </a:r>
            <a:endParaRPr lang="en-US" sz="2800" b="1" dirty="0">
              <a:solidFill>
                <a:srgbClr val="002060"/>
              </a:solidFill>
              <a:latin typeface="Ganesh" pitchFamily="2" charset="0"/>
              <a:cs typeface="Kalimati" panose="00000400000000000000" pitchFamily="2"/>
            </a:endParaRPr>
          </a:p>
        </p:txBody>
      </p:sp>
    </p:spTree>
    <p:extLst>
      <p:ext uri="{BB962C8B-B14F-4D97-AF65-F5344CB8AC3E}">
        <p14:creationId xmlns:p14="http://schemas.microsoft.com/office/powerpoint/2010/main" val="27302149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F23D59C-7802-4748-83AA-542B7C8E7121}"/>
              </a:ext>
            </a:extLst>
          </p:cNvPr>
          <p:cNvSpPr txBox="1"/>
          <p:nvPr/>
        </p:nvSpPr>
        <p:spPr>
          <a:xfrm>
            <a:off x="116959" y="1707909"/>
            <a:ext cx="11865934" cy="5032147"/>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ne-NP" sz="2400" dirty="0">
                <a:latin typeface="Ganesh" pitchFamily="2" charset="0"/>
                <a:cs typeface="Kalimati" panose="00000400000000000000" pitchFamily="2"/>
              </a:rPr>
              <a:t>सँधै पुरुष र सम्पन्नको पक्षमा रहँदै आएको “खेलको नियम” परिवर्तन गर्न सहयोग पुर्याउने ।</a:t>
            </a:r>
          </a:p>
          <a:p>
            <a:pPr marL="342900" indent="-342900" algn="just">
              <a:lnSpc>
                <a:spcPct val="150000"/>
              </a:lnSpc>
              <a:buFont typeface="Arial" panose="020B0604020202020204" pitchFamily="34" charset="0"/>
              <a:buChar char="•"/>
            </a:pPr>
            <a:r>
              <a:rPr lang="ne-NP" sz="2400" dirty="0">
                <a:latin typeface="Ganesh" pitchFamily="2" charset="0"/>
                <a:cs typeface="Kalimati" panose="00000400000000000000" pitchFamily="2"/>
              </a:rPr>
              <a:t>महिला, गरिब र पछाडि परेका समूहहरुको सम्पत्ति तथा सेवाहरुमा पहुँच बृद्धि गर्ने ।</a:t>
            </a:r>
          </a:p>
          <a:p>
            <a:pPr marL="342900" indent="-342900" algn="just">
              <a:lnSpc>
                <a:spcPct val="150000"/>
              </a:lnSpc>
              <a:buFont typeface="Arial" panose="020B0604020202020204" pitchFamily="34" charset="0"/>
              <a:buChar char="•"/>
            </a:pPr>
            <a:r>
              <a:rPr lang="ne-NP" sz="2400" dirty="0">
                <a:latin typeface="Ganesh" pitchFamily="2" charset="0"/>
                <a:cs typeface="Kalimati" panose="00000400000000000000" pitchFamily="2"/>
              </a:rPr>
              <a:t>उनीहरुको आवाज र प्रभाव बढाउने ।</a:t>
            </a:r>
          </a:p>
          <a:p>
            <a:pPr marL="342900" indent="-342900" algn="just">
              <a:lnSpc>
                <a:spcPct val="150000"/>
              </a:lnSpc>
              <a:buFont typeface="Arial" panose="020B0604020202020204" pitchFamily="34" charset="0"/>
              <a:buChar char="•"/>
            </a:pPr>
            <a:r>
              <a:rPr lang="ne-NP" sz="2400" dirty="0">
                <a:latin typeface="Ganesh" pitchFamily="2" charset="0"/>
                <a:cs typeface="Kalimati" panose="00000400000000000000" pitchFamily="2"/>
              </a:rPr>
              <a:t>विकासका अवसरहरुमा महिला, गरिब र पछाडि परेका समूहहरुको पहुँच बढाउन संस्थागत अवरोधहरु हटाउने ।</a:t>
            </a:r>
          </a:p>
          <a:p>
            <a:pPr marL="342900" indent="-342900" algn="just">
              <a:lnSpc>
                <a:spcPct val="150000"/>
              </a:lnSpc>
              <a:buFont typeface="Arial" panose="020B0604020202020204" pitchFamily="34" charset="0"/>
              <a:buChar char="•"/>
            </a:pPr>
            <a:r>
              <a:rPr lang="ne-NP" sz="2400" dirty="0">
                <a:latin typeface="Ganesh" pitchFamily="2" charset="0"/>
                <a:cs typeface="Kalimati" panose="00000400000000000000" pitchFamily="2"/>
              </a:rPr>
              <a:t>अनौपचारिक अभ्यास र व्यवहार साथै औपचारिक कानून तथा नीतिहरु महिला, गरिब र पछाडि परेका समूहहरुको अनुकूल हुने गरी परिवर्तन गर्ने ।</a:t>
            </a:r>
          </a:p>
          <a:p>
            <a:pPr marL="342900" indent="-342900" algn="just">
              <a:lnSpc>
                <a:spcPct val="150000"/>
              </a:lnSpc>
              <a:buFont typeface="Arial" panose="020B0604020202020204" pitchFamily="34" charset="0"/>
              <a:buChar char="•"/>
            </a:pPr>
            <a:r>
              <a:rPr lang="ne-NP" sz="2400" dirty="0">
                <a:latin typeface="Ganesh" pitchFamily="2" charset="0"/>
                <a:cs typeface="Kalimati" panose="00000400000000000000" pitchFamily="2"/>
              </a:rPr>
              <a:t>महिला, गरिब तथा पछाडि परेका समूहहरुले आफ्नो निकाय वा अधिकारको भरपूर प्रयोग गर्न सक्ने गरी अवसरका संरचनामा परिमार्जन गर्ने ।</a:t>
            </a:r>
          </a:p>
        </p:txBody>
      </p:sp>
      <p:sp>
        <p:nvSpPr>
          <p:cNvPr id="6" name="Slide Number Placeholder 5">
            <a:extLst>
              <a:ext uri="{FF2B5EF4-FFF2-40B4-BE49-F238E27FC236}">
                <a16:creationId xmlns:a16="http://schemas.microsoft.com/office/drawing/2014/main" id="{E18656D1-7D70-4A69-B7AB-00916B00D25B}"/>
              </a:ext>
            </a:extLst>
          </p:cNvPr>
          <p:cNvSpPr txBox="1">
            <a:spLocks/>
          </p:cNvSpPr>
          <p:nvPr/>
        </p:nvSpPr>
        <p:spPr>
          <a:xfrm>
            <a:off x="11525693" y="6468142"/>
            <a:ext cx="671387" cy="3752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27</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946BB312-A05C-440C-AE90-6854DD6BAA8A}"/>
              </a:ext>
            </a:extLst>
          </p:cNvPr>
          <p:cNvSpPr txBox="1"/>
          <p:nvPr/>
        </p:nvSpPr>
        <p:spPr>
          <a:xfrm>
            <a:off x="903767" y="772248"/>
            <a:ext cx="10345480" cy="954107"/>
          </a:xfrm>
          <a:prstGeom prst="rect">
            <a:avLst/>
          </a:prstGeom>
          <a:noFill/>
        </p:spPr>
        <p:txBody>
          <a:bodyPr wrap="square">
            <a:spAutoFit/>
          </a:bodyPr>
          <a:lstStyle/>
          <a:p>
            <a:pPr algn="ctr"/>
            <a:r>
              <a:rPr lang="ne-NP" sz="2800" b="1" dirty="0">
                <a:solidFill>
                  <a:srgbClr val="002060"/>
                </a:solidFill>
                <a:latin typeface="Ganesh" pitchFamily="2" charset="0"/>
                <a:cs typeface="Kalimati" panose="00000400000000000000" pitchFamily="2"/>
              </a:rPr>
              <a:t>लै.स.सा.स. का लागि आवश्यक गुणस्तरीय तथ्याङ्क संकलन भएपछि परिवर्तन गर्न सक्ने क्षेत्रहरु </a:t>
            </a:r>
          </a:p>
        </p:txBody>
      </p:sp>
    </p:spTree>
    <p:extLst>
      <p:ext uri="{BB962C8B-B14F-4D97-AF65-F5344CB8AC3E}">
        <p14:creationId xmlns:p14="http://schemas.microsoft.com/office/powerpoint/2010/main" val="39458927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02129" y="1875417"/>
            <a:ext cx="10967993" cy="2339102"/>
          </a:xfrm>
          <a:prstGeom prst="rect">
            <a:avLst/>
          </a:prstGeom>
        </p:spPr>
        <p:txBody>
          <a:bodyPr wrap="square">
            <a:spAutoFit/>
          </a:bodyPr>
          <a:lstStyle/>
          <a:p>
            <a:pPr marL="457200" indent="-457200" algn="just">
              <a:lnSpc>
                <a:spcPct val="150000"/>
              </a:lnSpc>
              <a:buAutoNum type="hindiNumParenR"/>
            </a:pPr>
            <a:r>
              <a:rPr lang="ne-NP" sz="2400" dirty="0">
                <a:cs typeface="Kalimati" panose="00000400000000000000" pitchFamily="2"/>
              </a:rPr>
              <a:t>जनगणना प्रयोजनका लागि परिवार भन्नाले के बुझिन्छ ?</a:t>
            </a:r>
          </a:p>
          <a:p>
            <a:pPr marL="457200" indent="-457200" algn="just">
              <a:lnSpc>
                <a:spcPct val="150000"/>
              </a:lnSpc>
              <a:buAutoNum type="hindiNumParenR"/>
            </a:pPr>
            <a:r>
              <a:rPr lang="ne-NP" sz="2400" dirty="0">
                <a:cs typeface="Kalimati" panose="00000400000000000000" pitchFamily="2"/>
              </a:rPr>
              <a:t>जनगणना प्रयोजनका लागि अक्सर बसोबास भन्नाले के बुझिन्छ ?</a:t>
            </a:r>
          </a:p>
          <a:p>
            <a:pPr algn="just">
              <a:lnSpc>
                <a:spcPct val="150000"/>
              </a:lnSpc>
            </a:pPr>
            <a:r>
              <a:rPr lang="ne-NP" sz="2400" dirty="0">
                <a:cs typeface="Kalimati" panose="00000400000000000000" pitchFamily="2"/>
              </a:rPr>
              <a:t>३) जनगणना प्रयोजनमा परिवारमूली महिला हुनसक्छ कि सक्दैन ?</a:t>
            </a:r>
          </a:p>
          <a:p>
            <a:pPr>
              <a:lnSpc>
                <a:spcPct val="150000"/>
              </a:lnSpc>
              <a:spcBef>
                <a:spcPts val="600"/>
              </a:spcBef>
            </a:pPr>
            <a:endParaRPr lang="ne-NP" sz="2400" dirty="0">
              <a:solidFill>
                <a:prstClr val="black"/>
              </a:solidFill>
              <a:latin typeface="Preeti" pitchFamily="2" charset="0"/>
              <a:cs typeface="Kalimati" pitchFamily="2"/>
            </a:endParaRPr>
          </a:p>
        </p:txBody>
      </p:sp>
      <p:sp>
        <p:nvSpPr>
          <p:cNvPr id="7" name="Slide Number Placeholder 6"/>
          <p:cNvSpPr>
            <a:spLocks noGrp="1"/>
          </p:cNvSpPr>
          <p:nvPr>
            <p:ph type="sldNum" sz="quarter" idx="11"/>
          </p:nvPr>
        </p:nvSpPr>
        <p:spPr>
          <a:xfrm>
            <a:off x="11527970" y="6461288"/>
            <a:ext cx="638629" cy="371948"/>
          </a:xfrm>
        </p:spPr>
        <p:txBody>
          <a:bodyPr/>
          <a:lstStyle/>
          <a:p>
            <a:pPr algn="ctr"/>
            <a:fld id="{2840B2E4-A264-431E-ABDE-38E3BCDA5876}" type="slidenum">
              <a:rPr lang="en-US">
                <a:latin typeface="Fontasy Himali" panose="04020500000000000000" pitchFamily="82" charset="0"/>
              </a:rPr>
              <a:pPr algn="ctr"/>
              <a:t>28</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मूल्याङ्कन</a:t>
            </a:r>
            <a:endParaRPr lang="hi-IN" sz="2800" b="1" dirty="0">
              <a:solidFill>
                <a:srgbClr val="002060"/>
              </a:solidFill>
              <a:cs typeface="Kalimati" pitchFamily="2"/>
            </a:endParaRPr>
          </a:p>
        </p:txBody>
      </p:sp>
    </p:spTree>
    <p:extLst>
      <p:ext uri="{BB962C8B-B14F-4D97-AF65-F5344CB8AC3E}">
        <p14:creationId xmlns:p14="http://schemas.microsoft.com/office/powerpoint/2010/main" val="40527123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4606" y="6504588"/>
            <a:ext cx="675806" cy="341426"/>
          </a:xfrm>
        </p:spPr>
        <p:txBody>
          <a:bodyPr/>
          <a:lstStyle/>
          <a:p>
            <a:pPr algn="r"/>
            <a:fld id="{2840B2E4-A264-431E-ABDE-38E3BCDA5876}" type="slidenum">
              <a:rPr lang="en-US">
                <a:latin typeface="Fontasy Himali" panose="04020500000000000000" pitchFamily="82" charset="0"/>
              </a:rPr>
              <a:pPr algn="r"/>
              <a:t>29</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25DEC7CD-E8F0-46B7-9AEF-7F5916B6D31E}"/>
              </a:ext>
            </a:extLst>
          </p:cNvPr>
          <p:cNvSpPr txBox="1"/>
          <p:nvPr/>
        </p:nvSpPr>
        <p:spPr>
          <a:xfrm>
            <a:off x="137697" y="1296439"/>
            <a:ext cx="12042715" cy="5032147"/>
          </a:xfrm>
          <a:prstGeom prst="rect">
            <a:avLst/>
          </a:prstGeom>
          <a:noFill/>
        </p:spPr>
        <p:txBody>
          <a:bodyPr wrap="square">
            <a:spAutoFit/>
          </a:bodyPr>
          <a:lstStyle/>
          <a:p>
            <a:pPr algn="just">
              <a:lnSpc>
                <a:spcPct val="150000"/>
              </a:lnSpc>
            </a:pPr>
            <a:r>
              <a:rPr lang="ne-NP" sz="2400" dirty="0">
                <a:cs typeface="Kalimati" panose="00000400000000000000" pitchFamily="2"/>
              </a:rPr>
              <a:t>१) जनगणना प्रयोजनका लागि परिवार भन्नाले के बुझिन्छ ?</a:t>
            </a:r>
            <a:endParaRPr lang="en-US" sz="2400" dirty="0">
              <a:cs typeface="Kalimati" panose="00000400000000000000" pitchFamily="2"/>
            </a:endParaRPr>
          </a:p>
          <a:p>
            <a:pPr marL="457200" indent="-457200" algn="just">
              <a:lnSpc>
                <a:spcPct val="150000"/>
              </a:lnSpc>
            </a:pPr>
            <a:r>
              <a:rPr lang="ne-NP" sz="2400" b="1" dirty="0">
                <a:solidFill>
                  <a:srgbClr val="0070C0"/>
                </a:solidFill>
                <a:latin typeface="Preeti" pitchFamily="2" charset="0"/>
                <a:cs typeface="Kalimati" pitchFamily="2"/>
              </a:rPr>
              <a:t>उत्तरः</a:t>
            </a:r>
            <a:r>
              <a:rPr lang="ne-NP" sz="2400" dirty="0">
                <a:cs typeface="Kalimati" panose="00000400000000000000" pitchFamily="2"/>
              </a:rPr>
              <a:t> जनगणना प्रयोजनका लागि एउटै आम्दानि खर्चले घर व्यवहार चलाई एकै भान्सामा खानपिन गरी बसेका व्यक्ति वा व्यक्तिहरूको समूहलार्इ परिवार भनिन्छ ।</a:t>
            </a:r>
          </a:p>
          <a:p>
            <a:pPr algn="just">
              <a:lnSpc>
                <a:spcPct val="150000"/>
              </a:lnSpc>
            </a:pPr>
            <a:r>
              <a:rPr lang="ne-NP" sz="2400" dirty="0">
                <a:cs typeface="Kalimati" panose="00000400000000000000" pitchFamily="2"/>
              </a:rPr>
              <a:t>२) जनगणना प्रयोजनका लागि अक्सर बसोबास भन्नाले के बुझिन्छ ?</a:t>
            </a:r>
          </a:p>
          <a:p>
            <a:pPr algn="just">
              <a:lnSpc>
                <a:spcPct val="150000"/>
              </a:lnSpc>
            </a:pPr>
            <a:r>
              <a:rPr lang="ne-NP" sz="2400" b="1" dirty="0">
                <a:solidFill>
                  <a:srgbClr val="0070C0"/>
                </a:solidFill>
                <a:latin typeface="Preeti" pitchFamily="2" charset="0"/>
                <a:cs typeface="Kalimati" pitchFamily="2"/>
              </a:rPr>
              <a:t>उत्तरः</a:t>
            </a:r>
            <a:r>
              <a:rPr lang="ne-NP" sz="2400" dirty="0">
                <a:cs typeface="Kalimati" panose="00000400000000000000" pitchFamily="2"/>
              </a:rPr>
              <a:t> अक्सर बसोबास भन्नाले व्यक्ति धेरैजसो वा प्राय बस्ने ठाउँलाई बुझ्नु पर्दछ । </a:t>
            </a:r>
          </a:p>
          <a:p>
            <a:pPr algn="just">
              <a:lnSpc>
                <a:spcPct val="150000"/>
              </a:lnSpc>
            </a:pPr>
            <a:r>
              <a:rPr lang="ne-NP" sz="2400" dirty="0">
                <a:cs typeface="Kalimati" panose="00000400000000000000" pitchFamily="2"/>
              </a:rPr>
              <a:t>३) जनगणना प्रयोजनमा परिवारमूली महिला हुनसक्छ कि सक्दैन ?</a:t>
            </a:r>
          </a:p>
          <a:p>
            <a:pPr algn="just">
              <a:lnSpc>
                <a:spcPct val="150000"/>
              </a:lnSpc>
            </a:pPr>
            <a:r>
              <a:rPr lang="ne-NP" sz="2400" b="1" dirty="0">
                <a:solidFill>
                  <a:srgbClr val="0070C0"/>
                </a:solidFill>
                <a:latin typeface="Preeti" pitchFamily="2" charset="0"/>
                <a:cs typeface="Kalimati" pitchFamily="2"/>
              </a:rPr>
              <a:t>उत्तरः </a:t>
            </a:r>
            <a:r>
              <a:rPr lang="ne-NP" sz="2400" dirty="0">
                <a:cs typeface="Kalimati" panose="00000400000000000000" pitchFamily="2"/>
              </a:rPr>
              <a:t>जनगणना प्रयोजनका लागि परिवारमूली भन्नाले परिवराको दैनिक चाँजोपाँजो मिलाउने र परिवारमा अक्सर बसोबास गर्ने व्यक्ति भन्ने बुझ्नुपर्दछ । तसर्थ, १० बर्ष वा सो भन्दा माथिका महिला, पुरूष जोकोहि पनि परिवारमूली हुन सक्दछन् । </a:t>
            </a:r>
          </a:p>
        </p:txBody>
      </p:sp>
      <p:sp>
        <p:nvSpPr>
          <p:cNvPr id="11" name="TextBox 10">
            <a:extLst>
              <a:ext uri="{FF2B5EF4-FFF2-40B4-BE49-F238E27FC236}">
                <a16:creationId xmlns:a16="http://schemas.microsoft.com/office/drawing/2014/main" id="{D57455BA-E80E-4BBA-AFDA-23AF80992E20}"/>
              </a:ext>
            </a:extLst>
          </p:cNvPr>
          <p:cNvSpPr txBox="1"/>
          <p:nvPr/>
        </p:nvSpPr>
        <p:spPr>
          <a:xfrm>
            <a:off x="2664138" y="773218"/>
            <a:ext cx="6107722" cy="523220"/>
          </a:xfrm>
          <a:prstGeom prst="rect">
            <a:avLst/>
          </a:prstGeom>
          <a:noFill/>
        </p:spPr>
        <p:txBody>
          <a:bodyPr wrap="square">
            <a:spAutoFit/>
          </a:bodyPr>
          <a:lstStyle/>
          <a:p>
            <a:pPr algn="ctr"/>
            <a:r>
              <a:rPr lang="ne-NP" sz="2800" b="1" dirty="0">
                <a:solidFill>
                  <a:srgbClr val="0070C0"/>
                </a:solidFill>
                <a:cs typeface="Kalimati" pitchFamily="2"/>
              </a:rPr>
              <a:t>कक्षा मूल्याङ्कन</a:t>
            </a:r>
            <a:endParaRPr lang="en-US" sz="2800" b="1" dirty="0">
              <a:solidFill>
                <a:srgbClr val="0070C0"/>
              </a:solidFill>
              <a:cs typeface="Kalimati" pitchFamily="2"/>
            </a:endParaRPr>
          </a:p>
        </p:txBody>
      </p:sp>
    </p:spTree>
    <p:extLst>
      <p:ext uri="{BB962C8B-B14F-4D97-AF65-F5344CB8AC3E}">
        <p14:creationId xmlns:p14="http://schemas.microsoft.com/office/powerpoint/2010/main" val="31337175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4606" y="6504588"/>
            <a:ext cx="675806" cy="341426"/>
          </a:xfrm>
        </p:spPr>
        <p:txBody>
          <a:bodyPr/>
          <a:lstStyle/>
          <a:p>
            <a:pPr algn="r"/>
            <a:fld id="{2840B2E4-A264-431E-ABDE-38E3BCDA5876}" type="slidenum">
              <a:rPr lang="en-US">
                <a:latin typeface="Fontasy Himali" panose="04020500000000000000" pitchFamily="82" charset="0"/>
              </a:rPr>
              <a:pPr algn="r"/>
              <a:t>30</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25DEC7CD-E8F0-46B7-9AEF-7F5916B6D31E}"/>
              </a:ext>
            </a:extLst>
          </p:cNvPr>
          <p:cNvSpPr txBox="1"/>
          <p:nvPr/>
        </p:nvSpPr>
        <p:spPr>
          <a:xfrm>
            <a:off x="137697" y="1356265"/>
            <a:ext cx="11989549" cy="3924151"/>
          </a:xfrm>
          <a:prstGeom prst="rect">
            <a:avLst/>
          </a:prstGeom>
          <a:noFill/>
        </p:spPr>
        <p:txBody>
          <a:bodyPr wrap="square">
            <a:spAutoFit/>
          </a:bodyPr>
          <a:lstStyle/>
          <a:p>
            <a:pPr lvl="1" indent="-339725">
              <a:lnSpc>
                <a:spcPct val="150000"/>
              </a:lnSpc>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जनगणनामा प्रयोग हुने विभिन्न शब्दहरू जस्तैः गणना क्षेत्र, घर, परिवार, परिवारमूली, अक्सर बसोबास, अनुपस्थित व्यक्ति, आदिको अवधारणा र परिभाषा सम्बन्धी, </a:t>
            </a:r>
          </a:p>
          <a:p>
            <a:pPr lvl="1" indent="-339725">
              <a:lnSpc>
                <a:spcPct val="150000"/>
              </a:lnSpc>
              <a:buFont typeface="Arial" panose="020B0604020202020204" pitchFamily="34" charset="0"/>
              <a:buChar char="•"/>
            </a:pPr>
            <a:r>
              <a:rPr lang="ne-NP" sz="2400" dirty="0">
                <a:latin typeface="Calibri" panose="020F0502020204030204" pitchFamily="34" charset="0"/>
                <a:cs typeface="Kalimati" panose="00000400000000000000" pitchFamily="2"/>
              </a:rPr>
              <a:t>घुमन्ते, शरणार्थी, संस्थागत परिवार, विदेशी व्यक्ति लगायत विशेष व्यक्तिको गणना कसरी गर्ने विषय ।</a:t>
            </a:r>
            <a:endParaRPr lang="en-US" sz="2400" dirty="0">
              <a:latin typeface="Calibri" panose="020F0502020204030204" pitchFamily="34" charset="0"/>
              <a:cs typeface="Kalimati" panose="00000400000000000000" pitchFamily="2"/>
            </a:endParaRPr>
          </a:p>
          <a:p>
            <a:pPr lvl="1" indent="-339725">
              <a:lnSpc>
                <a:spcPct val="150000"/>
              </a:lnSpc>
              <a:buFont typeface="Arial" panose="020B0604020202020204" pitchFamily="34" charset="0"/>
              <a:buChar char="•"/>
            </a:pPr>
            <a:r>
              <a:rPr lang="ne-NP" sz="2400" dirty="0">
                <a:latin typeface="Ganesh" pitchFamily="2" charset="0"/>
                <a:cs typeface="Kalimati" panose="00000400000000000000" pitchFamily="2"/>
              </a:rPr>
              <a:t>लैङ्गिक समानता तथा सामाजिक समावेशीकरण </a:t>
            </a:r>
            <a:r>
              <a:rPr lang="ne-NP" sz="2400" b="1" dirty="0">
                <a:latin typeface="Ganesh" pitchFamily="2" charset="0"/>
                <a:cs typeface="Kalimati" panose="00000400000000000000" pitchFamily="2"/>
              </a:rPr>
              <a:t>लै.स.सा.स. </a:t>
            </a:r>
            <a:r>
              <a:rPr lang="en-GB" altLang="en-US" sz="2400" dirty="0">
                <a:latin typeface="Tahoma" panose="020B0604030504040204" pitchFamily="34" charset="0"/>
              </a:rPr>
              <a:t>(Gender Equality and Social Inclusion - </a:t>
            </a:r>
            <a:r>
              <a:rPr lang="en-GB" altLang="en-US" sz="2400" dirty="0" err="1">
                <a:latin typeface="Tahoma" panose="020B0604030504040204" pitchFamily="34" charset="0"/>
              </a:rPr>
              <a:t>GESI</a:t>
            </a:r>
            <a:r>
              <a:rPr lang="en-GB" altLang="en-US" sz="2400" dirty="0">
                <a:latin typeface="Tahoma" panose="020B0604030504040204" pitchFamily="34" charset="0"/>
              </a:rPr>
              <a:t>)</a:t>
            </a:r>
            <a:r>
              <a:rPr lang="en-GB" altLang="en-US" sz="1600" dirty="0">
                <a:latin typeface="Preeti" pitchFamily="2" charset="0"/>
              </a:rPr>
              <a:t> </a:t>
            </a:r>
            <a:r>
              <a:rPr lang="ne-NP" sz="2400" dirty="0">
                <a:latin typeface="Ganesh" pitchFamily="2" charset="0"/>
                <a:cs typeface="Kalimati" panose="00000400000000000000" pitchFamily="2"/>
              </a:rPr>
              <a:t>सम्बन्धी जनगणनामा ध्यान दिनुपर्ने कुराहरू</a:t>
            </a:r>
            <a:endParaRPr lang="en-US" sz="2400" dirty="0">
              <a:latin typeface="Ganesh" pitchFamily="2" charset="0"/>
              <a:cs typeface="Kalimati" panose="00000400000000000000" pitchFamily="2"/>
            </a:endParaRPr>
          </a:p>
          <a:p>
            <a:pPr lvl="1" indent="-339725">
              <a:lnSpc>
                <a:spcPct val="150000"/>
              </a:lnSpc>
              <a:buFont typeface="Arial" panose="020B0604020202020204" pitchFamily="34" charset="0"/>
              <a:buChar char="•"/>
            </a:pPr>
            <a:endParaRPr lang="ne-NP" sz="2400" dirty="0">
              <a:cs typeface="Kalimati" panose="00000400000000000000" pitchFamily="2"/>
            </a:endParaRPr>
          </a:p>
        </p:txBody>
      </p:sp>
      <p:sp>
        <p:nvSpPr>
          <p:cNvPr id="11" name="TextBox 10">
            <a:extLst>
              <a:ext uri="{FF2B5EF4-FFF2-40B4-BE49-F238E27FC236}">
                <a16:creationId xmlns:a16="http://schemas.microsoft.com/office/drawing/2014/main" id="{D57455BA-E80E-4BBA-AFDA-23AF80992E20}"/>
              </a:ext>
            </a:extLst>
          </p:cNvPr>
          <p:cNvSpPr txBox="1"/>
          <p:nvPr/>
        </p:nvSpPr>
        <p:spPr>
          <a:xfrm>
            <a:off x="2664138" y="773218"/>
            <a:ext cx="6107722" cy="523220"/>
          </a:xfrm>
          <a:prstGeom prst="rect">
            <a:avLst/>
          </a:prstGeom>
          <a:noFill/>
        </p:spPr>
        <p:txBody>
          <a:bodyPr wrap="square">
            <a:spAutoFit/>
          </a:bodyPr>
          <a:lstStyle/>
          <a:p>
            <a:pPr algn="ctr"/>
            <a:r>
              <a:rPr lang="ne-NP" sz="2800" b="1" dirty="0">
                <a:solidFill>
                  <a:srgbClr val="0070C0"/>
                </a:solidFill>
                <a:cs typeface="Kalimati" pitchFamily="2"/>
              </a:rPr>
              <a:t>सारांश तथा निष्कर्ष</a:t>
            </a:r>
            <a:endParaRPr lang="en-US" sz="2800" b="1" dirty="0">
              <a:solidFill>
                <a:srgbClr val="0070C0"/>
              </a:solidFill>
              <a:cs typeface="Kalimati" pitchFamily="2"/>
            </a:endParaRPr>
          </a:p>
        </p:txBody>
      </p:sp>
    </p:spTree>
    <p:extLst>
      <p:ext uri="{BB962C8B-B14F-4D97-AF65-F5344CB8AC3E}">
        <p14:creationId xmlns:p14="http://schemas.microsoft.com/office/powerpoint/2010/main" val="24418949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49087" y="1559869"/>
            <a:ext cx="11708295" cy="1754326"/>
          </a:xfrm>
          <a:prstGeom prst="rect">
            <a:avLst/>
          </a:prstGeom>
        </p:spPr>
        <p:txBody>
          <a:bodyPr wrap="square">
            <a:spAutoFit/>
          </a:bodyPr>
          <a:lstStyle/>
          <a:p>
            <a:pPr algn="ctr"/>
            <a:r>
              <a:rPr lang="ne-NP" sz="3200" dirty="0">
                <a:solidFill>
                  <a:srgbClr val="142DAC"/>
                </a:solidFill>
                <a:latin typeface="Kokila" panose="020B0604020202020204" pitchFamily="34" charset="0"/>
                <a:cs typeface="Kalimati" panose="00000400000000000000" pitchFamily="2"/>
              </a:rPr>
              <a:t>गणना पुस्तिकाको पेज १९ देखि २७ र </a:t>
            </a:r>
            <a:r>
              <a:rPr lang="ne-NP" sz="3200" b="1" dirty="0">
                <a:solidFill>
                  <a:srgbClr val="FF0000"/>
                </a:solidFill>
                <a:latin typeface="Kokila" panose="020B0604020202020204" pitchFamily="34" charset="0"/>
                <a:cs typeface="Kokila" panose="020B0604020202020204" pitchFamily="34" charset="0"/>
              </a:rPr>
              <a:t> </a:t>
            </a:r>
            <a:r>
              <a:rPr lang="ne-NP" sz="3200" dirty="0">
                <a:solidFill>
                  <a:srgbClr val="142DAC"/>
                </a:solidFill>
                <a:latin typeface="Kokila" panose="020B0604020202020204" pitchFamily="34" charset="0"/>
                <a:cs typeface="Kalimati" panose="00000400000000000000" pitchFamily="2"/>
              </a:rPr>
              <a:t>लैङ्गिक समानता तथा समाजिक समावेशीकरण</a:t>
            </a:r>
            <a:r>
              <a:rPr lang="en-US" sz="3200" dirty="0">
                <a:solidFill>
                  <a:srgbClr val="142DAC"/>
                </a:solidFill>
                <a:latin typeface="Kokila" panose="020B0604020202020204" pitchFamily="34" charset="0"/>
                <a:cs typeface="Kalimati" panose="00000400000000000000" pitchFamily="2"/>
              </a:rPr>
              <a:t> </a:t>
            </a:r>
            <a:r>
              <a:rPr lang="ne-NP" sz="3200" dirty="0">
                <a:solidFill>
                  <a:srgbClr val="142DAC"/>
                </a:solidFill>
                <a:latin typeface="Kokila" panose="020B0604020202020204" pitchFamily="34" charset="0"/>
                <a:cs typeface="Kalimati" panose="00000400000000000000" pitchFamily="2"/>
              </a:rPr>
              <a:t> पुस्तिका अध्ययन गर्नुहोस् ।</a:t>
            </a:r>
            <a:endParaRPr lang="en-US" sz="3200" dirty="0">
              <a:solidFill>
                <a:srgbClr val="142DAC"/>
              </a:solidFill>
              <a:latin typeface="Kokila" panose="020B0604020202020204" pitchFamily="34" charset="0"/>
              <a:cs typeface="Kalimati" panose="00000400000000000000" pitchFamily="2"/>
            </a:endParaRPr>
          </a:p>
          <a:p>
            <a:pPr algn="ctr">
              <a:lnSpc>
                <a:spcPct val="150000"/>
              </a:lnSpc>
            </a:pPr>
            <a:r>
              <a:rPr lang="ne-NP" sz="3200" dirty="0">
                <a:solidFill>
                  <a:srgbClr val="002060"/>
                </a:solidFill>
                <a:cs typeface="Kalimati" pitchFamily="2"/>
              </a:rPr>
              <a:t> </a:t>
            </a:r>
            <a:endParaRPr lang="en-US" sz="3200" dirty="0"/>
          </a:p>
        </p:txBody>
      </p:sp>
      <p:sp>
        <p:nvSpPr>
          <p:cNvPr id="5" name="TextBox 4"/>
          <p:cNvSpPr txBox="1"/>
          <p:nvPr/>
        </p:nvSpPr>
        <p:spPr>
          <a:xfrm>
            <a:off x="3430206" y="3644444"/>
            <a:ext cx="3937296" cy="1446550"/>
          </a:xfrm>
          <a:prstGeom prst="rect">
            <a:avLst/>
          </a:prstGeom>
          <a:noFill/>
        </p:spPr>
        <p:txBody>
          <a:bodyPr wrap="none" rtlCol="0">
            <a:spAutoFit/>
          </a:bodyPr>
          <a:lstStyle/>
          <a:p>
            <a:r>
              <a:rPr lang="ne-NP" sz="8800" b="1" dirty="0">
                <a:solidFill>
                  <a:srgbClr val="142DAC"/>
                </a:solidFill>
                <a:latin typeface="Kokila" panose="020B0604020202020204" pitchFamily="34" charset="0"/>
                <a:cs typeface="Kalimati" panose="00000400000000000000" pitchFamily="2"/>
              </a:rPr>
              <a:t>धन्यवाद</a:t>
            </a:r>
            <a:r>
              <a:rPr lang="en-US" sz="8800" b="1" dirty="0">
                <a:solidFill>
                  <a:srgbClr val="142DAC"/>
                </a:solidFill>
                <a:latin typeface="Kokila" panose="020B0604020202020204" pitchFamily="34" charset="0"/>
                <a:cs typeface="Kalimati" panose="00000400000000000000" pitchFamily="2"/>
              </a:rPr>
              <a:t>!</a:t>
            </a:r>
          </a:p>
        </p:txBody>
      </p:sp>
      <p:sp>
        <p:nvSpPr>
          <p:cNvPr id="6" name="TextBox 5">
            <a:extLst>
              <a:ext uri="{FF2B5EF4-FFF2-40B4-BE49-F238E27FC236}">
                <a16:creationId xmlns:a16="http://schemas.microsoft.com/office/drawing/2014/main" id="{26197DA5-3CE5-4F46-8BCC-34350E1A282C}"/>
              </a:ext>
            </a:extLst>
          </p:cNvPr>
          <p:cNvSpPr txBox="1"/>
          <p:nvPr/>
        </p:nvSpPr>
        <p:spPr>
          <a:xfrm>
            <a:off x="11652740" y="6465780"/>
            <a:ext cx="464233" cy="369332"/>
          </a:xfrm>
          <a:prstGeom prst="rect">
            <a:avLst/>
          </a:prstGeom>
        </p:spPr>
        <p:txBody>
          <a:bodyPr/>
          <a:lstStyle>
            <a:defPPr>
              <a:defRPr lang="en-US"/>
            </a:defPPr>
            <a:lvl1pPr algn="ctr">
              <a:defRPr>
                <a:latin typeface="Fontasy Himali" panose="04020500000000000000" pitchFamily="82" charset="0"/>
              </a:defRPr>
            </a:lvl1pPr>
          </a:lstStyle>
          <a:p>
            <a:fld id="{2840B2E4-A264-431E-ABDE-38E3BCDA5876}" type="slidenum">
              <a:rPr lang="en-US"/>
              <a:pPr/>
              <a:t>31</a:t>
            </a:fld>
            <a:endParaRPr lang="en-US" dirty="0"/>
          </a:p>
        </p:txBody>
      </p:sp>
    </p:spTree>
    <p:extLst>
      <p:ext uri="{BB962C8B-B14F-4D97-AF65-F5344CB8AC3E}">
        <p14:creationId xmlns:p14="http://schemas.microsoft.com/office/powerpoint/2010/main" val="607613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11879</TotalTime>
  <Words>2476</Words>
  <Application>Microsoft Office PowerPoint</Application>
  <PresentationFormat>Widescreen</PresentationFormat>
  <Paragraphs>206</Paragraphs>
  <Slides>31</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31</vt:i4>
      </vt:variant>
    </vt:vector>
  </HeadingPairs>
  <TitlesOfParts>
    <vt:vector size="41" baseType="lpstr">
      <vt:lpstr>Arial</vt:lpstr>
      <vt:lpstr>Calibri</vt:lpstr>
      <vt:lpstr>Calibri Light</vt:lpstr>
      <vt:lpstr>Fontasy Himali</vt:lpstr>
      <vt:lpstr>Ganesh</vt:lpstr>
      <vt:lpstr>Kokila</vt:lpstr>
      <vt:lpstr>Preeti</vt:lpstr>
      <vt:lpstr>Tahoma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CBS</dc:creator>
  <cp:lastModifiedBy>Rishi Ram Sigdel</cp:lastModifiedBy>
  <cp:revision>508</cp:revision>
  <dcterms:created xsi:type="dcterms:W3CDTF">2020-10-11T07:30:23Z</dcterms:created>
  <dcterms:modified xsi:type="dcterms:W3CDTF">2021-10-09T07:36:40Z</dcterms:modified>
</cp:coreProperties>
</file>