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pptx" ContentType="application/vnd.openxmlformats-officedocument.presentationml.presentation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256" r:id="rId2"/>
    <p:sldId id="296" r:id="rId3"/>
    <p:sldId id="329" r:id="rId4"/>
    <p:sldId id="257" r:id="rId5"/>
    <p:sldId id="345" r:id="rId6"/>
    <p:sldId id="343" r:id="rId7"/>
    <p:sldId id="332" r:id="rId8"/>
    <p:sldId id="275" r:id="rId9"/>
    <p:sldId id="276" r:id="rId10"/>
    <p:sldId id="277" r:id="rId11"/>
    <p:sldId id="278" r:id="rId12"/>
    <p:sldId id="344" r:id="rId13"/>
    <p:sldId id="330" r:id="rId14"/>
    <p:sldId id="340" r:id="rId15"/>
    <p:sldId id="281" r:id="rId16"/>
    <p:sldId id="282" r:id="rId17"/>
    <p:sldId id="283" r:id="rId18"/>
    <p:sldId id="284" r:id="rId19"/>
    <p:sldId id="285" r:id="rId20"/>
    <p:sldId id="286" r:id="rId21"/>
    <p:sldId id="294" r:id="rId22"/>
    <p:sldId id="287" r:id="rId23"/>
    <p:sldId id="288" r:id="rId24"/>
    <p:sldId id="290" r:id="rId25"/>
    <p:sldId id="331" r:id="rId26"/>
    <p:sldId id="346" r:id="rId27"/>
    <p:sldId id="291" r:id="rId28"/>
    <p:sldId id="292" r:id="rId29"/>
    <p:sldId id="293" r:id="rId30"/>
    <p:sldId id="342" r:id="rId31"/>
    <p:sldId id="351" r:id="rId32"/>
    <p:sldId id="352" r:id="rId33"/>
    <p:sldId id="353" r:id="rId34"/>
    <p:sldId id="272" r:id="rId35"/>
    <p:sldId id="333" r:id="rId36"/>
    <p:sldId id="334" r:id="rId37"/>
    <p:sldId id="335" r:id="rId38"/>
    <p:sldId id="336" r:id="rId39"/>
    <p:sldId id="337" r:id="rId40"/>
    <p:sldId id="338" r:id="rId41"/>
    <p:sldId id="339" r:id="rId42"/>
    <p:sldId id="295" r:id="rId43"/>
  </p:sldIdLst>
  <p:sldSz cx="12192000" cy="6858000"/>
  <p:notesSz cx="7026275" cy="9312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94660"/>
  </p:normalViewPr>
  <p:slideViewPr>
    <p:cSldViewPr snapToGrid="0">
      <p:cViewPr varScale="1">
        <p:scale>
          <a:sx n="60" d="100"/>
          <a:sy n="60" d="100"/>
        </p:scale>
        <p:origin x="800" y="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image" Target="../media/image23.pn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diagrams/_rels/drawing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image" Target="../media/image2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4876C3-8CFE-448F-BE41-05A48A51148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CE2B697-12D5-4D44-9D2E-9EAA7D9A2B95}">
      <dgm:prSet phldrT="[Text]" custT="1"/>
      <dgm:spPr>
        <a:solidFill>
          <a:schemeClr val="bg1"/>
        </a:solidFill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r>
            <a:rPr lang="ne-NP" sz="2400" dirty="0">
              <a:solidFill>
                <a:schemeClr val="tx1"/>
              </a:solidFill>
              <a:cs typeface="Kalimati" pitchFamily="2"/>
            </a:rPr>
            <a:t>साधारणतया </a:t>
          </a:r>
          <a:r>
            <a:rPr lang="hi-IN" sz="2400" dirty="0">
              <a:solidFill>
                <a:schemeClr val="tx1"/>
              </a:solidFill>
              <a:cs typeface="Kalimati" pitchFamily="2"/>
            </a:rPr>
            <a:t>जमिनमा</a:t>
          </a:r>
          <a:r>
            <a:rPr lang="en-US" sz="2400" dirty="0">
              <a:solidFill>
                <a:schemeClr val="tx1"/>
              </a:solidFill>
              <a:cs typeface="Kalimati" pitchFamily="2"/>
            </a:rPr>
            <a:t> </a:t>
          </a:r>
          <a:r>
            <a:rPr lang="hi-IN" sz="2400" dirty="0">
              <a:solidFill>
                <a:schemeClr val="tx1"/>
              </a:solidFill>
              <a:cs typeface="Kalimati" pitchFamily="2"/>
            </a:rPr>
            <a:t>भएका</a:t>
          </a:r>
          <a:r>
            <a:rPr lang="en-US" sz="2400" dirty="0">
              <a:solidFill>
                <a:schemeClr val="tx1"/>
              </a:solidFill>
              <a:cs typeface="Kalimati" pitchFamily="2"/>
            </a:rPr>
            <a:t> </a:t>
          </a:r>
          <a:r>
            <a:rPr lang="hi-IN" sz="2400" dirty="0">
              <a:solidFill>
                <a:srgbClr val="00B0F0"/>
              </a:solidFill>
              <a:cs typeface="Kalimati" pitchFamily="2"/>
            </a:rPr>
            <a:t>विभिन्न वस्तु, आकृति</a:t>
          </a:r>
          <a:r>
            <a:rPr lang="en-US" sz="2400" dirty="0">
              <a:solidFill>
                <a:srgbClr val="00B0F0"/>
              </a:solidFill>
              <a:cs typeface="Kalimati" pitchFamily="2"/>
            </a:rPr>
            <a:t> </a:t>
          </a:r>
          <a:r>
            <a:rPr lang="hi-IN" sz="2400" dirty="0">
              <a:solidFill>
                <a:srgbClr val="00B0F0"/>
              </a:solidFill>
              <a:cs typeface="Kalimati" pitchFamily="2"/>
            </a:rPr>
            <a:t>वा</a:t>
          </a:r>
          <a:r>
            <a:rPr lang="en-US" sz="2400" dirty="0">
              <a:solidFill>
                <a:srgbClr val="00B0F0"/>
              </a:solidFill>
              <a:cs typeface="Kalimati" pitchFamily="2"/>
            </a:rPr>
            <a:t> </a:t>
          </a:r>
          <a:r>
            <a:rPr lang="hi-IN" sz="2400" dirty="0">
              <a:solidFill>
                <a:srgbClr val="00B0F0"/>
              </a:solidFill>
              <a:cs typeface="Kalimati" pitchFamily="2"/>
            </a:rPr>
            <a:t>भौगोलिक सीमानाहरु</a:t>
          </a:r>
          <a:r>
            <a:rPr lang="hi-IN" sz="2400" dirty="0">
              <a:solidFill>
                <a:schemeClr val="tx1"/>
              </a:solidFill>
              <a:cs typeface="Kalimati" pitchFamily="2"/>
            </a:rPr>
            <a:t>लाई निश्चित मापदण्ड बमोजिमका संकेतहरुको प्रयोग गरी नक्</a:t>
          </a:r>
          <a:r>
            <a:rPr lang="ne-NP" sz="2400" dirty="0">
              <a:solidFill>
                <a:schemeClr val="tx1"/>
              </a:solidFill>
              <a:cs typeface="Kalimati" pitchFamily="2"/>
            </a:rPr>
            <a:t>सा</a:t>
          </a:r>
          <a:r>
            <a:rPr lang="hi-IN" sz="2400" dirty="0">
              <a:solidFill>
                <a:schemeClr val="tx1"/>
              </a:solidFill>
              <a:cs typeface="Kalimati" pitchFamily="2"/>
            </a:rPr>
            <a:t>मा देखाइएको हुन्छ ।</a:t>
          </a:r>
          <a:endParaRPr lang="en-US" sz="2400" dirty="0">
            <a:solidFill>
              <a:schemeClr val="tx1"/>
            </a:solidFill>
            <a:cs typeface="Kalimati" pitchFamily="2"/>
          </a:endParaRPr>
        </a:p>
      </dgm:t>
    </dgm:pt>
    <dgm:pt modelId="{3B35F2B3-3CE1-4A00-855A-FEBAE591A220}" type="parTrans" cxnId="{FD30555E-8568-4C3B-9CB9-43A9D6313957}">
      <dgm:prSet/>
      <dgm:spPr/>
      <dgm:t>
        <a:bodyPr/>
        <a:lstStyle/>
        <a:p>
          <a:endParaRPr lang="en-US"/>
        </a:p>
      </dgm:t>
    </dgm:pt>
    <dgm:pt modelId="{15B02358-62A2-4896-8EAE-7F7282FBE6DF}" type="sibTrans" cxnId="{FD30555E-8568-4C3B-9CB9-43A9D6313957}">
      <dgm:prSet/>
      <dgm:spPr/>
      <dgm:t>
        <a:bodyPr/>
        <a:lstStyle/>
        <a:p>
          <a:endParaRPr lang="en-US"/>
        </a:p>
      </dgm:t>
    </dgm:pt>
    <dgm:pt modelId="{368E60B8-02DE-49D9-AF6F-F308C2E43721}">
      <dgm:prSet phldrT="[Text]" custT="1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hi-IN" sz="2400" dirty="0">
              <a:solidFill>
                <a:schemeClr val="tx1"/>
              </a:solidFill>
              <a:cs typeface="Kalimati" pitchFamily="2"/>
            </a:rPr>
            <a:t>गणना</a:t>
          </a:r>
          <a:r>
            <a:rPr lang="en-US" sz="2400" dirty="0">
              <a:solidFill>
                <a:schemeClr val="tx1"/>
              </a:solidFill>
              <a:cs typeface="Kalimati" pitchFamily="2"/>
            </a:rPr>
            <a:t> </a:t>
          </a:r>
          <a:r>
            <a:rPr lang="hi-IN" sz="2400" dirty="0">
              <a:solidFill>
                <a:schemeClr val="tx1"/>
              </a:solidFill>
              <a:cs typeface="Kalimati" pitchFamily="2"/>
            </a:rPr>
            <a:t>क्षेत्रभित्र रहेका संस्थागत</a:t>
          </a:r>
          <a:r>
            <a:rPr lang="ne-NP" sz="2400" dirty="0">
              <a:solidFill>
                <a:schemeClr val="tx1"/>
              </a:solidFill>
              <a:cs typeface="Kalimati" pitchFamily="2"/>
            </a:rPr>
            <a:t> </a:t>
          </a:r>
          <a:r>
            <a:rPr lang="hi-IN" sz="2400" dirty="0">
              <a:solidFill>
                <a:schemeClr val="tx1"/>
              </a:solidFill>
              <a:cs typeface="Kalimati" pitchFamily="2"/>
            </a:rPr>
            <a:t>आवास जस्तै </a:t>
          </a:r>
          <a:r>
            <a:rPr lang="en-US" sz="2400" dirty="0">
              <a:solidFill>
                <a:schemeClr val="tx1"/>
              </a:solidFill>
              <a:latin typeface="Preeti"/>
              <a:ea typeface="Calibri"/>
              <a:cs typeface="Angsana New"/>
            </a:rPr>
            <a:t>M</a:t>
          </a:r>
          <a:r>
            <a:rPr lang="hi-IN" sz="2400" dirty="0">
              <a:solidFill>
                <a:schemeClr val="tx1"/>
              </a:solidFill>
              <a:cs typeface="Kalimati" pitchFamily="2"/>
            </a:rPr>
            <a:t> छात्रावास, संयुक्त</a:t>
          </a:r>
          <a:r>
            <a:rPr lang="ne-NP" sz="2400" dirty="0">
              <a:solidFill>
                <a:schemeClr val="tx1"/>
              </a:solidFill>
              <a:cs typeface="Kalimati" pitchFamily="2"/>
            </a:rPr>
            <a:t> </a:t>
          </a:r>
          <a:r>
            <a:rPr lang="hi-IN" sz="2400" dirty="0">
              <a:solidFill>
                <a:schemeClr val="tx1"/>
              </a:solidFill>
              <a:cs typeface="Kalimati" pitchFamily="2"/>
            </a:rPr>
            <a:t>आवास, सेना र प्रहरीको व्यारेक आदि संरचनाहरूलाई छुट्टै बहुभुज</a:t>
          </a:r>
          <a:r>
            <a:rPr lang="en-US" sz="2400" dirty="0">
              <a:solidFill>
                <a:schemeClr val="tx1"/>
              </a:solidFill>
              <a:cs typeface="Kalimati" pitchFamily="2"/>
            </a:rPr>
            <a:t> (Polygon)</a:t>
          </a:r>
          <a:r>
            <a:rPr lang="hi-IN" sz="2400" dirty="0">
              <a:solidFill>
                <a:schemeClr val="tx1"/>
              </a:solidFill>
              <a:cs typeface="Kalimati" pitchFamily="2"/>
            </a:rPr>
            <a:t> ले जनाई सो को नाम</a:t>
          </a:r>
          <a:r>
            <a:rPr lang="ne-NP" sz="2400" dirty="0">
              <a:solidFill>
                <a:schemeClr val="tx1"/>
              </a:solidFill>
              <a:cs typeface="Kalimati" pitchFamily="2"/>
            </a:rPr>
            <a:t> </a:t>
          </a:r>
          <a:r>
            <a:rPr lang="hi-IN" sz="2400" dirty="0">
              <a:solidFill>
                <a:schemeClr val="tx1"/>
              </a:solidFill>
              <a:cs typeface="Kalimati" pitchFamily="2"/>
            </a:rPr>
            <a:t>दिइएको छ । </a:t>
          </a:r>
          <a:endParaRPr lang="en-US" sz="2400" dirty="0">
            <a:solidFill>
              <a:schemeClr val="tx1"/>
            </a:solidFill>
            <a:cs typeface="Kalimati" pitchFamily="2"/>
          </a:endParaRPr>
        </a:p>
      </dgm:t>
    </dgm:pt>
    <dgm:pt modelId="{4AD4E1D8-29BA-4CE0-A72F-29F0237A3690}" type="parTrans" cxnId="{E80DF088-9F54-484A-AC2C-F4BC6F9C8AAB}">
      <dgm:prSet/>
      <dgm:spPr/>
      <dgm:t>
        <a:bodyPr/>
        <a:lstStyle/>
        <a:p>
          <a:endParaRPr lang="en-US"/>
        </a:p>
      </dgm:t>
    </dgm:pt>
    <dgm:pt modelId="{58DD426A-EEC6-425B-9F3B-AA92671A01C1}" type="sibTrans" cxnId="{E80DF088-9F54-484A-AC2C-F4BC6F9C8AAB}">
      <dgm:prSet/>
      <dgm:spPr/>
      <dgm:t>
        <a:bodyPr/>
        <a:lstStyle/>
        <a:p>
          <a:endParaRPr lang="en-US"/>
        </a:p>
      </dgm:t>
    </dgm:pt>
    <dgm:pt modelId="{1356F71F-5B69-42AA-98C8-61200CE97C46}" type="pres">
      <dgm:prSet presAssocID="{C64876C3-8CFE-448F-BE41-05A48A51148C}" presName="linear" presStyleCnt="0">
        <dgm:presLayoutVars>
          <dgm:dir/>
          <dgm:animLvl val="lvl"/>
          <dgm:resizeHandles val="exact"/>
        </dgm:presLayoutVars>
      </dgm:prSet>
      <dgm:spPr/>
    </dgm:pt>
    <dgm:pt modelId="{69956535-2F6B-47F0-94DC-ABC31EEA3CE0}" type="pres">
      <dgm:prSet presAssocID="{CCE2B697-12D5-4D44-9D2E-9EAA7D9A2B95}" presName="parentLin" presStyleCnt="0"/>
      <dgm:spPr/>
    </dgm:pt>
    <dgm:pt modelId="{5501986E-932D-4762-B5DC-462CADD28EF5}" type="pres">
      <dgm:prSet presAssocID="{CCE2B697-12D5-4D44-9D2E-9EAA7D9A2B95}" presName="parentLeftMargin" presStyleLbl="node1" presStyleIdx="0" presStyleCnt="2"/>
      <dgm:spPr/>
    </dgm:pt>
    <dgm:pt modelId="{0624A970-9A1B-4F52-80D2-D1CFABAD1678}" type="pres">
      <dgm:prSet presAssocID="{CCE2B697-12D5-4D44-9D2E-9EAA7D9A2B95}" presName="parentText" presStyleLbl="node1" presStyleIdx="0" presStyleCnt="2" custScaleX="142857" custLinFactNeighborX="-70691" custLinFactNeighborY="14759">
        <dgm:presLayoutVars>
          <dgm:chMax val="0"/>
          <dgm:bulletEnabled val="1"/>
        </dgm:presLayoutVars>
      </dgm:prSet>
      <dgm:spPr/>
    </dgm:pt>
    <dgm:pt modelId="{BA605CED-50DE-40F9-A180-7C3E14C77CC4}" type="pres">
      <dgm:prSet presAssocID="{CCE2B697-12D5-4D44-9D2E-9EAA7D9A2B95}" presName="negativeSpace" presStyleCnt="0"/>
      <dgm:spPr/>
    </dgm:pt>
    <dgm:pt modelId="{1AC5F719-0F78-47EA-9A2A-F358F55E3498}" type="pres">
      <dgm:prSet presAssocID="{CCE2B697-12D5-4D44-9D2E-9EAA7D9A2B95}" presName="childText" presStyleLbl="conFgAcc1" presStyleIdx="0" presStyleCnt="2">
        <dgm:presLayoutVars>
          <dgm:bulletEnabled val="1"/>
        </dgm:presLayoutVars>
      </dgm:prSet>
      <dgm:spPr>
        <a:ln>
          <a:solidFill>
            <a:schemeClr val="accent5">
              <a:lumMod val="75000"/>
            </a:schemeClr>
          </a:solidFill>
        </a:ln>
      </dgm:spPr>
    </dgm:pt>
    <dgm:pt modelId="{647F328B-F5F1-4C13-BF37-C7A058EE5318}" type="pres">
      <dgm:prSet presAssocID="{15B02358-62A2-4896-8EAE-7F7282FBE6DF}" presName="spaceBetweenRectangles" presStyleCnt="0"/>
      <dgm:spPr/>
    </dgm:pt>
    <dgm:pt modelId="{16313691-5FED-4B78-A9F1-69070811417F}" type="pres">
      <dgm:prSet presAssocID="{368E60B8-02DE-49D9-AF6F-F308C2E43721}" presName="parentLin" presStyleCnt="0"/>
      <dgm:spPr/>
    </dgm:pt>
    <dgm:pt modelId="{D081B1BC-FDD1-414F-AC8C-1DB3FDAC85E6}" type="pres">
      <dgm:prSet presAssocID="{368E60B8-02DE-49D9-AF6F-F308C2E43721}" presName="parentLeftMargin" presStyleLbl="node1" presStyleIdx="0" presStyleCnt="2"/>
      <dgm:spPr/>
    </dgm:pt>
    <dgm:pt modelId="{37661262-C332-4C5C-93AE-937F709931C9}" type="pres">
      <dgm:prSet presAssocID="{368E60B8-02DE-49D9-AF6F-F308C2E43721}" presName="parentText" presStyleLbl="node1" presStyleIdx="1" presStyleCnt="2" custScaleX="137964" custScaleY="141879" custLinFactNeighborX="-100000" custLinFactNeighborY="12232">
        <dgm:presLayoutVars>
          <dgm:chMax val="0"/>
          <dgm:bulletEnabled val="1"/>
        </dgm:presLayoutVars>
      </dgm:prSet>
      <dgm:spPr/>
    </dgm:pt>
    <dgm:pt modelId="{91046A2F-9078-40FA-B007-6A335DD9645A}" type="pres">
      <dgm:prSet presAssocID="{368E60B8-02DE-49D9-AF6F-F308C2E43721}" presName="negativeSpace" presStyleCnt="0"/>
      <dgm:spPr/>
    </dgm:pt>
    <dgm:pt modelId="{9F73D20B-AA51-4371-9A64-5099C5B5FDCE}" type="pres">
      <dgm:prSet presAssocID="{368E60B8-02DE-49D9-AF6F-F308C2E43721}" presName="childText" presStyleLbl="conFgAcc1" presStyleIdx="1" presStyleCnt="2">
        <dgm:presLayoutVars>
          <dgm:bulletEnabled val="1"/>
        </dgm:presLayoutVars>
      </dgm:prSet>
      <dgm:spPr>
        <a:ln>
          <a:solidFill>
            <a:schemeClr val="accent5">
              <a:lumMod val="75000"/>
            </a:schemeClr>
          </a:solidFill>
        </a:ln>
      </dgm:spPr>
    </dgm:pt>
  </dgm:ptLst>
  <dgm:cxnLst>
    <dgm:cxn modelId="{CB26B911-B528-4831-896D-A553BAEA8994}" type="presOf" srcId="{368E60B8-02DE-49D9-AF6F-F308C2E43721}" destId="{37661262-C332-4C5C-93AE-937F709931C9}" srcOrd="1" destOrd="0" presId="urn:microsoft.com/office/officeart/2005/8/layout/list1"/>
    <dgm:cxn modelId="{641C281E-A425-4CA1-B7A4-E5CF480BCA38}" type="presOf" srcId="{CCE2B697-12D5-4D44-9D2E-9EAA7D9A2B95}" destId="{5501986E-932D-4762-B5DC-462CADD28EF5}" srcOrd="0" destOrd="0" presId="urn:microsoft.com/office/officeart/2005/8/layout/list1"/>
    <dgm:cxn modelId="{5CBF8E20-1780-4936-8BFF-F3709222FF5B}" type="presOf" srcId="{C64876C3-8CFE-448F-BE41-05A48A51148C}" destId="{1356F71F-5B69-42AA-98C8-61200CE97C46}" srcOrd="0" destOrd="0" presId="urn:microsoft.com/office/officeart/2005/8/layout/list1"/>
    <dgm:cxn modelId="{FD30555E-8568-4C3B-9CB9-43A9D6313957}" srcId="{C64876C3-8CFE-448F-BE41-05A48A51148C}" destId="{CCE2B697-12D5-4D44-9D2E-9EAA7D9A2B95}" srcOrd="0" destOrd="0" parTransId="{3B35F2B3-3CE1-4A00-855A-FEBAE591A220}" sibTransId="{15B02358-62A2-4896-8EAE-7F7282FBE6DF}"/>
    <dgm:cxn modelId="{BF273B4C-294C-498C-BF79-709C7084C13E}" type="presOf" srcId="{CCE2B697-12D5-4D44-9D2E-9EAA7D9A2B95}" destId="{0624A970-9A1B-4F52-80D2-D1CFABAD1678}" srcOrd="1" destOrd="0" presId="urn:microsoft.com/office/officeart/2005/8/layout/list1"/>
    <dgm:cxn modelId="{E80DF088-9F54-484A-AC2C-F4BC6F9C8AAB}" srcId="{C64876C3-8CFE-448F-BE41-05A48A51148C}" destId="{368E60B8-02DE-49D9-AF6F-F308C2E43721}" srcOrd="1" destOrd="0" parTransId="{4AD4E1D8-29BA-4CE0-A72F-29F0237A3690}" sibTransId="{58DD426A-EEC6-425B-9F3B-AA92671A01C1}"/>
    <dgm:cxn modelId="{E0A1EDBA-6C1F-4C1B-8CFD-F988A957A9D2}" type="presOf" srcId="{368E60B8-02DE-49D9-AF6F-F308C2E43721}" destId="{D081B1BC-FDD1-414F-AC8C-1DB3FDAC85E6}" srcOrd="0" destOrd="0" presId="urn:microsoft.com/office/officeart/2005/8/layout/list1"/>
    <dgm:cxn modelId="{938CD8AE-A2F9-4459-988E-02D42A8534DD}" type="presParOf" srcId="{1356F71F-5B69-42AA-98C8-61200CE97C46}" destId="{69956535-2F6B-47F0-94DC-ABC31EEA3CE0}" srcOrd="0" destOrd="0" presId="urn:microsoft.com/office/officeart/2005/8/layout/list1"/>
    <dgm:cxn modelId="{61CDCB41-2A78-4548-98CA-53C40D399529}" type="presParOf" srcId="{69956535-2F6B-47F0-94DC-ABC31EEA3CE0}" destId="{5501986E-932D-4762-B5DC-462CADD28EF5}" srcOrd="0" destOrd="0" presId="urn:microsoft.com/office/officeart/2005/8/layout/list1"/>
    <dgm:cxn modelId="{B4939225-3304-48BD-B16C-F04A8104FFFA}" type="presParOf" srcId="{69956535-2F6B-47F0-94DC-ABC31EEA3CE0}" destId="{0624A970-9A1B-4F52-80D2-D1CFABAD1678}" srcOrd="1" destOrd="0" presId="urn:microsoft.com/office/officeart/2005/8/layout/list1"/>
    <dgm:cxn modelId="{B25CBF3C-81C0-49CC-B720-01A5C52F9996}" type="presParOf" srcId="{1356F71F-5B69-42AA-98C8-61200CE97C46}" destId="{BA605CED-50DE-40F9-A180-7C3E14C77CC4}" srcOrd="1" destOrd="0" presId="urn:microsoft.com/office/officeart/2005/8/layout/list1"/>
    <dgm:cxn modelId="{480807E1-8841-4CBF-8360-72B7A707E1DB}" type="presParOf" srcId="{1356F71F-5B69-42AA-98C8-61200CE97C46}" destId="{1AC5F719-0F78-47EA-9A2A-F358F55E3498}" srcOrd="2" destOrd="0" presId="urn:microsoft.com/office/officeart/2005/8/layout/list1"/>
    <dgm:cxn modelId="{BBC64ED5-6C8D-4765-BE50-DD881E9A9126}" type="presParOf" srcId="{1356F71F-5B69-42AA-98C8-61200CE97C46}" destId="{647F328B-F5F1-4C13-BF37-C7A058EE5318}" srcOrd="3" destOrd="0" presId="urn:microsoft.com/office/officeart/2005/8/layout/list1"/>
    <dgm:cxn modelId="{05EC59DE-92BC-4CAC-8E5D-AF2177845A19}" type="presParOf" srcId="{1356F71F-5B69-42AA-98C8-61200CE97C46}" destId="{16313691-5FED-4B78-A9F1-69070811417F}" srcOrd="4" destOrd="0" presId="urn:microsoft.com/office/officeart/2005/8/layout/list1"/>
    <dgm:cxn modelId="{F5D29E9A-0D08-4865-B2B2-4C0CA74C9D38}" type="presParOf" srcId="{16313691-5FED-4B78-A9F1-69070811417F}" destId="{D081B1BC-FDD1-414F-AC8C-1DB3FDAC85E6}" srcOrd="0" destOrd="0" presId="urn:microsoft.com/office/officeart/2005/8/layout/list1"/>
    <dgm:cxn modelId="{99F09E82-3DE5-457B-82C5-69BC43FC1CBF}" type="presParOf" srcId="{16313691-5FED-4B78-A9F1-69070811417F}" destId="{37661262-C332-4C5C-93AE-937F709931C9}" srcOrd="1" destOrd="0" presId="urn:microsoft.com/office/officeart/2005/8/layout/list1"/>
    <dgm:cxn modelId="{F18040CB-5EAF-47BC-891C-E27D1424A7C1}" type="presParOf" srcId="{1356F71F-5B69-42AA-98C8-61200CE97C46}" destId="{91046A2F-9078-40FA-B007-6A335DD9645A}" srcOrd="5" destOrd="0" presId="urn:microsoft.com/office/officeart/2005/8/layout/list1"/>
    <dgm:cxn modelId="{9E0B7A71-D097-476C-9BAE-C5BDE4884981}" type="presParOf" srcId="{1356F71F-5B69-42AA-98C8-61200CE97C46}" destId="{9F73D20B-AA51-4371-9A64-5099C5B5FDCE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21E1D47-978F-46C9-B5BC-1B0CABA94E9E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8EF9D06-C0CC-413E-90D8-7F5156DF17EF}">
      <dgm:prSet phldrT="[Text]" phldr="1"/>
      <dgm:spPr/>
      <dgm:t>
        <a:bodyPr/>
        <a:lstStyle/>
        <a:p>
          <a:endParaRPr lang="en-US"/>
        </a:p>
      </dgm:t>
    </dgm:pt>
    <dgm:pt modelId="{FA7A6B5B-38B6-483C-87CF-076DD8B7172F}" type="parTrans" cxnId="{C96526A5-DBAB-4B22-A3B5-3CDE10EF68A0}">
      <dgm:prSet/>
      <dgm:spPr/>
      <dgm:t>
        <a:bodyPr/>
        <a:lstStyle/>
        <a:p>
          <a:endParaRPr lang="en-US"/>
        </a:p>
      </dgm:t>
    </dgm:pt>
    <dgm:pt modelId="{5393A604-823E-4A7C-B264-EF1B9C26F9F7}" type="sibTrans" cxnId="{C96526A5-DBAB-4B22-A3B5-3CDE10EF68A0}">
      <dgm:prSet/>
      <dgm:spPr/>
      <dgm:t>
        <a:bodyPr/>
        <a:lstStyle/>
        <a:p>
          <a:endParaRPr lang="en-US"/>
        </a:p>
      </dgm:t>
    </dgm:pt>
    <dgm:pt modelId="{C19D8A08-7D9B-4FBB-9DB0-F4DB0B29BCC2}">
      <dgm:prSet phldrT="[Text]" custT="1"/>
      <dgm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hi-IN" sz="2400" dirty="0">
              <a:solidFill>
                <a:schemeClr val="tx1"/>
              </a:solidFill>
              <a:cs typeface="Kalimati" pitchFamily="2"/>
            </a:rPr>
            <a:t>नक्</a:t>
          </a:r>
          <a:r>
            <a:rPr lang="ne-NP" sz="2400" dirty="0">
              <a:solidFill>
                <a:schemeClr val="tx1"/>
              </a:solidFill>
              <a:cs typeface="Kalimati" pitchFamily="2"/>
            </a:rPr>
            <a:t>सा</a:t>
          </a:r>
          <a:r>
            <a:rPr lang="hi-IN" sz="2400" dirty="0">
              <a:solidFill>
                <a:schemeClr val="tx1"/>
              </a:solidFill>
              <a:cs typeface="Kalimati" pitchFamily="2"/>
            </a:rPr>
            <a:t>को सिरान (माथि) तर्फको भागलाई उत्तर दिशातर्फ फर्काएर सही अभिमुख गर्ने ।</a:t>
          </a:r>
          <a:endParaRPr lang="en-US" sz="2400" dirty="0">
            <a:solidFill>
              <a:schemeClr val="tx1"/>
            </a:solidFill>
            <a:cs typeface="Kalimati" pitchFamily="2"/>
          </a:endParaRPr>
        </a:p>
      </dgm:t>
    </dgm:pt>
    <dgm:pt modelId="{BFA0B4B7-7B6D-4CD6-AAD7-E98EC4445FAD}" type="parTrans" cxnId="{B9BF1C80-A196-4392-81F1-1E07BDE5425F}">
      <dgm:prSet/>
      <dgm:spPr/>
      <dgm:t>
        <a:bodyPr/>
        <a:lstStyle/>
        <a:p>
          <a:endParaRPr lang="en-US"/>
        </a:p>
      </dgm:t>
    </dgm:pt>
    <dgm:pt modelId="{08D35050-5584-4D50-9AAA-C385D2C71703}" type="sibTrans" cxnId="{B9BF1C80-A196-4392-81F1-1E07BDE5425F}">
      <dgm:prSet/>
      <dgm:spPr/>
      <dgm:t>
        <a:bodyPr/>
        <a:lstStyle/>
        <a:p>
          <a:endParaRPr lang="en-US"/>
        </a:p>
      </dgm:t>
    </dgm:pt>
    <dgm:pt modelId="{571BDC23-17F0-46B5-B592-BA3BF4687799}">
      <dgm:prSet phldrT="[Text]" phldr="1"/>
      <dgm:spPr/>
      <dgm:t>
        <a:bodyPr/>
        <a:lstStyle/>
        <a:p>
          <a:endParaRPr lang="en-US"/>
        </a:p>
      </dgm:t>
    </dgm:pt>
    <dgm:pt modelId="{293A38F0-F194-4B8E-B9F6-EC40C01AEA05}" type="parTrans" cxnId="{854FBB05-8879-4841-A720-31494BB61CB8}">
      <dgm:prSet/>
      <dgm:spPr/>
      <dgm:t>
        <a:bodyPr/>
        <a:lstStyle/>
        <a:p>
          <a:endParaRPr lang="en-US"/>
        </a:p>
      </dgm:t>
    </dgm:pt>
    <dgm:pt modelId="{98793CF2-FD03-488B-BAE7-78CC3398F8B1}" type="sibTrans" cxnId="{854FBB05-8879-4841-A720-31494BB61CB8}">
      <dgm:prSet/>
      <dgm:spPr/>
      <dgm:t>
        <a:bodyPr/>
        <a:lstStyle/>
        <a:p>
          <a:endParaRPr lang="en-US"/>
        </a:p>
      </dgm:t>
    </dgm:pt>
    <dgm:pt modelId="{65D5AB9B-EF57-43DB-AB3D-142C9C220C14}">
      <dgm:prSet phldrT="[Text]" custT="1"/>
      <dgm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hi-IN" sz="2400" dirty="0">
              <a:solidFill>
                <a:schemeClr val="tx1"/>
              </a:solidFill>
              <a:cs typeface="Kalimati" pitchFamily="2"/>
            </a:rPr>
            <a:t>जमिनमा रहेका केही स्पष्ट ठाउँ र विशेषताहरू जस्तैः स्कूल, मन्दिर, पुल, सडक आदि हेरी आफ्नो स्थिति निर्धारण गर्ने ।</a:t>
          </a:r>
          <a:endParaRPr lang="en-US" sz="2400" dirty="0">
            <a:solidFill>
              <a:schemeClr val="tx1"/>
            </a:solidFill>
            <a:cs typeface="Kalimati" pitchFamily="2"/>
          </a:endParaRPr>
        </a:p>
      </dgm:t>
    </dgm:pt>
    <dgm:pt modelId="{DA54F23B-DE10-4D4A-A1D6-9AB3871F7FB5}" type="parTrans" cxnId="{08302E33-43AA-422A-9981-F4B8110DFF08}">
      <dgm:prSet/>
      <dgm:spPr/>
      <dgm:t>
        <a:bodyPr/>
        <a:lstStyle/>
        <a:p>
          <a:endParaRPr lang="en-US"/>
        </a:p>
      </dgm:t>
    </dgm:pt>
    <dgm:pt modelId="{E9BDD034-6B77-4B53-8A23-EF95EB9030C2}" type="sibTrans" cxnId="{08302E33-43AA-422A-9981-F4B8110DFF08}">
      <dgm:prSet/>
      <dgm:spPr/>
      <dgm:t>
        <a:bodyPr/>
        <a:lstStyle/>
        <a:p>
          <a:endParaRPr lang="en-US"/>
        </a:p>
      </dgm:t>
    </dgm:pt>
    <dgm:pt modelId="{0EF2EA83-44C7-4860-8D65-9915510E0917}">
      <dgm:prSet phldrT="[Text]" phldr="1"/>
      <dgm:spPr/>
      <dgm:t>
        <a:bodyPr/>
        <a:lstStyle/>
        <a:p>
          <a:endParaRPr lang="en-US"/>
        </a:p>
      </dgm:t>
    </dgm:pt>
    <dgm:pt modelId="{999DFE68-A6FE-45C2-841D-40F25E9B06E7}" type="parTrans" cxnId="{88ABCAF0-9CCC-4F73-B292-E64CB873DCE6}">
      <dgm:prSet/>
      <dgm:spPr/>
      <dgm:t>
        <a:bodyPr/>
        <a:lstStyle/>
        <a:p>
          <a:endParaRPr lang="en-US"/>
        </a:p>
      </dgm:t>
    </dgm:pt>
    <dgm:pt modelId="{E3186EEA-8D99-4E4D-BA82-3ABCCDBA8D76}" type="sibTrans" cxnId="{88ABCAF0-9CCC-4F73-B292-E64CB873DCE6}">
      <dgm:prSet/>
      <dgm:spPr/>
      <dgm:t>
        <a:bodyPr/>
        <a:lstStyle/>
        <a:p>
          <a:endParaRPr lang="en-US"/>
        </a:p>
      </dgm:t>
    </dgm:pt>
    <dgm:pt modelId="{58C0BD4B-3818-4F0D-84DF-E77F0D6CD8E3}">
      <dgm:prSet phldrT="[Text]" custT="1"/>
      <dgm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hi-IN" sz="2400" dirty="0">
              <a:solidFill>
                <a:schemeClr val="tx1"/>
              </a:solidFill>
              <a:cs typeface="Kalimati" pitchFamily="2"/>
            </a:rPr>
            <a:t>नक्शामा आफू रहेको ठाउँ यकिन गरी जमिनको दुरी र दिशा हेरी नजिकका अन्य ठाउँ तथा विशेषताहरू पहिचान गर्ने ।</a:t>
          </a:r>
          <a:endParaRPr lang="en-US" sz="2400" dirty="0">
            <a:solidFill>
              <a:schemeClr val="tx1"/>
            </a:solidFill>
            <a:cs typeface="Kalimati" pitchFamily="2"/>
          </a:endParaRPr>
        </a:p>
      </dgm:t>
    </dgm:pt>
    <dgm:pt modelId="{BB73616C-02D2-4D93-82A9-9D5BF38586D6}" type="parTrans" cxnId="{E83D5FD2-8C06-4CD0-A56F-81BC4199C7FF}">
      <dgm:prSet/>
      <dgm:spPr/>
      <dgm:t>
        <a:bodyPr/>
        <a:lstStyle/>
        <a:p>
          <a:endParaRPr lang="en-US"/>
        </a:p>
      </dgm:t>
    </dgm:pt>
    <dgm:pt modelId="{8B4E8D69-FA1C-495B-8FC0-566947528E06}" type="sibTrans" cxnId="{E83D5FD2-8C06-4CD0-A56F-81BC4199C7FF}">
      <dgm:prSet/>
      <dgm:spPr/>
      <dgm:t>
        <a:bodyPr/>
        <a:lstStyle/>
        <a:p>
          <a:endParaRPr lang="en-US"/>
        </a:p>
      </dgm:t>
    </dgm:pt>
    <dgm:pt modelId="{4B410632-BA53-4EF5-B091-79A86C1E836D}">
      <dgm:prSet custT="1"/>
      <dgm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en-US" sz="1800" dirty="0">
            <a:solidFill>
              <a:schemeClr val="tx1"/>
            </a:solidFill>
            <a:cs typeface="Kalimati" pitchFamily="2"/>
          </a:endParaRPr>
        </a:p>
      </dgm:t>
    </dgm:pt>
    <dgm:pt modelId="{0DEAC46C-28AD-4938-BCE0-5BE9A8AA7684}" type="parTrans" cxnId="{E515532B-390E-42E5-AE3B-D39002A2DC0A}">
      <dgm:prSet/>
      <dgm:spPr/>
      <dgm:t>
        <a:bodyPr/>
        <a:lstStyle/>
        <a:p>
          <a:endParaRPr lang="en-US"/>
        </a:p>
      </dgm:t>
    </dgm:pt>
    <dgm:pt modelId="{44021E05-336B-4980-BED7-C5455ACC3F39}" type="sibTrans" cxnId="{E515532B-390E-42E5-AE3B-D39002A2DC0A}">
      <dgm:prSet/>
      <dgm:spPr/>
      <dgm:t>
        <a:bodyPr/>
        <a:lstStyle/>
        <a:p>
          <a:endParaRPr lang="en-US"/>
        </a:p>
      </dgm:t>
    </dgm:pt>
    <dgm:pt modelId="{7A70B28C-51BA-420C-86FE-C289FDDC1684}">
      <dgm:prSet/>
      <dgm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en-US" sz="1700" dirty="0">
            <a:solidFill>
              <a:schemeClr val="tx1"/>
            </a:solidFill>
            <a:latin typeface="Preeti"/>
            <a:cs typeface="Kalimati" pitchFamily="2"/>
          </a:endParaRPr>
        </a:p>
      </dgm:t>
    </dgm:pt>
    <dgm:pt modelId="{4F5991AD-9C61-43E0-8B1C-E96052AA7C7E}" type="parTrans" cxnId="{3C1726C7-06D9-46F8-8A05-52368B040E0F}">
      <dgm:prSet/>
      <dgm:spPr/>
      <dgm:t>
        <a:bodyPr/>
        <a:lstStyle/>
        <a:p>
          <a:endParaRPr lang="en-US"/>
        </a:p>
      </dgm:t>
    </dgm:pt>
    <dgm:pt modelId="{926AF265-E364-4B0F-B311-6A97E1220501}" type="sibTrans" cxnId="{3C1726C7-06D9-46F8-8A05-52368B040E0F}">
      <dgm:prSet/>
      <dgm:spPr/>
      <dgm:t>
        <a:bodyPr/>
        <a:lstStyle/>
        <a:p>
          <a:endParaRPr lang="en-US"/>
        </a:p>
      </dgm:t>
    </dgm:pt>
    <dgm:pt modelId="{D32BF3FA-B85C-43E6-B119-37C4CC391962}" type="pres">
      <dgm:prSet presAssocID="{421E1D47-978F-46C9-B5BC-1B0CABA94E9E}" presName="linearFlow" presStyleCnt="0">
        <dgm:presLayoutVars>
          <dgm:dir/>
          <dgm:animLvl val="lvl"/>
          <dgm:resizeHandles/>
        </dgm:presLayoutVars>
      </dgm:prSet>
      <dgm:spPr/>
    </dgm:pt>
    <dgm:pt modelId="{347D547A-EBE4-470A-85C7-56903FBA1836}" type="pres">
      <dgm:prSet presAssocID="{18EF9D06-C0CC-413E-90D8-7F5156DF17EF}" presName="compositeNode" presStyleCnt="0">
        <dgm:presLayoutVars>
          <dgm:bulletEnabled val="1"/>
        </dgm:presLayoutVars>
      </dgm:prSet>
      <dgm:spPr/>
    </dgm:pt>
    <dgm:pt modelId="{B39B636C-5AD6-483B-B607-A812B72A7A59}" type="pres">
      <dgm:prSet presAssocID="{18EF9D06-C0CC-413E-90D8-7F5156DF17EF}" presName="image" presStyleLbl="fgImgPlac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000" b="-6000"/>
          </a:stretch>
        </a:blipFill>
      </dgm:spPr>
    </dgm:pt>
    <dgm:pt modelId="{C2E1C94D-7EA9-4A91-AD5A-15432635246B}" type="pres">
      <dgm:prSet presAssocID="{18EF9D06-C0CC-413E-90D8-7F5156DF17EF}" presName="childNode" presStyleLbl="node1" presStyleIdx="0" presStyleCnt="3" custScaleX="195181">
        <dgm:presLayoutVars>
          <dgm:bulletEnabled val="1"/>
        </dgm:presLayoutVars>
      </dgm:prSet>
      <dgm:spPr/>
    </dgm:pt>
    <dgm:pt modelId="{7980E68F-3316-479F-A9D7-818E26DF2328}" type="pres">
      <dgm:prSet presAssocID="{18EF9D06-C0CC-413E-90D8-7F5156DF17EF}" presName="parentNode" presStyleLbl="revTx" presStyleIdx="0" presStyleCnt="3">
        <dgm:presLayoutVars>
          <dgm:chMax val="0"/>
          <dgm:bulletEnabled val="1"/>
        </dgm:presLayoutVars>
      </dgm:prSet>
      <dgm:spPr/>
    </dgm:pt>
    <dgm:pt modelId="{4D9A8847-2FE6-45D3-BB13-FF9AC792EE46}" type="pres">
      <dgm:prSet presAssocID="{5393A604-823E-4A7C-B264-EF1B9C26F9F7}" presName="sibTrans" presStyleCnt="0"/>
      <dgm:spPr/>
    </dgm:pt>
    <dgm:pt modelId="{FAAE4F74-2F13-4A00-9867-6D2FC6425866}" type="pres">
      <dgm:prSet presAssocID="{571BDC23-17F0-46B5-B592-BA3BF4687799}" presName="compositeNode" presStyleCnt="0">
        <dgm:presLayoutVars>
          <dgm:bulletEnabled val="1"/>
        </dgm:presLayoutVars>
      </dgm:prSet>
      <dgm:spPr/>
    </dgm:pt>
    <dgm:pt modelId="{9AEEEFB3-405A-4624-B4F7-4CBF6A1E8C50}" type="pres">
      <dgm:prSet presAssocID="{571BDC23-17F0-46B5-B592-BA3BF4687799}" presName="image" presStyleLbl="fgImgPlace1" presStyleIdx="1" presStyleCnt="3"/>
      <dgm:spPr/>
    </dgm:pt>
    <dgm:pt modelId="{4A779053-8C68-463F-89EF-95D4011514A6}" type="pres">
      <dgm:prSet presAssocID="{571BDC23-17F0-46B5-B592-BA3BF4687799}" presName="childNode" presStyleLbl="node1" presStyleIdx="1" presStyleCnt="3" custScaleX="233923" custScaleY="102674" custLinFactNeighborX="-1977">
        <dgm:presLayoutVars>
          <dgm:bulletEnabled val="1"/>
        </dgm:presLayoutVars>
      </dgm:prSet>
      <dgm:spPr/>
    </dgm:pt>
    <dgm:pt modelId="{4F6F61EB-BBD3-4414-B5DB-E969C179C3F9}" type="pres">
      <dgm:prSet presAssocID="{571BDC23-17F0-46B5-B592-BA3BF4687799}" presName="parentNode" presStyleLbl="revTx" presStyleIdx="1" presStyleCnt="3">
        <dgm:presLayoutVars>
          <dgm:chMax val="0"/>
          <dgm:bulletEnabled val="1"/>
        </dgm:presLayoutVars>
      </dgm:prSet>
      <dgm:spPr/>
    </dgm:pt>
    <dgm:pt modelId="{F1D99A18-D838-431F-9DF1-A518BA0C47F8}" type="pres">
      <dgm:prSet presAssocID="{98793CF2-FD03-488B-BAE7-78CC3398F8B1}" presName="sibTrans" presStyleCnt="0"/>
      <dgm:spPr/>
    </dgm:pt>
    <dgm:pt modelId="{E03F5C0B-12AC-43D1-BE8C-14DC8C51195F}" type="pres">
      <dgm:prSet presAssocID="{0EF2EA83-44C7-4860-8D65-9915510E0917}" presName="compositeNode" presStyleCnt="0">
        <dgm:presLayoutVars>
          <dgm:bulletEnabled val="1"/>
        </dgm:presLayoutVars>
      </dgm:prSet>
      <dgm:spPr/>
    </dgm:pt>
    <dgm:pt modelId="{8C30B3EA-F731-4A00-92A7-4C1B58C9738B}" type="pres">
      <dgm:prSet presAssocID="{0EF2EA83-44C7-4860-8D65-9915510E0917}" presName="image" presStyleLbl="fgImgPlace1" presStyleIdx="2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E8655F5F-950B-4274-9C7C-DB1D64E76E6F}" type="pres">
      <dgm:prSet presAssocID="{0EF2EA83-44C7-4860-8D65-9915510E0917}" presName="childNode" presStyleLbl="node1" presStyleIdx="2" presStyleCnt="3" custScaleX="217478" custScaleY="100565" custLinFactNeighborX="23642" custLinFactNeighborY="-2859">
        <dgm:presLayoutVars>
          <dgm:bulletEnabled val="1"/>
        </dgm:presLayoutVars>
      </dgm:prSet>
      <dgm:spPr/>
    </dgm:pt>
    <dgm:pt modelId="{0D53D81F-0490-4E1D-A29A-A6DBBBF4B852}" type="pres">
      <dgm:prSet presAssocID="{0EF2EA83-44C7-4860-8D65-9915510E0917}" presName="parentNode" presStyleLbl="revTx" presStyleIdx="2" presStyleCnt="3">
        <dgm:presLayoutVars>
          <dgm:chMax val="0"/>
          <dgm:bulletEnabled val="1"/>
        </dgm:presLayoutVars>
      </dgm:prSet>
      <dgm:spPr/>
    </dgm:pt>
  </dgm:ptLst>
  <dgm:cxnLst>
    <dgm:cxn modelId="{854FBB05-8879-4841-A720-31494BB61CB8}" srcId="{421E1D47-978F-46C9-B5BC-1B0CABA94E9E}" destId="{571BDC23-17F0-46B5-B592-BA3BF4687799}" srcOrd="1" destOrd="0" parTransId="{293A38F0-F194-4B8E-B9F6-EC40C01AEA05}" sibTransId="{98793CF2-FD03-488B-BAE7-78CC3398F8B1}"/>
    <dgm:cxn modelId="{E515532B-390E-42E5-AE3B-D39002A2DC0A}" srcId="{571BDC23-17F0-46B5-B592-BA3BF4687799}" destId="{4B410632-BA53-4EF5-B091-79A86C1E836D}" srcOrd="1" destOrd="0" parTransId="{0DEAC46C-28AD-4938-BCE0-5BE9A8AA7684}" sibTransId="{44021E05-336B-4980-BED7-C5455ACC3F39}"/>
    <dgm:cxn modelId="{F1790B2D-BFA8-473B-A69A-463F1E754DD6}" type="presOf" srcId="{4B410632-BA53-4EF5-B091-79A86C1E836D}" destId="{4A779053-8C68-463F-89EF-95D4011514A6}" srcOrd="0" destOrd="1" presId="urn:microsoft.com/office/officeart/2005/8/layout/hList2"/>
    <dgm:cxn modelId="{08302E33-43AA-422A-9981-F4B8110DFF08}" srcId="{571BDC23-17F0-46B5-B592-BA3BF4687799}" destId="{65D5AB9B-EF57-43DB-AB3D-142C9C220C14}" srcOrd="0" destOrd="0" parTransId="{DA54F23B-DE10-4D4A-A1D6-9AB3871F7FB5}" sibTransId="{E9BDD034-6B77-4B53-8A23-EF95EB9030C2}"/>
    <dgm:cxn modelId="{06E4173B-74B5-4585-B377-D054B5AA5372}" type="presOf" srcId="{65D5AB9B-EF57-43DB-AB3D-142C9C220C14}" destId="{4A779053-8C68-463F-89EF-95D4011514A6}" srcOrd="0" destOrd="0" presId="urn:microsoft.com/office/officeart/2005/8/layout/hList2"/>
    <dgm:cxn modelId="{1C9E203F-F655-488E-9A17-BA0739B1107A}" type="presOf" srcId="{18EF9D06-C0CC-413E-90D8-7F5156DF17EF}" destId="{7980E68F-3316-479F-A9D7-818E26DF2328}" srcOrd="0" destOrd="0" presId="urn:microsoft.com/office/officeart/2005/8/layout/hList2"/>
    <dgm:cxn modelId="{0FE1885F-964E-431D-A2BD-C46DF073A6F2}" type="presOf" srcId="{C19D8A08-7D9B-4FBB-9DB0-F4DB0B29BCC2}" destId="{C2E1C94D-7EA9-4A91-AD5A-15432635246B}" srcOrd="0" destOrd="0" presId="urn:microsoft.com/office/officeart/2005/8/layout/hList2"/>
    <dgm:cxn modelId="{B9BF1C80-A196-4392-81F1-1E07BDE5425F}" srcId="{18EF9D06-C0CC-413E-90D8-7F5156DF17EF}" destId="{C19D8A08-7D9B-4FBB-9DB0-F4DB0B29BCC2}" srcOrd="0" destOrd="0" parTransId="{BFA0B4B7-7B6D-4CD6-AAD7-E98EC4445FAD}" sibTransId="{08D35050-5584-4D50-9AAA-C385D2C71703}"/>
    <dgm:cxn modelId="{426F8E88-A3D0-46DE-9C6C-797EF019AA65}" type="presOf" srcId="{0EF2EA83-44C7-4860-8D65-9915510E0917}" destId="{0D53D81F-0490-4E1D-A29A-A6DBBBF4B852}" srcOrd="0" destOrd="0" presId="urn:microsoft.com/office/officeart/2005/8/layout/hList2"/>
    <dgm:cxn modelId="{E7D61697-02FC-4725-A8E8-483118193F51}" type="presOf" srcId="{571BDC23-17F0-46B5-B592-BA3BF4687799}" destId="{4F6F61EB-BBD3-4414-B5DB-E969C179C3F9}" srcOrd="0" destOrd="0" presId="urn:microsoft.com/office/officeart/2005/8/layout/hList2"/>
    <dgm:cxn modelId="{C96526A5-DBAB-4B22-A3B5-3CDE10EF68A0}" srcId="{421E1D47-978F-46C9-B5BC-1B0CABA94E9E}" destId="{18EF9D06-C0CC-413E-90D8-7F5156DF17EF}" srcOrd="0" destOrd="0" parTransId="{FA7A6B5B-38B6-483C-87CF-076DD8B7172F}" sibTransId="{5393A604-823E-4A7C-B264-EF1B9C26F9F7}"/>
    <dgm:cxn modelId="{EF46C9AE-643A-4C6D-A84D-48CFC09EA017}" type="presOf" srcId="{7A70B28C-51BA-420C-86FE-C289FDDC1684}" destId="{E8655F5F-950B-4274-9C7C-DB1D64E76E6F}" srcOrd="0" destOrd="1" presId="urn:microsoft.com/office/officeart/2005/8/layout/hList2"/>
    <dgm:cxn modelId="{D1E5ACBA-86B8-4BB5-AB64-7D55DDE8A0C6}" type="presOf" srcId="{421E1D47-978F-46C9-B5BC-1B0CABA94E9E}" destId="{D32BF3FA-B85C-43E6-B119-37C4CC391962}" srcOrd="0" destOrd="0" presId="urn:microsoft.com/office/officeart/2005/8/layout/hList2"/>
    <dgm:cxn modelId="{3C1726C7-06D9-46F8-8A05-52368B040E0F}" srcId="{0EF2EA83-44C7-4860-8D65-9915510E0917}" destId="{7A70B28C-51BA-420C-86FE-C289FDDC1684}" srcOrd="1" destOrd="0" parTransId="{4F5991AD-9C61-43E0-8B1C-E96052AA7C7E}" sibTransId="{926AF265-E364-4B0F-B311-6A97E1220501}"/>
    <dgm:cxn modelId="{E83D5FD2-8C06-4CD0-A56F-81BC4199C7FF}" srcId="{0EF2EA83-44C7-4860-8D65-9915510E0917}" destId="{58C0BD4B-3818-4F0D-84DF-E77F0D6CD8E3}" srcOrd="0" destOrd="0" parTransId="{BB73616C-02D2-4D93-82A9-9D5BF38586D6}" sibTransId="{8B4E8D69-FA1C-495B-8FC0-566947528E06}"/>
    <dgm:cxn modelId="{88ABCAF0-9CCC-4F73-B292-E64CB873DCE6}" srcId="{421E1D47-978F-46C9-B5BC-1B0CABA94E9E}" destId="{0EF2EA83-44C7-4860-8D65-9915510E0917}" srcOrd="2" destOrd="0" parTransId="{999DFE68-A6FE-45C2-841D-40F25E9B06E7}" sibTransId="{E3186EEA-8D99-4E4D-BA82-3ABCCDBA8D76}"/>
    <dgm:cxn modelId="{9637C5FA-C031-485A-809E-6D41DDCB9FED}" type="presOf" srcId="{58C0BD4B-3818-4F0D-84DF-E77F0D6CD8E3}" destId="{E8655F5F-950B-4274-9C7C-DB1D64E76E6F}" srcOrd="0" destOrd="0" presId="urn:microsoft.com/office/officeart/2005/8/layout/hList2"/>
    <dgm:cxn modelId="{374E1666-BD8B-4DAE-B6C4-E91FD7FD3331}" type="presParOf" srcId="{D32BF3FA-B85C-43E6-B119-37C4CC391962}" destId="{347D547A-EBE4-470A-85C7-56903FBA1836}" srcOrd="0" destOrd="0" presId="urn:microsoft.com/office/officeart/2005/8/layout/hList2"/>
    <dgm:cxn modelId="{9DED2E68-4805-4F92-B30E-96EA8E64CF44}" type="presParOf" srcId="{347D547A-EBE4-470A-85C7-56903FBA1836}" destId="{B39B636C-5AD6-483B-B607-A812B72A7A59}" srcOrd="0" destOrd="0" presId="urn:microsoft.com/office/officeart/2005/8/layout/hList2"/>
    <dgm:cxn modelId="{2D4469AC-D820-4668-8704-606D5B7BEB84}" type="presParOf" srcId="{347D547A-EBE4-470A-85C7-56903FBA1836}" destId="{C2E1C94D-7EA9-4A91-AD5A-15432635246B}" srcOrd="1" destOrd="0" presId="urn:microsoft.com/office/officeart/2005/8/layout/hList2"/>
    <dgm:cxn modelId="{3D5E5853-9143-4E72-B6AD-81630D3BF1F1}" type="presParOf" srcId="{347D547A-EBE4-470A-85C7-56903FBA1836}" destId="{7980E68F-3316-479F-A9D7-818E26DF2328}" srcOrd="2" destOrd="0" presId="urn:microsoft.com/office/officeart/2005/8/layout/hList2"/>
    <dgm:cxn modelId="{41A285F5-3651-41D4-8435-45E99A42CF34}" type="presParOf" srcId="{D32BF3FA-B85C-43E6-B119-37C4CC391962}" destId="{4D9A8847-2FE6-45D3-BB13-FF9AC792EE46}" srcOrd="1" destOrd="0" presId="urn:microsoft.com/office/officeart/2005/8/layout/hList2"/>
    <dgm:cxn modelId="{8CA2CF32-B3B5-4175-B3A7-4E68DAD314F3}" type="presParOf" srcId="{D32BF3FA-B85C-43E6-B119-37C4CC391962}" destId="{FAAE4F74-2F13-4A00-9867-6D2FC6425866}" srcOrd="2" destOrd="0" presId="urn:microsoft.com/office/officeart/2005/8/layout/hList2"/>
    <dgm:cxn modelId="{22C01B0F-531A-46B3-A4E8-6FB844EB06A1}" type="presParOf" srcId="{FAAE4F74-2F13-4A00-9867-6D2FC6425866}" destId="{9AEEEFB3-405A-4624-B4F7-4CBF6A1E8C50}" srcOrd="0" destOrd="0" presId="urn:microsoft.com/office/officeart/2005/8/layout/hList2"/>
    <dgm:cxn modelId="{EE0FBE2E-1B61-43CB-919B-2B3DACBA4618}" type="presParOf" srcId="{FAAE4F74-2F13-4A00-9867-6D2FC6425866}" destId="{4A779053-8C68-463F-89EF-95D4011514A6}" srcOrd="1" destOrd="0" presId="urn:microsoft.com/office/officeart/2005/8/layout/hList2"/>
    <dgm:cxn modelId="{F0537B88-E3CA-41BC-9D5D-B803C4E6B78C}" type="presParOf" srcId="{FAAE4F74-2F13-4A00-9867-6D2FC6425866}" destId="{4F6F61EB-BBD3-4414-B5DB-E969C179C3F9}" srcOrd="2" destOrd="0" presId="urn:microsoft.com/office/officeart/2005/8/layout/hList2"/>
    <dgm:cxn modelId="{88275E45-DC34-4322-ACF8-6F48FDCA8B47}" type="presParOf" srcId="{D32BF3FA-B85C-43E6-B119-37C4CC391962}" destId="{F1D99A18-D838-431F-9DF1-A518BA0C47F8}" srcOrd="3" destOrd="0" presId="urn:microsoft.com/office/officeart/2005/8/layout/hList2"/>
    <dgm:cxn modelId="{7E7170C4-A88A-4F79-AB9D-67F610135112}" type="presParOf" srcId="{D32BF3FA-B85C-43E6-B119-37C4CC391962}" destId="{E03F5C0B-12AC-43D1-BE8C-14DC8C51195F}" srcOrd="4" destOrd="0" presId="urn:microsoft.com/office/officeart/2005/8/layout/hList2"/>
    <dgm:cxn modelId="{B8D365FE-30D0-481E-82DF-E2770D4B3836}" type="presParOf" srcId="{E03F5C0B-12AC-43D1-BE8C-14DC8C51195F}" destId="{8C30B3EA-F731-4A00-92A7-4C1B58C9738B}" srcOrd="0" destOrd="0" presId="urn:microsoft.com/office/officeart/2005/8/layout/hList2"/>
    <dgm:cxn modelId="{4D22D80B-A191-455D-86A0-B6EC6A740A67}" type="presParOf" srcId="{E03F5C0B-12AC-43D1-BE8C-14DC8C51195F}" destId="{E8655F5F-950B-4274-9C7C-DB1D64E76E6F}" srcOrd="1" destOrd="0" presId="urn:microsoft.com/office/officeart/2005/8/layout/hList2"/>
    <dgm:cxn modelId="{D7AFD50E-99AC-41AC-9F2B-B36DFABE226A}" type="presParOf" srcId="{E03F5C0B-12AC-43D1-BE8C-14DC8C51195F}" destId="{0D53D81F-0490-4E1D-A29A-A6DBBBF4B852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21E1D47-978F-46C9-B5BC-1B0CABA94E9E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5D5AB9B-EF57-43DB-AB3D-142C9C220C14}">
      <dgm:prSet phldrT="[Text]" custT="1"/>
      <dgm:spPr>
        <a:noFill/>
        <a:ln>
          <a:solidFill>
            <a:schemeClr val="tx1">
              <a:lumMod val="95000"/>
              <a:lumOff val="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hi-IN" sz="2400" dirty="0">
              <a:solidFill>
                <a:schemeClr val="tx1"/>
              </a:solidFill>
              <a:cs typeface="Kalimati" pitchFamily="2"/>
            </a:rPr>
            <a:t>नक्</a:t>
          </a:r>
          <a:r>
            <a:rPr lang="ne-NP" sz="2400" dirty="0">
              <a:solidFill>
                <a:schemeClr val="tx1"/>
              </a:solidFill>
              <a:cs typeface="Kalimati" pitchFamily="2"/>
            </a:rPr>
            <a:t>सा</a:t>
          </a:r>
          <a:r>
            <a:rPr lang="hi-IN" sz="2400" dirty="0">
              <a:solidFill>
                <a:schemeClr val="tx1"/>
              </a:solidFill>
              <a:cs typeface="Kalimati" pitchFamily="2"/>
            </a:rPr>
            <a:t>को राम्रोसँग अध्ययन गरीसकेपछि कुन स्थानबाट काम शुरू गर्दा सबै घरपरिवार र ब्यक्तिहरूको गणना </a:t>
          </a:r>
          <a:r>
            <a:rPr lang="hi-IN" sz="2400" dirty="0">
              <a:solidFill>
                <a:srgbClr val="00B0F0"/>
              </a:solidFill>
              <a:cs typeface="Kalimati" pitchFamily="2"/>
            </a:rPr>
            <a:t>कोही नछुट्ने तथा कोही नदोहोरिने </a:t>
          </a:r>
          <a:r>
            <a:rPr lang="hi-IN" sz="2400" dirty="0">
              <a:solidFill>
                <a:schemeClr val="tx1"/>
              </a:solidFill>
              <a:cs typeface="Kalimati" pitchFamily="2"/>
            </a:rPr>
            <a:t>गरी सम्पन्न गर्न सकिन्छ भन्ने टुङ्गो लगाउने ।</a:t>
          </a:r>
          <a:endParaRPr lang="en-US" sz="2400" dirty="0">
            <a:solidFill>
              <a:schemeClr val="tx1"/>
            </a:solidFill>
            <a:cs typeface="Kalimati" pitchFamily="2"/>
          </a:endParaRPr>
        </a:p>
      </dgm:t>
    </dgm:pt>
    <dgm:pt modelId="{DA54F23B-DE10-4D4A-A1D6-9AB3871F7FB5}" type="parTrans" cxnId="{08302E33-43AA-422A-9981-F4B8110DFF08}">
      <dgm:prSet/>
      <dgm:spPr/>
      <dgm:t>
        <a:bodyPr/>
        <a:lstStyle/>
        <a:p>
          <a:endParaRPr lang="en-US" sz="2400"/>
        </a:p>
      </dgm:t>
    </dgm:pt>
    <dgm:pt modelId="{E9BDD034-6B77-4B53-8A23-EF95EB9030C2}" type="sibTrans" cxnId="{08302E33-43AA-422A-9981-F4B8110DFF08}">
      <dgm:prSet/>
      <dgm:spPr/>
      <dgm:t>
        <a:bodyPr/>
        <a:lstStyle/>
        <a:p>
          <a:endParaRPr lang="en-US" sz="2400"/>
        </a:p>
      </dgm:t>
    </dgm:pt>
    <dgm:pt modelId="{571BDC23-17F0-46B5-B592-BA3BF4687799}">
      <dgm:prSet phldrT="[Text]" phldr="1" custT="1"/>
      <dgm:spPr/>
      <dgm:t>
        <a:bodyPr/>
        <a:lstStyle/>
        <a:p>
          <a:endParaRPr lang="en-US" sz="2400" dirty="0"/>
        </a:p>
      </dgm:t>
    </dgm:pt>
    <dgm:pt modelId="{98793CF2-FD03-488B-BAE7-78CC3398F8B1}" type="sibTrans" cxnId="{854FBB05-8879-4841-A720-31494BB61CB8}">
      <dgm:prSet/>
      <dgm:spPr/>
      <dgm:t>
        <a:bodyPr/>
        <a:lstStyle/>
        <a:p>
          <a:endParaRPr lang="en-US" sz="2400"/>
        </a:p>
      </dgm:t>
    </dgm:pt>
    <dgm:pt modelId="{293A38F0-F194-4B8E-B9F6-EC40C01AEA05}" type="parTrans" cxnId="{854FBB05-8879-4841-A720-31494BB61CB8}">
      <dgm:prSet/>
      <dgm:spPr/>
      <dgm:t>
        <a:bodyPr/>
        <a:lstStyle/>
        <a:p>
          <a:endParaRPr lang="en-US" sz="2400"/>
        </a:p>
      </dgm:t>
    </dgm:pt>
    <dgm:pt modelId="{18EF9D06-C0CC-413E-90D8-7F5156DF17EF}">
      <dgm:prSet phldrT="[Text]" phldr="1" custT="1"/>
      <dgm:spPr/>
      <dgm:t>
        <a:bodyPr/>
        <a:lstStyle/>
        <a:p>
          <a:endParaRPr lang="en-US" sz="2400" dirty="0"/>
        </a:p>
      </dgm:t>
    </dgm:pt>
    <dgm:pt modelId="{5393A604-823E-4A7C-B264-EF1B9C26F9F7}" type="sibTrans" cxnId="{C96526A5-DBAB-4B22-A3B5-3CDE10EF68A0}">
      <dgm:prSet/>
      <dgm:spPr/>
      <dgm:t>
        <a:bodyPr/>
        <a:lstStyle/>
        <a:p>
          <a:endParaRPr lang="en-US" sz="2400"/>
        </a:p>
      </dgm:t>
    </dgm:pt>
    <dgm:pt modelId="{FA7A6B5B-38B6-483C-87CF-076DD8B7172F}" type="parTrans" cxnId="{C96526A5-DBAB-4B22-A3B5-3CDE10EF68A0}">
      <dgm:prSet/>
      <dgm:spPr/>
      <dgm:t>
        <a:bodyPr/>
        <a:lstStyle/>
        <a:p>
          <a:endParaRPr lang="en-US" sz="2400"/>
        </a:p>
      </dgm:t>
    </dgm:pt>
    <dgm:pt modelId="{C19D8A08-7D9B-4FBB-9DB0-F4DB0B29BCC2}">
      <dgm:prSet phldrT="[Text]" custT="1"/>
      <dgm:spPr>
        <a:noFill/>
        <a:ln>
          <a:solidFill>
            <a:schemeClr val="tx1">
              <a:lumMod val="95000"/>
              <a:lumOff val="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hi-IN" sz="2400" dirty="0">
              <a:solidFill>
                <a:schemeClr val="tx1"/>
              </a:solidFill>
              <a:cs typeface="Kalimati" pitchFamily="2"/>
            </a:rPr>
            <a:t>आफ्नो स्थिति निर्धारण भइसकेपछि नक्</a:t>
          </a:r>
          <a:r>
            <a:rPr lang="ne-NP" sz="2400" dirty="0">
              <a:solidFill>
                <a:schemeClr val="tx1"/>
              </a:solidFill>
              <a:cs typeface="Kalimati" pitchFamily="2"/>
            </a:rPr>
            <a:t>सा</a:t>
          </a:r>
          <a:r>
            <a:rPr lang="hi-IN" sz="2400" dirty="0">
              <a:solidFill>
                <a:schemeClr val="tx1"/>
              </a:solidFill>
              <a:cs typeface="Kalimati" pitchFamily="2"/>
            </a:rPr>
            <a:t>मा देखाइएको गन्तव्य स्थानसम्म पुग्न कुन बाटो र कुन ठाउँ भएर जानुपर्छ अध्ययन गरी सोही अनुसार भ्रमण गर्ने ।</a:t>
          </a:r>
          <a:endParaRPr lang="en-US" sz="2400" dirty="0">
            <a:solidFill>
              <a:schemeClr val="tx1"/>
            </a:solidFill>
            <a:cs typeface="Kalimati" pitchFamily="2"/>
          </a:endParaRPr>
        </a:p>
      </dgm:t>
    </dgm:pt>
    <dgm:pt modelId="{08D35050-5584-4D50-9AAA-C385D2C71703}" type="sibTrans" cxnId="{B9BF1C80-A196-4392-81F1-1E07BDE5425F}">
      <dgm:prSet/>
      <dgm:spPr/>
      <dgm:t>
        <a:bodyPr/>
        <a:lstStyle/>
        <a:p>
          <a:endParaRPr lang="en-US" sz="2400"/>
        </a:p>
      </dgm:t>
    </dgm:pt>
    <dgm:pt modelId="{BFA0B4B7-7B6D-4CD6-AAD7-E98EC4445FAD}" type="parTrans" cxnId="{B9BF1C80-A196-4392-81F1-1E07BDE5425F}">
      <dgm:prSet/>
      <dgm:spPr/>
      <dgm:t>
        <a:bodyPr/>
        <a:lstStyle/>
        <a:p>
          <a:endParaRPr lang="en-US" sz="2400"/>
        </a:p>
      </dgm:t>
    </dgm:pt>
    <dgm:pt modelId="{D32BF3FA-B85C-43E6-B119-37C4CC391962}" type="pres">
      <dgm:prSet presAssocID="{421E1D47-978F-46C9-B5BC-1B0CABA94E9E}" presName="linearFlow" presStyleCnt="0">
        <dgm:presLayoutVars>
          <dgm:dir/>
          <dgm:animLvl val="lvl"/>
          <dgm:resizeHandles/>
        </dgm:presLayoutVars>
      </dgm:prSet>
      <dgm:spPr/>
    </dgm:pt>
    <dgm:pt modelId="{347D547A-EBE4-470A-85C7-56903FBA1836}" type="pres">
      <dgm:prSet presAssocID="{18EF9D06-C0CC-413E-90D8-7F5156DF17EF}" presName="compositeNode" presStyleCnt="0">
        <dgm:presLayoutVars>
          <dgm:bulletEnabled val="1"/>
        </dgm:presLayoutVars>
      </dgm:prSet>
      <dgm:spPr/>
    </dgm:pt>
    <dgm:pt modelId="{B39B636C-5AD6-483B-B607-A812B72A7A59}" type="pres">
      <dgm:prSet presAssocID="{18EF9D06-C0CC-413E-90D8-7F5156DF17EF}" presName="image" presStyleLbl="fgImgPlace1" presStyleIdx="0" presStyleCnt="2" custLinFactNeighborX="-28258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</dgm:pt>
    <dgm:pt modelId="{C2E1C94D-7EA9-4A91-AD5A-15432635246B}" type="pres">
      <dgm:prSet presAssocID="{18EF9D06-C0CC-413E-90D8-7F5156DF17EF}" presName="childNode" presStyleLbl="node1" presStyleIdx="0" presStyleCnt="2" custScaleX="195181" custLinFactNeighborX="5056" custLinFactNeighborY="585">
        <dgm:presLayoutVars>
          <dgm:bulletEnabled val="1"/>
        </dgm:presLayoutVars>
      </dgm:prSet>
      <dgm:spPr/>
    </dgm:pt>
    <dgm:pt modelId="{7980E68F-3316-479F-A9D7-818E26DF2328}" type="pres">
      <dgm:prSet presAssocID="{18EF9D06-C0CC-413E-90D8-7F5156DF17EF}" presName="parentNode" presStyleLbl="revTx" presStyleIdx="0" presStyleCnt="2" custLinFactX="300000" custLinFactNeighborX="389362" custLinFactNeighborY="3310">
        <dgm:presLayoutVars>
          <dgm:chMax val="0"/>
          <dgm:bulletEnabled val="1"/>
        </dgm:presLayoutVars>
      </dgm:prSet>
      <dgm:spPr/>
    </dgm:pt>
    <dgm:pt modelId="{4D9A8847-2FE6-45D3-BB13-FF9AC792EE46}" type="pres">
      <dgm:prSet presAssocID="{5393A604-823E-4A7C-B264-EF1B9C26F9F7}" presName="sibTrans" presStyleCnt="0"/>
      <dgm:spPr/>
    </dgm:pt>
    <dgm:pt modelId="{FAAE4F74-2F13-4A00-9867-6D2FC6425866}" type="pres">
      <dgm:prSet presAssocID="{571BDC23-17F0-46B5-B592-BA3BF4687799}" presName="compositeNode" presStyleCnt="0">
        <dgm:presLayoutVars>
          <dgm:bulletEnabled val="1"/>
        </dgm:presLayoutVars>
      </dgm:prSet>
      <dgm:spPr/>
    </dgm:pt>
    <dgm:pt modelId="{9AEEEFB3-405A-4624-B4F7-4CBF6A1E8C50}" type="pres">
      <dgm:prSet presAssocID="{571BDC23-17F0-46B5-B592-BA3BF4687799}" presName="image" presStyleLbl="fgImgPlace1" presStyleIdx="1" presStyleCnt="2" custLinFactNeighborX="-38128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</dgm:spPr>
    </dgm:pt>
    <dgm:pt modelId="{4A779053-8C68-463F-89EF-95D4011514A6}" type="pres">
      <dgm:prSet presAssocID="{571BDC23-17F0-46B5-B592-BA3BF4687799}" presName="childNode" presStyleLbl="node1" presStyleIdx="1" presStyleCnt="2" custScaleX="195181" custLinFactNeighborX="-4957">
        <dgm:presLayoutVars>
          <dgm:bulletEnabled val="1"/>
        </dgm:presLayoutVars>
      </dgm:prSet>
      <dgm:spPr/>
    </dgm:pt>
    <dgm:pt modelId="{4F6F61EB-BBD3-4414-B5DB-E969C179C3F9}" type="pres">
      <dgm:prSet presAssocID="{571BDC23-17F0-46B5-B592-BA3BF4687799}" presName="parentNode" presStyleLbl="revTx" presStyleIdx="1" presStyleCnt="2">
        <dgm:presLayoutVars>
          <dgm:chMax val="0"/>
          <dgm:bulletEnabled val="1"/>
        </dgm:presLayoutVars>
      </dgm:prSet>
      <dgm:spPr/>
    </dgm:pt>
  </dgm:ptLst>
  <dgm:cxnLst>
    <dgm:cxn modelId="{854FBB05-8879-4841-A720-31494BB61CB8}" srcId="{421E1D47-978F-46C9-B5BC-1B0CABA94E9E}" destId="{571BDC23-17F0-46B5-B592-BA3BF4687799}" srcOrd="1" destOrd="0" parTransId="{293A38F0-F194-4B8E-B9F6-EC40C01AEA05}" sibTransId="{98793CF2-FD03-488B-BAE7-78CC3398F8B1}"/>
    <dgm:cxn modelId="{8049820B-94B4-4E16-98BA-61935A563281}" type="presOf" srcId="{C19D8A08-7D9B-4FBB-9DB0-F4DB0B29BCC2}" destId="{C2E1C94D-7EA9-4A91-AD5A-15432635246B}" srcOrd="0" destOrd="0" presId="urn:microsoft.com/office/officeart/2005/8/layout/hList2"/>
    <dgm:cxn modelId="{08302E33-43AA-422A-9981-F4B8110DFF08}" srcId="{571BDC23-17F0-46B5-B592-BA3BF4687799}" destId="{65D5AB9B-EF57-43DB-AB3D-142C9C220C14}" srcOrd="0" destOrd="0" parTransId="{DA54F23B-DE10-4D4A-A1D6-9AB3871F7FB5}" sibTransId="{E9BDD034-6B77-4B53-8A23-EF95EB9030C2}"/>
    <dgm:cxn modelId="{B9BF1C80-A196-4392-81F1-1E07BDE5425F}" srcId="{18EF9D06-C0CC-413E-90D8-7F5156DF17EF}" destId="{C19D8A08-7D9B-4FBB-9DB0-F4DB0B29BCC2}" srcOrd="0" destOrd="0" parTransId="{BFA0B4B7-7B6D-4CD6-AAD7-E98EC4445FAD}" sibTransId="{08D35050-5584-4D50-9AAA-C385D2C71703}"/>
    <dgm:cxn modelId="{5477F38B-7DBC-4AB5-9EE9-F3540A8B4BA7}" type="presOf" srcId="{65D5AB9B-EF57-43DB-AB3D-142C9C220C14}" destId="{4A779053-8C68-463F-89EF-95D4011514A6}" srcOrd="0" destOrd="0" presId="urn:microsoft.com/office/officeart/2005/8/layout/hList2"/>
    <dgm:cxn modelId="{C96526A5-DBAB-4B22-A3B5-3CDE10EF68A0}" srcId="{421E1D47-978F-46C9-B5BC-1B0CABA94E9E}" destId="{18EF9D06-C0CC-413E-90D8-7F5156DF17EF}" srcOrd="0" destOrd="0" parTransId="{FA7A6B5B-38B6-483C-87CF-076DD8B7172F}" sibTransId="{5393A604-823E-4A7C-B264-EF1B9C26F9F7}"/>
    <dgm:cxn modelId="{9ECCCDB5-3739-46B2-A37D-60E5649FBD14}" type="presOf" srcId="{421E1D47-978F-46C9-B5BC-1B0CABA94E9E}" destId="{D32BF3FA-B85C-43E6-B119-37C4CC391962}" srcOrd="0" destOrd="0" presId="urn:microsoft.com/office/officeart/2005/8/layout/hList2"/>
    <dgm:cxn modelId="{BB3DB9D2-80FB-4B3D-A8C5-447209354732}" type="presOf" srcId="{571BDC23-17F0-46B5-B592-BA3BF4687799}" destId="{4F6F61EB-BBD3-4414-B5DB-E969C179C3F9}" srcOrd="0" destOrd="0" presId="urn:microsoft.com/office/officeart/2005/8/layout/hList2"/>
    <dgm:cxn modelId="{9EC81EDA-02B1-479D-BBA8-5693C6C8C221}" type="presOf" srcId="{18EF9D06-C0CC-413E-90D8-7F5156DF17EF}" destId="{7980E68F-3316-479F-A9D7-818E26DF2328}" srcOrd="0" destOrd="0" presId="urn:microsoft.com/office/officeart/2005/8/layout/hList2"/>
    <dgm:cxn modelId="{459C7992-8D2B-4CF5-B2D5-E97942A1C7B2}" type="presParOf" srcId="{D32BF3FA-B85C-43E6-B119-37C4CC391962}" destId="{347D547A-EBE4-470A-85C7-56903FBA1836}" srcOrd="0" destOrd="0" presId="urn:microsoft.com/office/officeart/2005/8/layout/hList2"/>
    <dgm:cxn modelId="{0BDB6F86-A107-4609-A362-4BF46E806E98}" type="presParOf" srcId="{347D547A-EBE4-470A-85C7-56903FBA1836}" destId="{B39B636C-5AD6-483B-B607-A812B72A7A59}" srcOrd="0" destOrd="0" presId="urn:microsoft.com/office/officeart/2005/8/layout/hList2"/>
    <dgm:cxn modelId="{EC1B7956-7A3F-472A-A1FD-FEB359A5642B}" type="presParOf" srcId="{347D547A-EBE4-470A-85C7-56903FBA1836}" destId="{C2E1C94D-7EA9-4A91-AD5A-15432635246B}" srcOrd="1" destOrd="0" presId="urn:microsoft.com/office/officeart/2005/8/layout/hList2"/>
    <dgm:cxn modelId="{14A55BCB-14F5-4DBD-8CAF-E17A3CB46538}" type="presParOf" srcId="{347D547A-EBE4-470A-85C7-56903FBA1836}" destId="{7980E68F-3316-479F-A9D7-818E26DF2328}" srcOrd="2" destOrd="0" presId="urn:microsoft.com/office/officeart/2005/8/layout/hList2"/>
    <dgm:cxn modelId="{2363D4AD-2835-4999-B146-32BE2C9FF6C7}" type="presParOf" srcId="{D32BF3FA-B85C-43E6-B119-37C4CC391962}" destId="{4D9A8847-2FE6-45D3-BB13-FF9AC792EE46}" srcOrd="1" destOrd="0" presId="urn:microsoft.com/office/officeart/2005/8/layout/hList2"/>
    <dgm:cxn modelId="{CBE148EE-B679-4392-A361-D82F0B6A038C}" type="presParOf" srcId="{D32BF3FA-B85C-43E6-B119-37C4CC391962}" destId="{FAAE4F74-2F13-4A00-9867-6D2FC6425866}" srcOrd="2" destOrd="0" presId="urn:microsoft.com/office/officeart/2005/8/layout/hList2"/>
    <dgm:cxn modelId="{D6E494AC-5CA5-4308-84D0-72D91EDA4229}" type="presParOf" srcId="{FAAE4F74-2F13-4A00-9867-6D2FC6425866}" destId="{9AEEEFB3-405A-4624-B4F7-4CBF6A1E8C50}" srcOrd="0" destOrd="0" presId="urn:microsoft.com/office/officeart/2005/8/layout/hList2"/>
    <dgm:cxn modelId="{DABAF8B3-F380-44C9-8D89-F48E7AA6684C}" type="presParOf" srcId="{FAAE4F74-2F13-4A00-9867-6D2FC6425866}" destId="{4A779053-8C68-463F-89EF-95D4011514A6}" srcOrd="1" destOrd="0" presId="urn:microsoft.com/office/officeart/2005/8/layout/hList2"/>
    <dgm:cxn modelId="{A4CD6B48-6A19-4D23-84C4-ED9F00A8CA99}" type="presParOf" srcId="{FAAE4F74-2F13-4A00-9867-6D2FC6425866}" destId="{4F6F61EB-BBD3-4414-B5DB-E969C179C3F9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C5F719-0F78-47EA-9A2A-F358F55E3498}">
      <dsp:nvSpPr>
        <dsp:cNvPr id="0" name=""/>
        <dsp:cNvSpPr/>
      </dsp:nvSpPr>
      <dsp:spPr>
        <a:xfrm>
          <a:off x="0" y="689831"/>
          <a:ext cx="7467046" cy="110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24A970-9A1B-4F52-80D2-D1CFABAD1678}">
      <dsp:nvSpPr>
        <dsp:cNvPr id="0" name=""/>
        <dsp:cNvSpPr/>
      </dsp:nvSpPr>
      <dsp:spPr>
        <a:xfrm>
          <a:off x="104189" y="232092"/>
          <a:ext cx="7109729" cy="1298880"/>
        </a:xfrm>
        <a:prstGeom prst="roundRect">
          <a:avLst/>
        </a:prstGeom>
        <a:solidFill>
          <a:schemeClr val="bg1"/>
        </a:solidFill>
        <a:ln w="12700" cap="flat" cmpd="sng" algn="ctr">
          <a:solidFill>
            <a:schemeClr val="tx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7566" tIns="0" rIns="197566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400" kern="1200" dirty="0">
              <a:solidFill>
                <a:schemeClr val="tx1"/>
              </a:solidFill>
              <a:cs typeface="Kalimati" pitchFamily="2"/>
            </a:rPr>
            <a:t>साधारणतया </a:t>
          </a:r>
          <a:r>
            <a:rPr lang="hi-IN" sz="2400" kern="1200" dirty="0">
              <a:solidFill>
                <a:schemeClr val="tx1"/>
              </a:solidFill>
              <a:cs typeface="Kalimati" pitchFamily="2"/>
            </a:rPr>
            <a:t>जमिनमा</a:t>
          </a:r>
          <a:r>
            <a:rPr lang="en-US" sz="2400" kern="1200" dirty="0">
              <a:solidFill>
                <a:schemeClr val="tx1"/>
              </a:solidFill>
              <a:cs typeface="Kalimati" pitchFamily="2"/>
            </a:rPr>
            <a:t> </a:t>
          </a:r>
          <a:r>
            <a:rPr lang="hi-IN" sz="2400" kern="1200" dirty="0">
              <a:solidFill>
                <a:schemeClr val="tx1"/>
              </a:solidFill>
              <a:cs typeface="Kalimati" pitchFamily="2"/>
            </a:rPr>
            <a:t>भएका</a:t>
          </a:r>
          <a:r>
            <a:rPr lang="en-US" sz="2400" kern="1200" dirty="0">
              <a:solidFill>
                <a:schemeClr val="tx1"/>
              </a:solidFill>
              <a:cs typeface="Kalimati" pitchFamily="2"/>
            </a:rPr>
            <a:t> </a:t>
          </a:r>
          <a:r>
            <a:rPr lang="hi-IN" sz="2400" kern="1200" dirty="0">
              <a:solidFill>
                <a:srgbClr val="00B0F0"/>
              </a:solidFill>
              <a:cs typeface="Kalimati" pitchFamily="2"/>
            </a:rPr>
            <a:t>विभिन्न वस्तु, आकृति</a:t>
          </a:r>
          <a:r>
            <a:rPr lang="en-US" sz="2400" kern="1200" dirty="0">
              <a:solidFill>
                <a:srgbClr val="00B0F0"/>
              </a:solidFill>
              <a:cs typeface="Kalimati" pitchFamily="2"/>
            </a:rPr>
            <a:t> </a:t>
          </a:r>
          <a:r>
            <a:rPr lang="hi-IN" sz="2400" kern="1200" dirty="0">
              <a:solidFill>
                <a:srgbClr val="00B0F0"/>
              </a:solidFill>
              <a:cs typeface="Kalimati" pitchFamily="2"/>
            </a:rPr>
            <a:t>वा</a:t>
          </a:r>
          <a:r>
            <a:rPr lang="en-US" sz="2400" kern="1200" dirty="0">
              <a:solidFill>
                <a:srgbClr val="00B0F0"/>
              </a:solidFill>
              <a:cs typeface="Kalimati" pitchFamily="2"/>
            </a:rPr>
            <a:t> </a:t>
          </a:r>
          <a:r>
            <a:rPr lang="hi-IN" sz="2400" kern="1200" dirty="0">
              <a:solidFill>
                <a:srgbClr val="00B0F0"/>
              </a:solidFill>
              <a:cs typeface="Kalimati" pitchFamily="2"/>
            </a:rPr>
            <a:t>भौगोलिक सीमानाहरु</a:t>
          </a:r>
          <a:r>
            <a:rPr lang="hi-IN" sz="2400" kern="1200" dirty="0">
              <a:solidFill>
                <a:schemeClr val="tx1"/>
              </a:solidFill>
              <a:cs typeface="Kalimati" pitchFamily="2"/>
            </a:rPr>
            <a:t>लाई निश्चित मापदण्ड बमोजिमका संकेतहरुको प्रयोग गरी नक्</a:t>
          </a:r>
          <a:r>
            <a:rPr lang="ne-NP" sz="2400" kern="1200" dirty="0">
              <a:solidFill>
                <a:schemeClr val="tx1"/>
              </a:solidFill>
              <a:cs typeface="Kalimati" pitchFamily="2"/>
            </a:rPr>
            <a:t>सा</a:t>
          </a:r>
          <a:r>
            <a:rPr lang="hi-IN" sz="2400" kern="1200" dirty="0">
              <a:solidFill>
                <a:schemeClr val="tx1"/>
              </a:solidFill>
              <a:cs typeface="Kalimati" pitchFamily="2"/>
            </a:rPr>
            <a:t>मा देखाइएको हुन्छ ।</a:t>
          </a:r>
          <a:endParaRPr lang="en-US" sz="2400" kern="1200" dirty="0">
            <a:solidFill>
              <a:schemeClr val="tx1"/>
            </a:solidFill>
            <a:cs typeface="Kalimati" pitchFamily="2"/>
          </a:endParaRPr>
        </a:p>
      </dsp:txBody>
      <dsp:txXfrm>
        <a:off x="167595" y="295498"/>
        <a:ext cx="6982917" cy="1172068"/>
      </dsp:txXfrm>
    </dsp:sp>
    <dsp:sp modelId="{9F73D20B-AA51-4371-9A64-5099C5B5FDCE}">
      <dsp:nvSpPr>
        <dsp:cNvPr id="0" name=""/>
        <dsp:cNvSpPr/>
      </dsp:nvSpPr>
      <dsp:spPr>
        <a:xfrm>
          <a:off x="0" y="3229628"/>
          <a:ext cx="7467046" cy="110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661262-C332-4C5C-93AE-937F709931C9}">
      <dsp:nvSpPr>
        <dsp:cNvPr id="0" name=""/>
        <dsp:cNvSpPr/>
      </dsp:nvSpPr>
      <dsp:spPr>
        <a:xfrm>
          <a:off x="0" y="2195110"/>
          <a:ext cx="7098608" cy="1842837"/>
        </a:xfrm>
        <a:prstGeom prst="roundRect">
          <a:avLst/>
        </a:prstGeom>
        <a:solidFill>
          <a:schemeClr val="bg1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7566" tIns="0" rIns="197566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i-IN" sz="2400" kern="1200" dirty="0">
              <a:solidFill>
                <a:schemeClr val="tx1"/>
              </a:solidFill>
              <a:cs typeface="Kalimati" pitchFamily="2"/>
            </a:rPr>
            <a:t>गणना</a:t>
          </a:r>
          <a:r>
            <a:rPr lang="en-US" sz="2400" kern="1200" dirty="0">
              <a:solidFill>
                <a:schemeClr val="tx1"/>
              </a:solidFill>
              <a:cs typeface="Kalimati" pitchFamily="2"/>
            </a:rPr>
            <a:t> </a:t>
          </a:r>
          <a:r>
            <a:rPr lang="hi-IN" sz="2400" kern="1200" dirty="0">
              <a:solidFill>
                <a:schemeClr val="tx1"/>
              </a:solidFill>
              <a:cs typeface="Kalimati" pitchFamily="2"/>
            </a:rPr>
            <a:t>क्षेत्रभित्र रहेका संस्थागत</a:t>
          </a:r>
          <a:r>
            <a:rPr lang="ne-NP" sz="2400" kern="1200" dirty="0">
              <a:solidFill>
                <a:schemeClr val="tx1"/>
              </a:solidFill>
              <a:cs typeface="Kalimati" pitchFamily="2"/>
            </a:rPr>
            <a:t> </a:t>
          </a:r>
          <a:r>
            <a:rPr lang="hi-IN" sz="2400" kern="1200" dirty="0">
              <a:solidFill>
                <a:schemeClr val="tx1"/>
              </a:solidFill>
              <a:cs typeface="Kalimati" pitchFamily="2"/>
            </a:rPr>
            <a:t>आवास जस्तै </a:t>
          </a:r>
          <a:r>
            <a:rPr lang="en-US" sz="2400" kern="1200" dirty="0">
              <a:solidFill>
                <a:schemeClr val="tx1"/>
              </a:solidFill>
              <a:latin typeface="Preeti"/>
              <a:ea typeface="Calibri"/>
              <a:cs typeface="Angsana New"/>
            </a:rPr>
            <a:t>M</a:t>
          </a:r>
          <a:r>
            <a:rPr lang="hi-IN" sz="2400" kern="1200" dirty="0">
              <a:solidFill>
                <a:schemeClr val="tx1"/>
              </a:solidFill>
              <a:cs typeface="Kalimati" pitchFamily="2"/>
            </a:rPr>
            <a:t> छात्रावास, संयुक्त</a:t>
          </a:r>
          <a:r>
            <a:rPr lang="ne-NP" sz="2400" kern="1200" dirty="0">
              <a:solidFill>
                <a:schemeClr val="tx1"/>
              </a:solidFill>
              <a:cs typeface="Kalimati" pitchFamily="2"/>
            </a:rPr>
            <a:t> </a:t>
          </a:r>
          <a:r>
            <a:rPr lang="hi-IN" sz="2400" kern="1200" dirty="0">
              <a:solidFill>
                <a:schemeClr val="tx1"/>
              </a:solidFill>
              <a:cs typeface="Kalimati" pitchFamily="2"/>
            </a:rPr>
            <a:t>आवास, सेना र प्रहरीको व्यारेक आदि संरचनाहरूलाई छुट्टै बहुभुज</a:t>
          </a:r>
          <a:r>
            <a:rPr lang="en-US" sz="2400" kern="1200" dirty="0">
              <a:solidFill>
                <a:schemeClr val="tx1"/>
              </a:solidFill>
              <a:cs typeface="Kalimati" pitchFamily="2"/>
            </a:rPr>
            <a:t> (Polygon)</a:t>
          </a:r>
          <a:r>
            <a:rPr lang="hi-IN" sz="2400" kern="1200" dirty="0">
              <a:solidFill>
                <a:schemeClr val="tx1"/>
              </a:solidFill>
              <a:cs typeface="Kalimati" pitchFamily="2"/>
            </a:rPr>
            <a:t> ले जनाई सो को नाम</a:t>
          </a:r>
          <a:r>
            <a:rPr lang="ne-NP" sz="2400" kern="1200" dirty="0">
              <a:solidFill>
                <a:schemeClr val="tx1"/>
              </a:solidFill>
              <a:cs typeface="Kalimati" pitchFamily="2"/>
            </a:rPr>
            <a:t> </a:t>
          </a:r>
          <a:r>
            <a:rPr lang="hi-IN" sz="2400" kern="1200" dirty="0">
              <a:solidFill>
                <a:schemeClr val="tx1"/>
              </a:solidFill>
              <a:cs typeface="Kalimati" pitchFamily="2"/>
            </a:rPr>
            <a:t>दिइएको छ । </a:t>
          </a:r>
          <a:endParaRPr lang="en-US" sz="2400" kern="1200" dirty="0">
            <a:solidFill>
              <a:schemeClr val="tx1"/>
            </a:solidFill>
            <a:cs typeface="Kalimati" pitchFamily="2"/>
          </a:endParaRPr>
        </a:p>
      </dsp:txBody>
      <dsp:txXfrm>
        <a:off x="89960" y="2285070"/>
        <a:ext cx="6918688" cy="16629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80E68F-3316-479F-A9D7-818E26DF2328}">
      <dsp:nvSpPr>
        <dsp:cNvPr id="0" name=""/>
        <dsp:cNvSpPr/>
      </dsp:nvSpPr>
      <dsp:spPr>
        <a:xfrm rot="16200000">
          <a:off x="-380627" y="2079652"/>
          <a:ext cx="3203798" cy="2959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61019" bIns="0" numCol="1" spcCol="1270" anchor="t" anchorCtr="0">
          <a:noAutofit/>
        </a:bodyPr>
        <a:lstStyle/>
        <a:p>
          <a:pPr marL="0" lvl="0" indent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>
        <a:off x="-380627" y="2079652"/>
        <a:ext cx="3203798" cy="295958"/>
      </dsp:txXfrm>
    </dsp:sp>
    <dsp:sp modelId="{C2E1C94D-7EA9-4A91-AD5A-15432635246B}">
      <dsp:nvSpPr>
        <dsp:cNvPr id="0" name=""/>
        <dsp:cNvSpPr/>
      </dsp:nvSpPr>
      <dsp:spPr>
        <a:xfrm>
          <a:off x="667678" y="625733"/>
          <a:ext cx="2877334" cy="320379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tx1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261019" rIns="170688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i-IN" sz="2400" kern="1200" dirty="0">
              <a:solidFill>
                <a:schemeClr val="tx1"/>
              </a:solidFill>
              <a:cs typeface="Kalimati" pitchFamily="2"/>
            </a:rPr>
            <a:t>नक्</a:t>
          </a:r>
          <a:r>
            <a:rPr lang="ne-NP" sz="2400" kern="1200" dirty="0">
              <a:solidFill>
                <a:schemeClr val="tx1"/>
              </a:solidFill>
              <a:cs typeface="Kalimati" pitchFamily="2"/>
            </a:rPr>
            <a:t>सा</a:t>
          </a:r>
          <a:r>
            <a:rPr lang="hi-IN" sz="2400" kern="1200" dirty="0">
              <a:solidFill>
                <a:schemeClr val="tx1"/>
              </a:solidFill>
              <a:cs typeface="Kalimati" pitchFamily="2"/>
            </a:rPr>
            <a:t>को सिरान (माथि) तर्फको भागलाई उत्तर दिशातर्फ फर्काएर सही अभिमुख गर्ने ।</a:t>
          </a:r>
          <a:endParaRPr lang="en-US" sz="2400" kern="1200" dirty="0">
            <a:solidFill>
              <a:schemeClr val="tx1"/>
            </a:solidFill>
            <a:cs typeface="Kalimati" pitchFamily="2"/>
          </a:endParaRPr>
        </a:p>
      </dsp:txBody>
      <dsp:txXfrm>
        <a:off x="667678" y="625733"/>
        <a:ext cx="2877334" cy="3203798"/>
      </dsp:txXfrm>
    </dsp:sp>
    <dsp:sp modelId="{B39B636C-5AD6-483B-B607-A812B72A7A59}">
      <dsp:nvSpPr>
        <dsp:cNvPr id="0" name=""/>
        <dsp:cNvSpPr/>
      </dsp:nvSpPr>
      <dsp:spPr>
        <a:xfrm>
          <a:off x="1073292" y="235067"/>
          <a:ext cx="591917" cy="591917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000" b="-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6F61EB-BBD3-4414-B5DB-E969C179C3F9}">
      <dsp:nvSpPr>
        <dsp:cNvPr id="0" name=""/>
        <dsp:cNvSpPr/>
      </dsp:nvSpPr>
      <dsp:spPr>
        <a:xfrm rot="16200000">
          <a:off x="3177298" y="2079652"/>
          <a:ext cx="3203798" cy="2959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61019" bIns="0" numCol="1" spcCol="1270" anchor="t" anchorCtr="0">
          <a:noAutofit/>
        </a:bodyPr>
        <a:lstStyle/>
        <a:p>
          <a:pPr marL="0" lvl="0" indent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>
        <a:off x="3177298" y="2079652"/>
        <a:ext cx="3203798" cy="295958"/>
      </dsp:txXfrm>
    </dsp:sp>
    <dsp:sp modelId="{4A779053-8C68-463F-89EF-95D4011514A6}">
      <dsp:nvSpPr>
        <dsp:cNvPr id="0" name=""/>
        <dsp:cNvSpPr/>
      </dsp:nvSpPr>
      <dsp:spPr>
        <a:xfrm>
          <a:off x="3910893" y="582898"/>
          <a:ext cx="3448464" cy="328946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tx1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261019" rIns="170688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i-IN" sz="2400" kern="1200" dirty="0">
              <a:solidFill>
                <a:schemeClr val="tx1"/>
              </a:solidFill>
              <a:cs typeface="Kalimati" pitchFamily="2"/>
            </a:rPr>
            <a:t>जमिनमा रहेका केही स्पष्ट ठाउँ र विशेषताहरू जस्तैः स्कूल, मन्दिर, पुल, सडक आदि हेरी आफ्नो स्थिति निर्धारण गर्ने ।</a:t>
          </a:r>
          <a:endParaRPr lang="en-US" sz="2400" kern="1200" dirty="0">
            <a:solidFill>
              <a:schemeClr val="tx1"/>
            </a:solidFill>
            <a:cs typeface="Kalimati" pitchFamily="2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800" kern="1200" dirty="0">
            <a:solidFill>
              <a:schemeClr val="tx1"/>
            </a:solidFill>
            <a:cs typeface="Kalimati" pitchFamily="2"/>
          </a:endParaRPr>
        </a:p>
      </dsp:txBody>
      <dsp:txXfrm>
        <a:off x="3910893" y="582898"/>
        <a:ext cx="3448464" cy="3289468"/>
      </dsp:txXfrm>
    </dsp:sp>
    <dsp:sp modelId="{9AEEEFB3-405A-4624-B4F7-4CBF6A1E8C50}">
      <dsp:nvSpPr>
        <dsp:cNvPr id="0" name=""/>
        <dsp:cNvSpPr/>
      </dsp:nvSpPr>
      <dsp:spPr>
        <a:xfrm>
          <a:off x="4631218" y="235067"/>
          <a:ext cx="591917" cy="591917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53D81F-0490-4E1D-A29A-A6DBBBF4B852}">
      <dsp:nvSpPr>
        <dsp:cNvPr id="0" name=""/>
        <dsp:cNvSpPr/>
      </dsp:nvSpPr>
      <dsp:spPr>
        <a:xfrm rot="16200000">
          <a:off x="6899573" y="2079652"/>
          <a:ext cx="3203798" cy="2959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61019" bIns="0" numCol="1" spcCol="1270" anchor="t" anchorCtr="0">
          <a:noAutofit/>
        </a:bodyPr>
        <a:lstStyle/>
        <a:p>
          <a:pPr marL="0" lvl="0" indent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>
        <a:off x="6899573" y="2079652"/>
        <a:ext cx="3203798" cy="295958"/>
      </dsp:txXfrm>
    </dsp:sp>
    <dsp:sp modelId="{E8655F5F-950B-4274-9C7C-DB1D64E76E6F}">
      <dsp:nvSpPr>
        <dsp:cNvPr id="0" name=""/>
        <dsp:cNvSpPr/>
      </dsp:nvSpPr>
      <dsp:spPr>
        <a:xfrm>
          <a:off x="8132056" y="525085"/>
          <a:ext cx="3206034" cy="3221899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tx1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261019" rIns="170688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i-IN" sz="2400" kern="1200" dirty="0">
              <a:solidFill>
                <a:schemeClr val="tx1"/>
              </a:solidFill>
              <a:cs typeface="Kalimati" pitchFamily="2"/>
            </a:rPr>
            <a:t>नक्शामा आफू रहेको ठाउँ यकिन गरी जमिनको दुरी र दिशा हेरी नजिकका अन्य ठाउँ तथा विशेषताहरू पहिचान गर्ने ।</a:t>
          </a:r>
          <a:endParaRPr lang="en-US" sz="2400" kern="1200" dirty="0">
            <a:solidFill>
              <a:schemeClr val="tx1"/>
            </a:solidFill>
            <a:cs typeface="Kalimati" pitchFamily="2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700" kern="1200" dirty="0">
            <a:solidFill>
              <a:schemeClr val="tx1"/>
            </a:solidFill>
            <a:latin typeface="Preeti"/>
            <a:cs typeface="Kalimati" pitchFamily="2"/>
          </a:endParaRPr>
        </a:p>
      </dsp:txBody>
      <dsp:txXfrm>
        <a:off x="8132056" y="525085"/>
        <a:ext cx="3206034" cy="3221899"/>
      </dsp:txXfrm>
    </dsp:sp>
    <dsp:sp modelId="{8C30B3EA-F731-4A00-92A7-4C1B58C9738B}">
      <dsp:nvSpPr>
        <dsp:cNvPr id="0" name=""/>
        <dsp:cNvSpPr/>
      </dsp:nvSpPr>
      <dsp:spPr>
        <a:xfrm>
          <a:off x="8353493" y="235067"/>
          <a:ext cx="591917" cy="591917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80E68F-3316-479F-A9D7-818E26DF2328}">
      <dsp:nvSpPr>
        <dsp:cNvPr id="0" name=""/>
        <dsp:cNvSpPr/>
      </dsp:nvSpPr>
      <dsp:spPr>
        <a:xfrm rot="16200000">
          <a:off x="3421207" y="2305131"/>
          <a:ext cx="3300295" cy="5019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42725" bIns="0" numCol="1" spcCol="1270" anchor="t" anchorCtr="0">
          <a:noAutofit/>
        </a:bodyPr>
        <a:lstStyle/>
        <a:p>
          <a:pPr marL="0" lvl="0" indent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 dirty="0"/>
        </a:p>
      </dsp:txBody>
      <dsp:txXfrm>
        <a:off x="3421207" y="2305131"/>
        <a:ext cx="3300295" cy="501987"/>
      </dsp:txXfrm>
    </dsp:sp>
    <dsp:sp modelId="{C2E1C94D-7EA9-4A91-AD5A-15432635246B}">
      <dsp:nvSpPr>
        <dsp:cNvPr id="0" name=""/>
        <dsp:cNvSpPr/>
      </dsp:nvSpPr>
      <dsp:spPr>
        <a:xfrm>
          <a:off x="798288" y="816045"/>
          <a:ext cx="4880369" cy="3300295"/>
        </a:xfrm>
        <a:prstGeom prst="rect">
          <a:avLst/>
        </a:prstGeom>
        <a:noFill/>
        <a:ln w="12700" cap="flat" cmpd="sng" algn="ctr">
          <a:solidFill>
            <a:schemeClr val="tx1">
              <a:lumMod val="95000"/>
              <a:lumOff val="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442725" rIns="170688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i-IN" sz="2400" kern="1200" dirty="0">
              <a:solidFill>
                <a:schemeClr val="tx1"/>
              </a:solidFill>
              <a:cs typeface="Kalimati" pitchFamily="2"/>
            </a:rPr>
            <a:t>आफ्नो स्थिति निर्धारण भइसकेपछि नक्</a:t>
          </a:r>
          <a:r>
            <a:rPr lang="ne-NP" sz="2400" kern="1200" dirty="0">
              <a:solidFill>
                <a:schemeClr val="tx1"/>
              </a:solidFill>
              <a:cs typeface="Kalimati" pitchFamily="2"/>
            </a:rPr>
            <a:t>सा</a:t>
          </a:r>
          <a:r>
            <a:rPr lang="hi-IN" sz="2400" kern="1200" dirty="0">
              <a:solidFill>
                <a:schemeClr val="tx1"/>
              </a:solidFill>
              <a:cs typeface="Kalimati" pitchFamily="2"/>
            </a:rPr>
            <a:t>मा देखाइएको गन्तव्य स्थानसम्म पुग्न कुन बाटो र कुन ठाउँ भएर जानुपर्छ अध्ययन गरी सोही अनुसार भ्रमण गर्ने ।</a:t>
          </a:r>
          <a:endParaRPr lang="en-US" sz="2400" kern="1200" dirty="0">
            <a:solidFill>
              <a:schemeClr val="tx1"/>
            </a:solidFill>
            <a:cs typeface="Kalimati" pitchFamily="2"/>
          </a:endParaRPr>
        </a:p>
      </dsp:txBody>
      <dsp:txXfrm>
        <a:off x="798288" y="816045"/>
        <a:ext cx="4880369" cy="3300295"/>
      </dsp:txXfrm>
    </dsp:sp>
    <dsp:sp modelId="{B39B636C-5AD6-483B-B607-A812B72A7A59}">
      <dsp:nvSpPr>
        <dsp:cNvPr id="0" name=""/>
        <dsp:cNvSpPr/>
      </dsp:nvSpPr>
      <dsp:spPr>
        <a:xfrm>
          <a:off x="1076143" y="134114"/>
          <a:ext cx="1003975" cy="1003975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6F61EB-BBD3-4414-B5DB-E969C179C3F9}">
      <dsp:nvSpPr>
        <dsp:cNvPr id="0" name=""/>
        <dsp:cNvSpPr/>
      </dsp:nvSpPr>
      <dsp:spPr>
        <a:xfrm rot="16200000">
          <a:off x="5510227" y="2195892"/>
          <a:ext cx="3300295" cy="5019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42725" bIns="0" numCol="1" spcCol="1270" anchor="t" anchorCtr="0">
          <a:noAutofit/>
        </a:bodyPr>
        <a:lstStyle/>
        <a:p>
          <a:pPr marL="0" lvl="0" indent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 dirty="0"/>
        </a:p>
      </dsp:txBody>
      <dsp:txXfrm>
        <a:off x="5510227" y="2195892"/>
        <a:ext cx="3300295" cy="501987"/>
      </dsp:txXfrm>
    </dsp:sp>
    <dsp:sp modelId="{4A779053-8C68-463F-89EF-95D4011514A6}">
      <dsp:nvSpPr>
        <dsp:cNvPr id="0" name=""/>
        <dsp:cNvSpPr/>
      </dsp:nvSpPr>
      <dsp:spPr>
        <a:xfrm>
          <a:off x="6097454" y="796738"/>
          <a:ext cx="4880369" cy="3300295"/>
        </a:xfrm>
        <a:prstGeom prst="rect">
          <a:avLst/>
        </a:prstGeom>
        <a:noFill/>
        <a:ln w="12700" cap="flat" cmpd="sng" algn="ctr">
          <a:solidFill>
            <a:schemeClr val="tx1">
              <a:lumMod val="95000"/>
              <a:lumOff val="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442725" rIns="170688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i-IN" sz="2400" kern="1200" dirty="0">
              <a:solidFill>
                <a:schemeClr val="tx1"/>
              </a:solidFill>
              <a:cs typeface="Kalimati" pitchFamily="2"/>
            </a:rPr>
            <a:t>नक्</a:t>
          </a:r>
          <a:r>
            <a:rPr lang="ne-NP" sz="2400" kern="1200" dirty="0">
              <a:solidFill>
                <a:schemeClr val="tx1"/>
              </a:solidFill>
              <a:cs typeface="Kalimati" pitchFamily="2"/>
            </a:rPr>
            <a:t>सा</a:t>
          </a:r>
          <a:r>
            <a:rPr lang="hi-IN" sz="2400" kern="1200" dirty="0">
              <a:solidFill>
                <a:schemeClr val="tx1"/>
              </a:solidFill>
              <a:cs typeface="Kalimati" pitchFamily="2"/>
            </a:rPr>
            <a:t>को राम्रोसँग अध्ययन गरीसकेपछि कुन स्थानबाट काम शुरू गर्दा सबै घरपरिवार र ब्यक्तिहरूको गणना </a:t>
          </a:r>
          <a:r>
            <a:rPr lang="hi-IN" sz="2400" kern="1200" dirty="0">
              <a:solidFill>
                <a:srgbClr val="00B0F0"/>
              </a:solidFill>
              <a:cs typeface="Kalimati" pitchFamily="2"/>
            </a:rPr>
            <a:t>कोही नछुट्ने तथा कोही नदोहोरिने </a:t>
          </a:r>
          <a:r>
            <a:rPr lang="hi-IN" sz="2400" kern="1200" dirty="0">
              <a:solidFill>
                <a:schemeClr val="tx1"/>
              </a:solidFill>
              <a:cs typeface="Kalimati" pitchFamily="2"/>
            </a:rPr>
            <a:t>गरी सम्पन्न गर्न सकिन्छ भन्ने टुङ्गो लगाउने ।</a:t>
          </a:r>
          <a:endParaRPr lang="en-US" sz="2400" kern="1200" dirty="0">
            <a:solidFill>
              <a:schemeClr val="tx1"/>
            </a:solidFill>
            <a:cs typeface="Kalimati" pitchFamily="2"/>
          </a:endParaRPr>
        </a:p>
      </dsp:txBody>
      <dsp:txXfrm>
        <a:off x="6097454" y="796738"/>
        <a:ext cx="4880369" cy="3300295"/>
      </dsp:txXfrm>
    </dsp:sp>
    <dsp:sp modelId="{9AEEEFB3-405A-4624-B4F7-4CBF6A1E8C50}">
      <dsp:nvSpPr>
        <dsp:cNvPr id="0" name=""/>
        <dsp:cNvSpPr/>
      </dsp:nvSpPr>
      <dsp:spPr>
        <a:xfrm>
          <a:off x="6526585" y="134114"/>
          <a:ext cx="1003975" cy="1003975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4719" cy="467231"/>
          </a:xfrm>
          <a:prstGeom prst="rect">
            <a:avLst/>
          </a:prstGeom>
        </p:spPr>
        <p:txBody>
          <a:bodyPr vert="horz" lIns="93354" tIns="46678" rIns="93354" bIns="466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9930" y="0"/>
            <a:ext cx="3044719" cy="467231"/>
          </a:xfrm>
          <a:prstGeom prst="rect">
            <a:avLst/>
          </a:prstGeom>
        </p:spPr>
        <p:txBody>
          <a:bodyPr vert="horz" lIns="93354" tIns="46678" rIns="93354" bIns="46678" rtlCol="0"/>
          <a:lstStyle>
            <a:lvl1pPr algn="r">
              <a:defRPr sz="1200"/>
            </a:lvl1pPr>
          </a:lstStyle>
          <a:p>
            <a:fld id="{9231CA90-4BF0-404B-86AD-78A7104D7BCC}" type="datetimeFigureOut">
              <a:rPr lang="en-US" smtClean="0"/>
              <a:t>3/18/2021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5046"/>
            <a:ext cx="3044719" cy="467230"/>
          </a:xfrm>
          <a:prstGeom prst="rect">
            <a:avLst/>
          </a:prstGeom>
        </p:spPr>
        <p:txBody>
          <a:bodyPr vert="horz" lIns="93354" tIns="46678" rIns="93354" bIns="466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9930" y="8845046"/>
            <a:ext cx="3044719" cy="467230"/>
          </a:xfrm>
          <a:prstGeom prst="rect">
            <a:avLst/>
          </a:prstGeom>
        </p:spPr>
        <p:txBody>
          <a:bodyPr vert="horz" lIns="93354" tIns="46678" rIns="93354" bIns="46678" rtlCol="0" anchor="b"/>
          <a:lstStyle>
            <a:lvl1pPr algn="r">
              <a:defRPr sz="1200"/>
            </a:lvl1pPr>
          </a:lstStyle>
          <a:p>
            <a:fld id="{4917A64E-42A8-4644-ADA7-EA265D294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019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4719" cy="467231"/>
          </a:xfrm>
          <a:prstGeom prst="rect">
            <a:avLst/>
          </a:prstGeom>
        </p:spPr>
        <p:txBody>
          <a:bodyPr vert="horz" lIns="93354" tIns="46678" rIns="93354" bIns="466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9930" y="0"/>
            <a:ext cx="3044719" cy="467231"/>
          </a:xfrm>
          <a:prstGeom prst="rect">
            <a:avLst/>
          </a:prstGeom>
        </p:spPr>
        <p:txBody>
          <a:bodyPr vert="horz" lIns="93354" tIns="46678" rIns="93354" bIns="46678" rtlCol="0"/>
          <a:lstStyle>
            <a:lvl1pPr algn="r">
              <a:defRPr sz="1200"/>
            </a:lvl1pPr>
          </a:lstStyle>
          <a:p>
            <a:fld id="{309423A2-582F-4D36-9529-531F24B7A8DD}" type="datetimeFigureOut">
              <a:rPr lang="en-US" smtClean="0"/>
              <a:t>3/18/2021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8000" cy="3143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54" tIns="46678" rIns="93354" bIns="4667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628" y="4481532"/>
            <a:ext cx="5621020" cy="3666709"/>
          </a:xfrm>
          <a:prstGeom prst="rect">
            <a:avLst/>
          </a:prstGeom>
        </p:spPr>
        <p:txBody>
          <a:bodyPr vert="horz" lIns="93354" tIns="46678" rIns="93354" bIns="46678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5046"/>
            <a:ext cx="3044719" cy="467230"/>
          </a:xfrm>
          <a:prstGeom prst="rect">
            <a:avLst/>
          </a:prstGeom>
        </p:spPr>
        <p:txBody>
          <a:bodyPr vert="horz" lIns="93354" tIns="46678" rIns="93354" bIns="466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9930" y="8845046"/>
            <a:ext cx="3044719" cy="467230"/>
          </a:xfrm>
          <a:prstGeom prst="rect">
            <a:avLst/>
          </a:prstGeom>
        </p:spPr>
        <p:txBody>
          <a:bodyPr vert="horz" lIns="93354" tIns="46678" rIns="93354" bIns="46678" rtlCol="0" anchor="b"/>
          <a:lstStyle>
            <a:lvl1pPr algn="r">
              <a:defRPr sz="1200"/>
            </a:lvl1pPr>
          </a:lstStyle>
          <a:p>
            <a:fld id="{5C0C036C-F7AF-41A9-8F7F-4ED97ECBA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473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5006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4097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187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15811" y="2533504"/>
            <a:ext cx="4872038" cy="30972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9"/>
          </p:nvPr>
        </p:nvSpPr>
        <p:spPr>
          <a:xfrm>
            <a:off x="7042150" y="2347913"/>
            <a:ext cx="3289300" cy="27701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0200904" y="6448301"/>
            <a:ext cx="1991096" cy="4096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051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C62E67-0987-4CFA-A37F-AEFD85975683}" type="datetimeFigureOut">
              <a:rPr lang="en-US" smtClean="0"/>
              <a:t>3/18/2021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40B2E4-A264-431E-ABDE-38E3BCDA587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ne-NP"/>
              <a:t>गणक तालिम</a:t>
            </a:r>
            <a:r>
              <a:rPr lang="en-US"/>
              <a:t>-Day1/S1</a:t>
            </a:r>
          </a:p>
        </p:txBody>
      </p:sp>
    </p:spTree>
    <p:extLst>
      <p:ext uri="{BB962C8B-B14F-4D97-AF65-F5344CB8AC3E}">
        <p14:creationId xmlns:p14="http://schemas.microsoft.com/office/powerpoint/2010/main" val="167507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416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10515600" cy="51647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96132" y="6451887"/>
            <a:ext cx="445835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400" kern="120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</a:lstStyle>
          <a:p>
            <a:fld id="{26402401-4522-4C0F-A737-197EB07E49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919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1426321" y="48478"/>
            <a:ext cx="9564914" cy="1020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627224" y="-8479"/>
            <a:ext cx="564776" cy="638222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0" y="26718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1400" b="0" dirty="0">
                <a:solidFill>
                  <a:srgbClr val="FF0000"/>
                </a:solidFill>
                <a:cs typeface="Kalimati" panose="00000400000000000000" pitchFamily="2"/>
              </a:rPr>
              <a:t>केन्द्रीय तथ्याङ्क विभाग</a:t>
            </a:r>
          </a:p>
          <a:p>
            <a:pPr algn="ctr"/>
            <a:r>
              <a:rPr lang="ne-NP" sz="1800" b="0" dirty="0">
                <a:solidFill>
                  <a:srgbClr val="FF0000"/>
                </a:solidFill>
                <a:cs typeface="Kalimati" panose="00000400000000000000" pitchFamily="2"/>
              </a:rPr>
              <a:t>राष्ट्रिय जनगणना २०७८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7597" y="18012"/>
            <a:ext cx="572003" cy="479697"/>
          </a:xfrm>
          <a:prstGeom prst="rect">
            <a:avLst/>
          </a:prstGeom>
        </p:spPr>
      </p:pic>
      <p:sp>
        <p:nvSpPr>
          <p:cNvPr id="15" name="Footer Placeholder 12"/>
          <p:cNvSpPr txBox="1">
            <a:spLocks/>
          </p:cNvSpPr>
          <p:nvPr userDrawn="1"/>
        </p:nvSpPr>
        <p:spPr>
          <a:xfrm>
            <a:off x="6504043" y="6481297"/>
            <a:ext cx="549653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060"/>
                </a:solidFill>
                <a:latin typeface="+mn-lt"/>
                <a:ea typeface="+mn-ea"/>
                <a:cs typeface="Kalimati" panose="00000400000000000000" pitchFamily="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1200" baseline="0" dirty="0">
                <a:solidFill>
                  <a:srgbClr val="FFC000"/>
                </a:solidFill>
                <a:latin typeface="+mn-lt"/>
                <a:ea typeface="+mn-ea"/>
                <a:cs typeface="Kalimati" panose="00000400000000000000" pitchFamily="2"/>
              </a:rPr>
              <a:t>Page 1/….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0628416" y="6377049"/>
            <a:ext cx="1563584" cy="4693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200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3" Type="http://schemas.openxmlformats.org/officeDocument/2006/relationships/diagramLayout" Target="../diagrams/layout1.xml"/><Relationship Id="rId7" Type="http://schemas.openxmlformats.org/officeDocument/2006/relationships/image" Target="../media/image1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package" Target="../embeddings/Microsoft_PowerPoint_Presentation.pptx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52400" y="5610164"/>
            <a:ext cx="7236804" cy="1080121"/>
          </a:xfrm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600"/>
              </a:spcBef>
              <a:spcAft>
                <a:spcPts val="50"/>
              </a:spcAft>
              <a:buNone/>
            </a:pPr>
            <a:r>
              <a:rPr lang="hi-IN" b="1" dirty="0">
                <a:solidFill>
                  <a:srgbClr val="002060"/>
                </a:solidFill>
                <a:latin typeface="Ganesh" pitchFamily="2" charset="0"/>
                <a:ea typeface="Calibri"/>
                <a:cs typeface="Kalimati" pitchFamily="2"/>
              </a:rPr>
              <a:t>गणना क्षेत्रको पहिचान तथा नक्सा</a:t>
            </a:r>
            <a:endParaRPr lang="en-US" b="1" dirty="0">
              <a:solidFill>
                <a:srgbClr val="002060"/>
              </a:solidFill>
              <a:latin typeface="Ganesh" pitchFamily="2" charset="0"/>
              <a:ea typeface="Calibri"/>
              <a:cs typeface="Kalimati" pitchFamily="2"/>
            </a:endParaRPr>
          </a:p>
          <a:p>
            <a:pPr marL="0" indent="0" algn="ctr">
              <a:spcBef>
                <a:spcPts val="600"/>
              </a:spcBef>
              <a:spcAft>
                <a:spcPts val="50"/>
              </a:spcAft>
              <a:buNone/>
            </a:pPr>
            <a:r>
              <a:rPr lang="hi-IN" b="1" dirty="0">
                <a:solidFill>
                  <a:srgbClr val="002060"/>
                </a:solidFill>
                <a:latin typeface="Ganesh" pitchFamily="2" charset="0"/>
                <a:ea typeface="Calibri"/>
                <a:cs typeface="Kalimati" pitchFamily="2"/>
              </a:rPr>
              <a:t>अध्ययन र प्रयोग गर्ने तरिका </a:t>
            </a:r>
            <a:endParaRPr lang="en-US" altLang="ko-KR" b="1" dirty="0">
              <a:solidFill>
                <a:srgbClr val="002060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10" name="Slide Number Placeholder 19"/>
          <p:cNvSpPr txBox="1">
            <a:spLocks/>
          </p:cNvSpPr>
          <p:nvPr/>
        </p:nvSpPr>
        <p:spPr>
          <a:xfrm>
            <a:off x="9484245" y="6517763"/>
            <a:ext cx="2693581" cy="33057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r"/>
              <a:t>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49C7E97-4025-4273-8FB4-725B41F86CEF}"/>
              </a:ext>
            </a:extLst>
          </p:cNvPr>
          <p:cNvSpPr/>
          <p:nvPr/>
        </p:nvSpPr>
        <p:spPr>
          <a:xfrm>
            <a:off x="9179355" y="2682516"/>
            <a:ext cx="2956330" cy="2956330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</a:t>
            </a:r>
          </a:p>
        </p:txBody>
      </p:sp>
      <p:pic>
        <p:nvPicPr>
          <p:cNvPr id="14" name="Picture 2" descr="H:\CBS_Tutorial\PPT Templates\Downloads\village-visit-32-728.jpg">
            <a:extLst>
              <a:ext uri="{FF2B5EF4-FFF2-40B4-BE49-F238E27FC236}">
                <a16:creationId xmlns:a16="http://schemas.microsoft.com/office/drawing/2014/main" id="{11A0EF17-8B4A-4185-8845-28D018F484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8588" y="2953752"/>
            <a:ext cx="2833300" cy="250434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23A7BA57-E6E8-4A9D-A40A-1DD2BFFFB6A5}"/>
              </a:ext>
            </a:extLst>
          </p:cNvPr>
          <p:cNvSpPr txBox="1">
            <a:spLocks/>
          </p:cNvSpPr>
          <p:nvPr/>
        </p:nvSpPr>
        <p:spPr>
          <a:xfrm>
            <a:off x="0" y="800782"/>
            <a:ext cx="12192000" cy="1917803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राष्ट्रिय जनगणना २०७८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प्रदेश</a:t>
            </a: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स्तरीय मुख्य प्रशिक्षक </a:t>
            </a: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तालिम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4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मितिः २०७७ चैत १३</a:t>
            </a:r>
            <a:endParaRPr lang="ne-NP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en-US" sz="3200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31AB1FC-3DC7-4078-B505-3F092B205FF4}"/>
              </a:ext>
            </a:extLst>
          </p:cNvPr>
          <p:cNvCxnSpPr/>
          <p:nvPr/>
        </p:nvCxnSpPr>
        <p:spPr>
          <a:xfrm>
            <a:off x="-13800" y="631387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6352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63497"/>
            <a:ext cx="2798990" cy="20992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6282" y="633303"/>
            <a:ext cx="9011920" cy="5645872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6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-10633" y="1748836"/>
            <a:ext cx="2798990" cy="1908757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ne-NP" sz="4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प्रस्तुतिका विषय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40406" y="2476994"/>
            <a:ext cx="82905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dirty="0">
                <a:cs typeface="Kalimati" pitchFamily="2"/>
              </a:rPr>
              <a:t>गणना </a:t>
            </a:r>
            <a:r>
              <a:rPr lang="hi-IN" sz="2400" b="1" dirty="0">
                <a:solidFill>
                  <a:srgbClr val="002060"/>
                </a:solidFill>
                <a:latin typeface="Ganesh" pitchFamily="2" charset="0"/>
                <a:ea typeface="Calibri"/>
                <a:cs typeface="Kalimati" pitchFamily="2"/>
              </a:rPr>
              <a:t>क्षेत्रको पहिचान</a:t>
            </a:r>
            <a:r>
              <a:rPr lang="en-US" sz="2400" b="1" dirty="0">
                <a:solidFill>
                  <a:srgbClr val="002060"/>
                </a:solidFill>
                <a:latin typeface="Ganesh" pitchFamily="2" charset="0"/>
                <a:ea typeface="Calibri"/>
                <a:cs typeface="Kalimati" pitchFamily="2"/>
              </a:rPr>
              <a:t>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ea typeface="Calibri"/>
                <a:cs typeface="Kalimati" pitchFamily="2"/>
              </a:rPr>
              <a:t>नक्सा अध्ययन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ea typeface="Calibri"/>
                <a:cs typeface="Kalimati" pitchFamily="2"/>
              </a:rPr>
              <a:t>नक्सा प्रयोग गर्ने तरिका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n-US" sz="2400" dirty="0">
              <a:cs typeface="Kalimati" pitchFamily="2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19"/>
          <p:cNvSpPr txBox="1">
            <a:spLocks/>
          </p:cNvSpPr>
          <p:nvPr/>
        </p:nvSpPr>
        <p:spPr>
          <a:xfrm>
            <a:off x="11602720" y="6425898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8147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सन्दर्भ सामाग्री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44C860-C6C8-4B13-9FE9-805C3230E513}"/>
              </a:ext>
            </a:extLst>
          </p:cNvPr>
          <p:cNvSpPr/>
          <p:nvPr/>
        </p:nvSpPr>
        <p:spPr>
          <a:xfrm>
            <a:off x="329609" y="1854423"/>
            <a:ext cx="118304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2400" dirty="0">
                <a:cs typeface="Kalimati" pitchFamily="2"/>
              </a:rPr>
              <a:t>सुपरिवेक्षक पुस्तिकाको अनुच्छेद ४.१ देखि ४.१३ सम्म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7E76D64-08BC-44BA-B40E-FD42AC5C54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1632" y="3019647"/>
            <a:ext cx="3073558" cy="382628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484F217-AD13-4A2F-A3F6-F899738251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4869" y="3019647"/>
            <a:ext cx="4564203" cy="258693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6FD714B-47A5-45E7-90C8-83DBDC8FC1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855" y="3064033"/>
            <a:ext cx="4081097" cy="3294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900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0" y="606392"/>
            <a:ext cx="12192000" cy="385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1"/>
          <p:cNvSpPr txBox="1">
            <a:spLocks/>
          </p:cNvSpPr>
          <p:nvPr/>
        </p:nvSpPr>
        <p:spPr>
          <a:xfrm>
            <a:off x="0" y="856183"/>
            <a:ext cx="7983795" cy="4531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i-IN" sz="2800" b="1" dirty="0">
                <a:solidFill>
                  <a:schemeClr val="tx1"/>
                </a:solidFill>
                <a:latin typeface="Ganesh" pitchFamily="2" charset="0"/>
                <a:cs typeface="Kalimati" pitchFamily="2"/>
              </a:rPr>
              <a:t>नक्सा</a:t>
            </a:r>
            <a:r>
              <a:rPr lang="en-US" sz="2800" b="1" dirty="0">
                <a:solidFill>
                  <a:schemeClr val="tx1"/>
                </a:solidFill>
                <a:latin typeface="Ganesh" pitchFamily="2" charset="0"/>
                <a:cs typeface="Kalimati" pitchFamily="2"/>
              </a:rPr>
              <a:t> </a:t>
            </a:r>
            <a:r>
              <a:rPr lang="hi-IN" sz="2800" b="1" dirty="0">
                <a:solidFill>
                  <a:schemeClr val="tx1"/>
                </a:solidFill>
                <a:latin typeface="Ganesh" pitchFamily="2" charset="0"/>
                <a:cs typeface="Kalimati" pitchFamily="2"/>
              </a:rPr>
              <a:t>प्रयोग गर्ने तरिका र व्यवस्थापन</a:t>
            </a:r>
            <a:endParaRPr lang="ko-KR" altLang="en-US" sz="2800" b="1" dirty="0">
              <a:solidFill>
                <a:schemeClr val="tx1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118110" y="1643538"/>
            <a:ext cx="10351770" cy="47227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e-NP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itchFamily="2"/>
              </a:rPr>
              <a:t>जनगणनामा गणना क्षेत्रको पहिचान तथा सीमाना अध्यावधिक गर्न</a:t>
            </a:r>
          </a:p>
          <a:p>
            <a:pPr algn="l">
              <a:lnSpc>
                <a:spcPct val="150000"/>
              </a:lnSpc>
            </a:pPr>
            <a:r>
              <a:rPr lang="ne-NP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itchFamily="2"/>
              </a:rPr>
              <a:t>नक्साको प्रयोग गरिन्छ ।</a:t>
            </a:r>
          </a:p>
          <a:p>
            <a:pPr algn="l">
              <a:lnSpc>
                <a:spcPct val="150000"/>
              </a:lnSpc>
            </a:pP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itchFamily="2"/>
            </a:endParaRPr>
          </a:p>
          <a:p>
            <a:pPr algn="l">
              <a:lnSpc>
                <a:spcPct val="150000"/>
              </a:lnSpc>
            </a:pPr>
            <a:r>
              <a:rPr lang="hi-I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itchFamily="2"/>
              </a:rPr>
              <a:t>नक्</a:t>
            </a:r>
            <a:r>
              <a:rPr lang="ne-NP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itchFamily="2"/>
              </a:rPr>
              <a:t>सा</a:t>
            </a:r>
            <a:r>
              <a:rPr lang="hi-I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itchFamily="2"/>
              </a:rPr>
              <a:t> सम्बन्धी सामान्य जानकारी</a:t>
            </a:r>
          </a:p>
          <a:p>
            <a:pPr marL="342900" indent="-342900" algn="l">
              <a:lnSpc>
                <a:spcPct val="150000"/>
              </a:lnSpc>
              <a:buFont typeface="Arial" pitchFamily="34" charset="0"/>
              <a:buChar char="•"/>
            </a:pPr>
            <a:r>
              <a:rPr lang="hi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itchFamily="2"/>
              </a:rPr>
              <a:t>सानो आकारमा निकालिएको पृथ्वीको कुनै पनि क्षेत्रको 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itchFamily="2"/>
            </a:endParaRPr>
          </a:p>
          <a:p>
            <a:pPr indent="344488" algn="l">
              <a:lnSpc>
                <a:spcPct val="150000"/>
              </a:lnSpc>
            </a:pPr>
            <a:r>
              <a:rPr lang="hi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itchFamily="2"/>
              </a:rPr>
              <a:t>भू–आकृतिलाई नक्शा भनिन्छ ।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itchFamily="2"/>
            </a:endParaRPr>
          </a:p>
          <a:p>
            <a:pPr algn="l"/>
            <a:endParaRPr lang="hi-IN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itchFamily="2"/>
            </a:endParaRPr>
          </a:p>
          <a:p>
            <a:pPr marL="342900" indent="-342900" algn="l">
              <a:buFont typeface="Arial" pitchFamily="34" charset="0"/>
              <a:buChar char="•"/>
            </a:pPr>
            <a:r>
              <a:rPr lang="hi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itchFamily="2"/>
              </a:rPr>
              <a:t>नक्</a:t>
            </a: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itchFamily="2"/>
              </a:rPr>
              <a:t>सा</a:t>
            </a:r>
            <a:r>
              <a:rPr lang="hi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itchFamily="2"/>
              </a:rPr>
              <a:t>लाई निम्न रुपमा पनि बुझ्न सकिन्छः</a:t>
            </a:r>
            <a:endParaRPr lang="ne-NP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itchFamily="2"/>
            </a:endParaRPr>
          </a:p>
          <a:p>
            <a:pPr marL="342900" indent="-342900" algn="l">
              <a:buFont typeface="Arial" pitchFamily="34" charset="0"/>
              <a:buChar char="•"/>
            </a:pP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itchFamily="2"/>
            </a:endParaRPr>
          </a:p>
          <a:p>
            <a:pPr marL="682625" indent="-342900" algn="l">
              <a:buFont typeface="Wingdings" panose="05000000000000000000" pitchFamily="2" charset="2"/>
              <a:buChar char="ü"/>
              <a:tabLst>
                <a:tab pos="169863" algn="l"/>
              </a:tabLst>
            </a:pPr>
            <a:r>
              <a:rPr lang="hi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itchFamily="2"/>
              </a:rPr>
              <a:t>भौगोलिक सूचनालाई दृश्यात्मक रुपमा सजिलै बुझ्न सकिने साधन ।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itchFamily="2"/>
            </a:endParaRPr>
          </a:p>
          <a:p>
            <a:pPr marL="682625" indent="-342900" algn="l">
              <a:buFont typeface="Wingdings" panose="05000000000000000000" pitchFamily="2" charset="2"/>
              <a:buChar char="ü"/>
              <a:tabLst>
                <a:tab pos="169863" algn="l"/>
              </a:tabLst>
            </a:pP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itchFamily="2"/>
            </a:endParaRPr>
          </a:p>
          <a:p>
            <a:pPr marL="682625" indent="-342900" algn="l">
              <a:buFont typeface="Wingdings" panose="05000000000000000000" pitchFamily="2" charset="2"/>
              <a:buChar char="ü"/>
            </a:pPr>
            <a:r>
              <a:rPr lang="hi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itchFamily="2"/>
              </a:rPr>
              <a:t>पृथ्वीको सतहको कुनै भागको सानो तथा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itchFamily="2"/>
              </a:rPr>
              <a:t>  </a:t>
            </a:r>
            <a:r>
              <a:rPr lang="hi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itchFamily="2"/>
              </a:rPr>
              <a:t>सरल प्रतिनिधित्व गर्ने सहज साधन । 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itchFamily="2"/>
            </a:endParaRPr>
          </a:p>
        </p:txBody>
      </p:sp>
      <p:pic>
        <p:nvPicPr>
          <p:cNvPr id="6" name="Picture 2" descr="H:\CBS_Tutorial\PPT Templates\Downloads\Village mapping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7" r="17372"/>
          <a:stretch/>
        </p:blipFill>
        <p:spPr bwMode="auto">
          <a:xfrm>
            <a:off x="7983795" y="677399"/>
            <a:ext cx="4055806" cy="384478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19"/>
          <p:cNvSpPr txBox="1">
            <a:spLocks/>
          </p:cNvSpPr>
          <p:nvPr/>
        </p:nvSpPr>
        <p:spPr>
          <a:xfrm>
            <a:off x="9445260" y="6472576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639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53849CC1-5D80-453C-A641-64A9681F28F4}"/>
              </a:ext>
            </a:extLst>
          </p:cNvPr>
          <p:cNvSpPr txBox="1">
            <a:spLocks/>
          </p:cNvSpPr>
          <p:nvPr/>
        </p:nvSpPr>
        <p:spPr>
          <a:xfrm>
            <a:off x="2745556" y="748038"/>
            <a:ext cx="6588224" cy="537837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i-IN" sz="2800" b="1" dirty="0">
                <a:latin typeface="Ganesh" pitchFamily="2" charset="0"/>
                <a:cs typeface="Kalimati" pitchFamily="2"/>
              </a:rPr>
              <a:t>नक्</a:t>
            </a:r>
            <a:r>
              <a:rPr lang="ne-NP" sz="2800" b="1" dirty="0">
                <a:latin typeface="Ganesh" pitchFamily="2" charset="0"/>
                <a:cs typeface="Kalimati" pitchFamily="2"/>
              </a:rPr>
              <a:t>सा </a:t>
            </a:r>
            <a:r>
              <a:rPr lang="hi-IN" sz="2800" b="1" dirty="0">
                <a:latin typeface="Ganesh" pitchFamily="2" charset="0"/>
                <a:cs typeface="Kalimati" pitchFamily="2"/>
              </a:rPr>
              <a:t>प्रयोग गर्नुअगाडि जान्नुपर्ने कुराहरू </a:t>
            </a:r>
            <a:endParaRPr lang="en-US" sz="2800" b="1" dirty="0"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33B956-F3A1-4C7F-A77A-DB36683CEF52}"/>
              </a:ext>
            </a:extLst>
          </p:cNvPr>
          <p:cNvSpPr txBox="1"/>
          <p:nvPr/>
        </p:nvSpPr>
        <p:spPr>
          <a:xfrm>
            <a:off x="157734" y="1488686"/>
            <a:ext cx="6094476" cy="3531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buAutoNum type="hindiNumPeriod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नक्साको स्केल</a:t>
            </a:r>
          </a:p>
          <a:p>
            <a:pPr marL="342900" indent="-342900">
              <a:lnSpc>
                <a:spcPct val="200000"/>
              </a:lnSpc>
              <a:buAutoNum type="hindiNumPeriod"/>
            </a:pPr>
            <a:r>
              <a:rPr lang="ne-NP" sz="2400" dirty="0">
                <a:latin typeface="Ganesh" pitchFamily="2" charset="0"/>
                <a:cs typeface="Kalimati" pitchFamily="2"/>
              </a:rPr>
              <a:t>संकेत चिन्ह</a:t>
            </a:r>
          </a:p>
          <a:p>
            <a:pPr marL="342900" indent="-342900">
              <a:lnSpc>
                <a:spcPct val="200000"/>
              </a:lnSpc>
              <a:buAutoNum type="hindiNumPeriod"/>
            </a:pPr>
            <a:r>
              <a:rPr lang="hi-IN" sz="2400" dirty="0">
                <a:cs typeface="Kalimati" pitchFamily="2"/>
              </a:rPr>
              <a:t>नक्</a:t>
            </a:r>
            <a:r>
              <a:rPr lang="ne-NP" sz="2400" dirty="0">
                <a:cs typeface="Kalimati" pitchFamily="2"/>
              </a:rPr>
              <a:t>सा</a:t>
            </a:r>
            <a:r>
              <a:rPr lang="hi-IN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अभिमुखीकरण</a:t>
            </a:r>
          </a:p>
          <a:p>
            <a:pPr marL="342900" indent="-342900">
              <a:lnSpc>
                <a:spcPct val="200000"/>
              </a:lnSpc>
              <a:buAutoNum type="hindiNumPeriod"/>
            </a:pPr>
            <a:r>
              <a:rPr lang="ne-NP" sz="2400" dirty="0">
                <a:cs typeface="Kalimati" pitchFamily="2"/>
              </a:rPr>
              <a:t>स्थिति निर्धारण</a:t>
            </a:r>
            <a:endParaRPr lang="ne-NP" sz="2400" dirty="0">
              <a:solidFill>
                <a:schemeClr val="tx1">
                  <a:lumMod val="95000"/>
                  <a:lumOff val="5000"/>
                </a:schemeClr>
              </a:solidFill>
              <a:cs typeface="Kalimati" pitchFamily="2"/>
            </a:endParaRPr>
          </a:p>
          <a:p>
            <a:pPr marL="342900" indent="-342900">
              <a:lnSpc>
                <a:spcPct val="200000"/>
              </a:lnSpc>
              <a:buAutoNum type="hindiNumPeriod"/>
            </a:pPr>
            <a:endParaRPr lang="ne-NP" sz="1800" dirty="0">
              <a:solidFill>
                <a:schemeClr val="tx1">
                  <a:lumMod val="95000"/>
                  <a:lumOff val="5000"/>
                </a:schemeClr>
              </a:solidFill>
              <a:cs typeface="Kalimati" pitchFamily="2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58C5EBD-26CF-4591-9AA5-5C2E868954E0}"/>
              </a:ext>
            </a:extLst>
          </p:cNvPr>
          <p:cNvGrpSpPr/>
          <p:nvPr/>
        </p:nvGrpSpPr>
        <p:grpSpPr>
          <a:xfrm>
            <a:off x="3274828" y="1285875"/>
            <a:ext cx="8795252" cy="5550408"/>
            <a:chOff x="3274828" y="1285875"/>
            <a:chExt cx="8795252" cy="555040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3E3337D-85E5-4F9F-ABBD-E5840FB64B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24" t="8186" r="41981" b="599"/>
            <a:stretch/>
          </p:blipFill>
          <p:spPr>
            <a:xfrm>
              <a:off x="5967180" y="1285875"/>
              <a:ext cx="4905036" cy="5550408"/>
            </a:xfrm>
            <a:prstGeom prst="rect">
              <a:avLst/>
            </a:prstGeom>
          </p:spPr>
        </p:pic>
        <p:sp>
          <p:nvSpPr>
            <p:cNvPr id="3" name="Speech Bubble: Rectangle with Corners Rounded 2">
              <a:extLst>
                <a:ext uri="{FF2B5EF4-FFF2-40B4-BE49-F238E27FC236}">
                  <a16:creationId xmlns:a16="http://schemas.microsoft.com/office/drawing/2014/main" id="{EF74AB69-FCD3-464A-B73C-9BF4E2576B1E}"/>
                </a:ext>
              </a:extLst>
            </p:cNvPr>
            <p:cNvSpPr/>
            <p:nvPr/>
          </p:nvSpPr>
          <p:spPr>
            <a:xfrm>
              <a:off x="3274828" y="5894832"/>
              <a:ext cx="2301086" cy="652272"/>
            </a:xfrm>
            <a:prstGeom prst="wedgeRoundRectCallout">
              <a:avLst>
                <a:gd name="adj1" fmla="val 78132"/>
                <a:gd name="adj2" fmla="val 33159"/>
                <a:gd name="adj3" fmla="val 1666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e-NP" sz="2800" dirty="0"/>
                <a:t>स्केल</a:t>
              </a:r>
              <a:endParaRPr lang="en-US" sz="2800" dirty="0"/>
            </a:p>
          </p:txBody>
        </p:sp>
        <p:sp>
          <p:nvSpPr>
            <p:cNvPr id="6" name="Speech Bubble: Rectangle with Corners Rounded 5">
              <a:extLst>
                <a:ext uri="{FF2B5EF4-FFF2-40B4-BE49-F238E27FC236}">
                  <a16:creationId xmlns:a16="http://schemas.microsoft.com/office/drawing/2014/main" id="{43550C58-4705-4F24-9724-E2F6E5B186CE}"/>
                </a:ext>
              </a:extLst>
            </p:cNvPr>
            <p:cNvSpPr/>
            <p:nvPr/>
          </p:nvSpPr>
          <p:spPr>
            <a:xfrm>
              <a:off x="10981944" y="5475641"/>
              <a:ext cx="1088136" cy="778855"/>
            </a:xfrm>
            <a:prstGeom prst="wedgeRoundRectCallout">
              <a:avLst>
                <a:gd name="adj1" fmla="val -85635"/>
                <a:gd name="adj2" fmla="val 78617"/>
                <a:gd name="adj3" fmla="val 1666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e-NP" sz="2000" dirty="0"/>
                <a:t>संकेत चिन्ह</a:t>
              </a:r>
              <a:endParaRPr lang="en-US" sz="2000" dirty="0"/>
            </a:p>
          </p:txBody>
        </p:sp>
        <p:sp>
          <p:nvSpPr>
            <p:cNvPr id="8" name="Speech Bubble: Rectangle with Corners Rounded 7">
              <a:extLst>
                <a:ext uri="{FF2B5EF4-FFF2-40B4-BE49-F238E27FC236}">
                  <a16:creationId xmlns:a16="http://schemas.microsoft.com/office/drawing/2014/main" id="{8177D3F3-DB78-4FFD-BD91-4588E773C877}"/>
                </a:ext>
              </a:extLst>
            </p:cNvPr>
            <p:cNvSpPr/>
            <p:nvPr/>
          </p:nvSpPr>
          <p:spPr>
            <a:xfrm>
              <a:off x="10922508" y="1382359"/>
              <a:ext cx="1147572" cy="690988"/>
            </a:xfrm>
            <a:prstGeom prst="wedgeRoundRectCallout">
              <a:avLst>
                <a:gd name="adj1" fmla="val -112057"/>
                <a:gd name="adj2" fmla="val 7045"/>
                <a:gd name="adj3" fmla="val 1666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/>
                <a:t>North Arrow</a:t>
              </a:r>
            </a:p>
          </p:txBody>
        </p:sp>
      </p:grp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D73A621-3322-475F-A07E-AC3B78ACC1D3}"/>
              </a:ext>
            </a:extLst>
          </p:cNvPr>
          <p:cNvCxnSpPr/>
          <p:nvPr/>
        </p:nvCxnSpPr>
        <p:spPr>
          <a:xfrm>
            <a:off x="-13800" y="631387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7605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-13800" y="631387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2"/>
          <p:cNvSpPr txBox="1">
            <a:spLocks/>
          </p:cNvSpPr>
          <p:nvPr/>
        </p:nvSpPr>
        <p:spPr>
          <a:xfrm>
            <a:off x="2745556" y="748038"/>
            <a:ext cx="6588224" cy="537837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i-IN" sz="2800" b="1" dirty="0">
                <a:latin typeface="Ganesh" pitchFamily="2" charset="0"/>
                <a:cs typeface="Kalimati" pitchFamily="2"/>
              </a:rPr>
              <a:t>नक्</a:t>
            </a:r>
            <a:r>
              <a:rPr lang="ne-NP" sz="2800" b="1" dirty="0">
                <a:latin typeface="Ganesh" pitchFamily="2" charset="0"/>
                <a:cs typeface="Kalimati" pitchFamily="2"/>
              </a:rPr>
              <a:t>सा </a:t>
            </a:r>
            <a:r>
              <a:rPr lang="hi-IN" sz="2800" b="1" dirty="0">
                <a:latin typeface="Ganesh" pitchFamily="2" charset="0"/>
                <a:cs typeface="Kalimati" pitchFamily="2"/>
              </a:rPr>
              <a:t>प्रयोग गर्नु</a:t>
            </a:r>
            <a:r>
              <a:rPr lang="en-US" sz="2800" b="1" dirty="0">
                <a:latin typeface="Ganesh" pitchFamily="2" charset="0"/>
                <a:cs typeface="Kalimati" pitchFamily="2"/>
              </a:rPr>
              <a:t> </a:t>
            </a:r>
            <a:r>
              <a:rPr lang="hi-IN" sz="2800" b="1" dirty="0">
                <a:latin typeface="Ganesh" pitchFamily="2" charset="0"/>
                <a:cs typeface="Kalimati" pitchFamily="2"/>
              </a:rPr>
              <a:t>अगाडि जान्नुपर्ने कुराहरू </a:t>
            </a:r>
            <a:endParaRPr lang="en-US" sz="2800" b="1" dirty="0">
              <a:latin typeface="Ganesh" pitchFamily="2" charset="0"/>
              <a:cs typeface="Kalimati" pitchFamily="2"/>
            </a:endParaRPr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42797" y="1320799"/>
            <a:ext cx="10723525" cy="46131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e-NP" sz="2400" b="1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१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. </a:t>
            </a:r>
            <a:r>
              <a:rPr lang="ne-NP" sz="2400" b="1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नक्साको स्केल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68971" y="2379614"/>
            <a:ext cx="5796997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lnSpc>
                <a:spcPct val="150000"/>
              </a:lnSpc>
            </a:pPr>
            <a:r>
              <a:rPr lang="hi-IN" sz="2400" dirty="0">
                <a:latin typeface="Preeti"/>
                <a:ea typeface="Calibri"/>
                <a:cs typeface="Kalimati" pitchFamily="2"/>
              </a:rPr>
              <a:t>उदाहरणको लागि तल देखाइएको स्केलबारमा एक एकाई बराबर जमिनमा ५० मिटर दुरी हुन्छ ।</a:t>
            </a:r>
            <a:r>
              <a:rPr lang="en-US" sz="2400" dirty="0">
                <a:latin typeface="Preeti"/>
                <a:ea typeface="Calibri"/>
                <a:cs typeface="Kalimati" pitchFamily="2"/>
              </a:rPr>
              <a:t> 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पुरा स्केलबारको लम्बार्इ बराबर जमिनमा १०० मिटर हुन्छ ।</a:t>
            </a:r>
            <a:endParaRPr lang="hi-IN" sz="2400" dirty="0">
              <a:latin typeface="Preeti"/>
              <a:ea typeface="Calibri"/>
              <a:cs typeface="Kalimati" pitchFamily="2"/>
            </a:endParaRPr>
          </a:p>
        </p:txBody>
      </p:sp>
      <p:pic>
        <p:nvPicPr>
          <p:cNvPr id="10" name="Picture 9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" t="91936" r="88954" b="3763"/>
          <a:stretch>
            <a:fillRect/>
          </a:stretch>
        </p:blipFill>
        <p:spPr bwMode="auto">
          <a:xfrm>
            <a:off x="8175813" y="5441183"/>
            <a:ext cx="3861816" cy="6687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Round Diagonal Corner Rectangle 12"/>
          <p:cNvSpPr/>
          <p:nvPr/>
        </p:nvSpPr>
        <p:spPr>
          <a:xfrm>
            <a:off x="6378028" y="2243474"/>
            <a:ext cx="5796997" cy="2447987"/>
          </a:xfrm>
          <a:prstGeom prst="round2Diag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Slide Number Placeholder 19"/>
          <p:cNvSpPr txBox="1">
            <a:spLocks/>
          </p:cNvSpPr>
          <p:nvPr/>
        </p:nvSpPr>
        <p:spPr>
          <a:xfrm>
            <a:off x="9296400" y="636624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6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58712" y="1905995"/>
            <a:ext cx="5612570" cy="452431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lvl="1"/>
            <a:r>
              <a:rPr lang="hi-IN" sz="2400" dirty="0">
                <a:latin typeface="Preeti"/>
                <a:ea typeface="Calibri"/>
                <a:cs typeface="Kalimati" pitchFamily="2"/>
              </a:rPr>
              <a:t>नक्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मा देखाइएको दूरी जमिनमा त्यसको वास्तविक नाप भन्दा कति गुणा घटाइएको छ भनी देखाउने </a:t>
            </a:r>
            <a:r>
              <a:rPr lang="en-US" sz="2400" dirty="0">
                <a:latin typeface="Preeti"/>
                <a:ea typeface="Calibri"/>
                <a:cs typeface="Kalimati" pitchFamily="2"/>
              </a:rPr>
              <a:t> 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नापलाई नक्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को स्केल भन्दछन् ।</a:t>
            </a:r>
            <a:endParaRPr lang="ne-NP" sz="2400" dirty="0">
              <a:latin typeface="Preeti"/>
              <a:ea typeface="Calibri"/>
              <a:cs typeface="Kalimati" pitchFamily="2"/>
            </a:endParaRPr>
          </a:p>
          <a:p>
            <a:pPr marL="0" lvl="1"/>
            <a:endParaRPr lang="en-US" sz="2400" dirty="0">
              <a:latin typeface="Preeti"/>
              <a:ea typeface="Calibri"/>
              <a:cs typeface="Kalimati" pitchFamily="2"/>
            </a:endParaRPr>
          </a:p>
          <a:p>
            <a:pPr marL="628650" lvl="1" indent="-342900"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ea typeface="Calibri"/>
                <a:cs typeface="Kalimati" pitchFamily="2"/>
              </a:rPr>
              <a:t>नक्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 प्रयोगकर्तालाई सजिलोको निम्ति नक्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को</a:t>
            </a:r>
            <a:r>
              <a:rPr lang="en-US" sz="2400" dirty="0">
                <a:latin typeface="Preeti"/>
                <a:ea typeface="Calibri"/>
                <a:cs typeface="Kalimati" pitchFamily="2"/>
              </a:rPr>
              <a:t> 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दूरी जमिनमा कति छ भन्ने थाहा पाउन स्केलबार </a:t>
            </a:r>
            <a:r>
              <a:rPr lang="en-US" sz="2400" dirty="0">
                <a:latin typeface="Preeti"/>
                <a:ea typeface="Calibri"/>
                <a:cs typeface="Kalimati" pitchFamily="2"/>
              </a:rPr>
              <a:t> 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दिइएको 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हुन्छ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।</a:t>
            </a:r>
            <a:endParaRPr lang="ne-NP" sz="2400" dirty="0">
              <a:latin typeface="Preeti"/>
              <a:ea typeface="Calibri"/>
              <a:cs typeface="Kalimati" pitchFamily="2"/>
            </a:endParaRPr>
          </a:p>
          <a:p>
            <a:pPr marL="285750" lvl="1"/>
            <a:endParaRPr lang="en-US" sz="2400" dirty="0">
              <a:latin typeface="Preeti"/>
              <a:ea typeface="Calibri"/>
              <a:cs typeface="Kalimati" pitchFamily="2"/>
            </a:endParaRPr>
          </a:p>
          <a:p>
            <a:pPr marL="628650" lvl="1" indent="-342900"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ea typeface="Calibri"/>
                <a:cs typeface="Kalimati" pitchFamily="2"/>
              </a:rPr>
              <a:t>नक्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को कुनै दुई बिन्दुबीचको दूरी अनुमान गर्न स्केलबारको प्रयोग गर्न सकिन्छ ।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1A6D052-B822-4936-A812-251572810E24}"/>
              </a:ext>
            </a:extLst>
          </p:cNvPr>
          <p:cNvSpPr txBox="1"/>
          <p:nvPr/>
        </p:nvSpPr>
        <p:spPr>
          <a:xfrm>
            <a:off x="9512583" y="6412834"/>
            <a:ext cx="200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e-NP" dirty="0">
                <a:cs typeface="Kalimati" panose="00000400000000000000" pitchFamily="2"/>
              </a:rPr>
              <a:t>क्रमशः</a:t>
            </a:r>
            <a:endParaRPr lang="en-US" dirty="0">
              <a:cs typeface="Kalimati" panose="00000400000000000000" pitchFamily="2"/>
            </a:endParaRPr>
          </a:p>
        </p:txBody>
      </p:sp>
      <p:sp>
        <p:nvSpPr>
          <p:cNvPr id="3" name="Left Brace 2">
            <a:extLst>
              <a:ext uri="{FF2B5EF4-FFF2-40B4-BE49-F238E27FC236}">
                <a16:creationId xmlns:a16="http://schemas.microsoft.com/office/drawing/2014/main" id="{3BB8326C-1C33-4899-9DAE-A9C0B9E27927}"/>
              </a:ext>
            </a:extLst>
          </p:cNvPr>
          <p:cNvSpPr/>
          <p:nvPr/>
        </p:nvSpPr>
        <p:spPr>
          <a:xfrm rot="5400000">
            <a:off x="8682827" y="4490914"/>
            <a:ext cx="688427" cy="1212112"/>
          </a:xfrm>
          <a:prstGeom prst="leftBrace">
            <a:avLst>
              <a:gd name="adj1" fmla="val 10908"/>
              <a:gd name="adj2" fmla="val 5141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1197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ounded Rectangular Callout 25"/>
          <p:cNvSpPr/>
          <p:nvPr/>
        </p:nvSpPr>
        <p:spPr>
          <a:xfrm>
            <a:off x="4675516" y="6076167"/>
            <a:ext cx="1963823" cy="700950"/>
          </a:xfrm>
          <a:prstGeom prst="wedgeRoundRectCallout">
            <a:avLst>
              <a:gd name="adj1" fmla="val 58877"/>
              <a:gd name="adj2" fmla="val 984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2"/>
          <p:cNvSpPr txBox="1">
            <a:spLocks/>
          </p:cNvSpPr>
          <p:nvPr/>
        </p:nvSpPr>
        <p:spPr>
          <a:xfrm>
            <a:off x="109473" y="1177404"/>
            <a:ext cx="10064696" cy="46131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e-NP" sz="2400" b="1" dirty="0">
                <a:solidFill>
                  <a:srgbClr val="000000"/>
                </a:solidFill>
                <a:latin typeface="Preeti"/>
                <a:cs typeface="Kalimati" panose="00000400000000000000" pitchFamily="2"/>
              </a:rPr>
              <a:t>गणनाक्षेत्र नक्सामा स्केल बारको उपयोग</a:t>
            </a:r>
            <a:endParaRPr lang="hi-IN" sz="1800" b="1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itchFamily="2"/>
            </a:endParaRPr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2737763" y="636048"/>
            <a:ext cx="7436405" cy="537837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i-IN" sz="2800" b="1" dirty="0">
                <a:latin typeface="Ganesh" pitchFamily="2" charset="0"/>
                <a:cs typeface="Kalimati" pitchFamily="2"/>
              </a:rPr>
              <a:t>नक्</a:t>
            </a:r>
            <a:r>
              <a:rPr lang="ne-NP" sz="2800" b="1" dirty="0">
                <a:latin typeface="Ganesh" pitchFamily="2" charset="0"/>
                <a:cs typeface="Kalimati" pitchFamily="2"/>
              </a:rPr>
              <a:t>सा </a:t>
            </a:r>
            <a:r>
              <a:rPr lang="hi-IN" sz="2800" b="1" dirty="0">
                <a:latin typeface="Ganesh" pitchFamily="2" charset="0"/>
                <a:cs typeface="Kalimati" pitchFamily="2"/>
              </a:rPr>
              <a:t>प्रयोग गर्नुअगाडि जान्नुपर्ने कुराहरू</a:t>
            </a:r>
            <a:endParaRPr lang="en-US" sz="2800" b="1" dirty="0">
              <a:latin typeface="Ganesh" pitchFamily="2" charset="0"/>
              <a:cs typeface="Kalimati" pitchFamily="2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4855686" y="6171756"/>
            <a:ext cx="1814577" cy="733425"/>
            <a:chOff x="204723" y="4486274"/>
            <a:chExt cx="1814577" cy="733425"/>
          </a:xfrm>
        </p:grpSpPr>
        <p:sp>
          <p:nvSpPr>
            <p:cNvPr id="15" name="Text Placeholder 2"/>
            <p:cNvSpPr txBox="1">
              <a:spLocks/>
            </p:cNvSpPr>
            <p:nvPr/>
          </p:nvSpPr>
          <p:spPr>
            <a:xfrm>
              <a:off x="204723" y="4486274"/>
              <a:ext cx="1814577" cy="733425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ne-NP" sz="1800" b="1" dirty="0">
                  <a:solidFill>
                    <a:srgbClr val="000000"/>
                  </a:solidFill>
                  <a:latin typeface="Preeti"/>
                  <a:cs typeface="Kalimati" panose="00000400000000000000" pitchFamily="2"/>
                </a:rPr>
                <a:t>          </a:t>
              </a:r>
              <a:r>
                <a:rPr lang="ne-NP" sz="1400" b="1" dirty="0">
                  <a:solidFill>
                    <a:srgbClr val="000000"/>
                  </a:solidFill>
                  <a:latin typeface="Preeti"/>
                  <a:cs typeface="Kalimati" panose="00000400000000000000" pitchFamily="2"/>
                </a:rPr>
                <a:t>मिटर</a:t>
              </a:r>
            </a:p>
            <a:p>
              <a:pPr marL="0" indent="0">
                <a:buNone/>
              </a:pPr>
              <a:r>
                <a:rPr lang="ne-NP" sz="1400" b="1" dirty="0">
                  <a:solidFill>
                    <a:srgbClr val="000000"/>
                  </a:solidFill>
                  <a:latin typeface="Preeti"/>
                  <a:cs typeface="Kalimati" panose="00000400000000000000" pitchFamily="2"/>
                </a:rPr>
                <a:t>०   २५०   ५००</a:t>
              </a:r>
              <a:endParaRPr lang="hi-IN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itchFamily="2"/>
              </a:endParaRPr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351119" y="4615329"/>
              <a:ext cx="1009652" cy="47625"/>
              <a:chOff x="6848474" y="6324600"/>
              <a:chExt cx="1009652" cy="47625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6848474" y="6324600"/>
                <a:ext cx="504826" cy="47625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7353300" y="6324600"/>
                <a:ext cx="504826" cy="47625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7" name="Rectangle 26"/>
          <p:cNvSpPr/>
          <p:nvPr/>
        </p:nvSpPr>
        <p:spPr>
          <a:xfrm>
            <a:off x="109473" y="1801693"/>
            <a:ext cx="6662988" cy="48128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ne-NP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दिईएको गणनाक्षेत्र नक्सामा हामीलाई बिन्दु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A </a:t>
            </a:r>
            <a:r>
              <a:rPr lang="ne-NP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देखि बिन्दु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B</a:t>
            </a:r>
            <a:r>
              <a:rPr lang="ne-NP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 सम्मको दुरी अनुमान गर्नु छ भने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ne-NP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पहिला हामीले स्केलबारको लम्बाई बराबरको सिन्का भाँचेर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 </a:t>
            </a:r>
            <a:r>
              <a:rPr lang="ne-NP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वा धागो लिनु पर्दछ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 </a:t>
            </a:r>
            <a:r>
              <a:rPr lang="ne-NP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 ।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endParaRPr lang="ne-NP" sz="800" dirty="0">
              <a:solidFill>
                <a:schemeClr val="tx1">
                  <a:lumMod val="95000"/>
                  <a:lumOff val="5000"/>
                </a:schemeClr>
              </a:solidFill>
              <a:cs typeface="Kalimati" pitchFamily="2"/>
            </a:endParaRP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ne-NP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नक्सामा सिन्काको यो लम्बाई बराबरको दुरी भनेको जमीनको ५०० मिटर हुन्छ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ne-NP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अब बिन्दु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A </a:t>
            </a:r>
            <a:r>
              <a:rPr lang="ne-NP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देखि बिन्दु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B</a:t>
            </a:r>
            <a:r>
              <a:rPr lang="ne-NP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 त्यो सिन्काले नापी दुरी अनुमान गर्न सकिन्छ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ne-NP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यहाँ बिन्दु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A </a:t>
            </a:r>
            <a:r>
              <a:rPr lang="ne-NP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देखि बिन्दु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B</a:t>
            </a:r>
            <a:r>
              <a:rPr lang="ne-NP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 सम्मको दुरीमा दुई वटा पुरा सिन्का र एउट आधा सिन्का छ भने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, </a:t>
            </a:r>
            <a:r>
              <a:rPr lang="ne-NP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अनुमानित दुरि</a:t>
            </a:r>
          </a:p>
          <a:p>
            <a:pPr>
              <a:lnSpc>
                <a:spcPct val="150000"/>
              </a:lnSpc>
            </a:pPr>
            <a:r>
              <a:rPr lang="ne-NP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   </a:t>
            </a:r>
            <a:r>
              <a:rPr lang="ne-NP" dirty="0">
                <a:solidFill>
                  <a:srgbClr val="00B0F0"/>
                </a:solidFill>
                <a:cs typeface="Kalimati" pitchFamily="2"/>
              </a:rPr>
              <a:t>५००</a:t>
            </a:r>
            <a:r>
              <a:rPr lang="en-US" dirty="0">
                <a:solidFill>
                  <a:srgbClr val="00B0F0"/>
                </a:solidFill>
                <a:cs typeface="Kalimati" pitchFamily="2"/>
              </a:rPr>
              <a:t>+</a:t>
            </a:r>
            <a:r>
              <a:rPr lang="ne-NP" dirty="0">
                <a:solidFill>
                  <a:srgbClr val="00B0F0"/>
                </a:solidFill>
                <a:cs typeface="Kalimati" pitchFamily="2"/>
              </a:rPr>
              <a:t>५००</a:t>
            </a:r>
            <a:r>
              <a:rPr lang="en-US" dirty="0">
                <a:solidFill>
                  <a:srgbClr val="00B0F0"/>
                </a:solidFill>
                <a:cs typeface="Kalimati" pitchFamily="2"/>
              </a:rPr>
              <a:t>+</a:t>
            </a:r>
            <a:r>
              <a:rPr lang="ne-NP" dirty="0">
                <a:solidFill>
                  <a:srgbClr val="00B0F0"/>
                </a:solidFill>
                <a:cs typeface="Kalimati" pitchFamily="2"/>
              </a:rPr>
              <a:t>२५०</a:t>
            </a:r>
            <a:r>
              <a:rPr lang="en-US" dirty="0">
                <a:solidFill>
                  <a:srgbClr val="00B0F0"/>
                </a:solidFill>
                <a:cs typeface="Kalimati" pitchFamily="2"/>
              </a:rPr>
              <a:t>= </a:t>
            </a:r>
            <a:r>
              <a:rPr lang="ne-NP" dirty="0">
                <a:solidFill>
                  <a:srgbClr val="00B0F0"/>
                </a:solidFill>
                <a:cs typeface="Kalimati" pitchFamily="2"/>
              </a:rPr>
              <a:t>१२५० मिटर हुन्छ ।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cs typeface="Kalimati" pitchFamily="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900730" y="5062299"/>
            <a:ext cx="247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854430" y="5802424"/>
            <a:ext cx="247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B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2307554" y="3383390"/>
            <a:ext cx="1009652" cy="47625"/>
            <a:chOff x="6848474" y="6324600"/>
            <a:chExt cx="1009652" cy="47625"/>
          </a:xfrm>
        </p:grpSpPr>
        <p:sp>
          <p:nvSpPr>
            <p:cNvPr id="32" name="Rectangle 31"/>
            <p:cNvSpPr/>
            <p:nvPr/>
          </p:nvSpPr>
          <p:spPr>
            <a:xfrm>
              <a:off x="6848474" y="6324600"/>
              <a:ext cx="504826" cy="47625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7353300" y="6324600"/>
              <a:ext cx="504826" cy="47625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4" name="Rectangle 33"/>
          <p:cNvSpPr/>
          <p:nvPr/>
        </p:nvSpPr>
        <p:spPr>
          <a:xfrm>
            <a:off x="5102369" y="3359577"/>
            <a:ext cx="1019175" cy="95250"/>
          </a:xfrm>
          <a:prstGeom prst="rect">
            <a:avLst/>
          </a:prstGeom>
          <a:pattFill prst="pct25">
            <a:fgClr>
              <a:srgbClr val="FF0000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A2E39BD-2447-4A64-B2B4-01F069D3FF03}"/>
              </a:ext>
            </a:extLst>
          </p:cNvPr>
          <p:cNvCxnSpPr/>
          <p:nvPr/>
        </p:nvCxnSpPr>
        <p:spPr>
          <a:xfrm>
            <a:off x="0" y="616751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Slide Number Placeholder 19">
            <a:extLst>
              <a:ext uri="{FF2B5EF4-FFF2-40B4-BE49-F238E27FC236}">
                <a16:creationId xmlns:a16="http://schemas.microsoft.com/office/drawing/2014/main" id="{E78B35B2-B12B-470F-A353-9B98DAB7B505}"/>
              </a:ext>
            </a:extLst>
          </p:cNvPr>
          <p:cNvSpPr txBox="1">
            <a:spLocks/>
          </p:cNvSpPr>
          <p:nvPr/>
        </p:nvSpPr>
        <p:spPr>
          <a:xfrm>
            <a:off x="9445260" y="6472576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7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91E6A08-7F52-4857-B2C1-32C88C630AF1}"/>
              </a:ext>
            </a:extLst>
          </p:cNvPr>
          <p:cNvGrpSpPr/>
          <p:nvPr/>
        </p:nvGrpSpPr>
        <p:grpSpPr>
          <a:xfrm>
            <a:off x="6989530" y="1496915"/>
            <a:ext cx="4981861" cy="5096938"/>
            <a:chOff x="6989530" y="1496915"/>
            <a:chExt cx="4981861" cy="509693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9530" y="1496915"/>
              <a:ext cx="4981861" cy="5096938"/>
            </a:xfrm>
            <a:prstGeom prst="rect">
              <a:avLst/>
            </a:prstGeom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845D83-B4B7-4C56-B096-EEC2AB789CC1}"/>
                </a:ext>
              </a:extLst>
            </p:cNvPr>
            <p:cNvGrpSpPr/>
            <p:nvPr/>
          </p:nvGrpSpPr>
          <p:grpSpPr>
            <a:xfrm>
              <a:off x="7123896" y="4844382"/>
              <a:ext cx="3193541" cy="1238775"/>
              <a:chOff x="7123896" y="4844382"/>
              <a:chExt cx="3193541" cy="1238775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B246693C-EA17-4E18-BF6C-2AEB2D6886D7}"/>
                  </a:ext>
                </a:extLst>
              </p:cNvPr>
              <p:cNvGrpSpPr/>
              <p:nvPr/>
            </p:nvGrpSpPr>
            <p:grpSpPr>
              <a:xfrm>
                <a:off x="7326000" y="5450882"/>
                <a:ext cx="2991437" cy="632275"/>
                <a:chOff x="7326000" y="5450882"/>
                <a:chExt cx="2991437" cy="632275"/>
              </a:xfrm>
            </p:grpSpPr>
            <p:sp>
              <p:nvSpPr>
                <p:cNvPr id="37" name="Rectangle 36"/>
                <p:cNvSpPr/>
                <p:nvPr/>
              </p:nvSpPr>
              <p:spPr>
                <a:xfrm rot="911115">
                  <a:off x="9298262" y="5987907"/>
                  <a:ext cx="1019175" cy="95250"/>
                </a:xfrm>
                <a:prstGeom prst="rect">
                  <a:avLst/>
                </a:prstGeom>
                <a:pattFill prst="pct25">
                  <a:fgClr>
                    <a:srgbClr val="FF0000"/>
                  </a:fgClr>
                  <a:bgClr>
                    <a:schemeClr val="bg1"/>
                  </a:bgClr>
                </a:patt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" name="Rectangle 34"/>
                <p:cNvSpPr/>
                <p:nvPr/>
              </p:nvSpPr>
              <p:spPr>
                <a:xfrm rot="911115">
                  <a:off x="7326000" y="5450882"/>
                  <a:ext cx="1019175" cy="95250"/>
                </a:xfrm>
                <a:prstGeom prst="rect">
                  <a:avLst/>
                </a:prstGeom>
                <a:pattFill prst="pct25">
                  <a:fgClr>
                    <a:srgbClr val="FF0000"/>
                  </a:fgClr>
                  <a:bgClr>
                    <a:schemeClr val="bg1"/>
                  </a:bgClr>
                </a:patt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" name="Rectangle 35"/>
                <p:cNvSpPr/>
                <p:nvPr/>
              </p:nvSpPr>
              <p:spPr>
                <a:xfrm rot="911115">
                  <a:off x="8312131" y="5719557"/>
                  <a:ext cx="1019175" cy="95250"/>
                </a:xfrm>
                <a:prstGeom prst="rect">
                  <a:avLst/>
                </a:prstGeom>
                <a:pattFill prst="pct25">
                  <a:fgClr>
                    <a:srgbClr val="FF0000"/>
                  </a:fgClr>
                  <a:bgClr>
                    <a:schemeClr val="bg1"/>
                  </a:bgClr>
                </a:patt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24B2CE8-B911-45D5-BAE5-4FD04B5339A6}"/>
                  </a:ext>
                </a:extLst>
              </p:cNvPr>
              <p:cNvSpPr txBox="1"/>
              <p:nvPr/>
            </p:nvSpPr>
            <p:spPr>
              <a:xfrm>
                <a:off x="7123896" y="4844382"/>
                <a:ext cx="24765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solidFill>
                      <a:srgbClr val="FF0000"/>
                    </a:solidFill>
                  </a:rPr>
                  <a:t>A</a:t>
                </a: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4CECB08-1908-4459-9734-857FA2212944}"/>
                  </a:ext>
                </a:extLst>
              </p:cNvPr>
              <p:cNvSpPr txBox="1"/>
              <p:nvPr/>
            </p:nvSpPr>
            <p:spPr>
              <a:xfrm>
                <a:off x="9926519" y="5598424"/>
                <a:ext cx="24765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solidFill>
                      <a:srgbClr val="FF0000"/>
                    </a:solidFill>
                  </a:rPr>
                  <a:t>B</a:t>
                </a:r>
              </a:p>
            </p:txBody>
          </p:sp>
        </p:grp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B2F3299A-ACAC-457F-BB81-8F8D9EF11ED3}"/>
              </a:ext>
            </a:extLst>
          </p:cNvPr>
          <p:cNvSpPr txBox="1"/>
          <p:nvPr/>
        </p:nvSpPr>
        <p:spPr>
          <a:xfrm>
            <a:off x="9512583" y="6582962"/>
            <a:ext cx="200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e-NP" dirty="0">
                <a:cs typeface="Kalimati" panose="00000400000000000000" pitchFamily="2"/>
              </a:rPr>
              <a:t>क्रमशः</a:t>
            </a:r>
            <a:endParaRPr lang="en-US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8734260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2150177" y="789348"/>
            <a:ext cx="7210438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i-IN" sz="2800" b="1" dirty="0">
                <a:latin typeface="Ganesh" pitchFamily="2" charset="0"/>
                <a:cs typeface="Kalimati" pitchFamily="2"/>
              </a:rPr>
              <a:t>नक्</a:t>
            </a:r>
            <a:r>
              <a:rPr lang="ne-NP" sz="2800" b="1" dirty="0">
                <a:latin typeface="Ganesh" pitchFamily="2" charset="0"/>
                <a:cs typeface="Kalimati" pitchFamily="2"/>
              </a:rPr>
              <a:t>सा </a:t>
            </a:r>
            <a:r>
              <a:rPr lang="hi-IN" sz="2800" b="1" dirty="0">
                <a:latin typeface="Ganesh" pitchFamily="2" charset="0"/>
                <a:cs typeface="Kalimati" pitchFamily="2"/>
              </a:rPr>
              <a:t>प्रयोग गर्नु</a:t>
            </a:r>
            <a:r>
              <a:rPr lang="en-US" sz="2800" b="1" dirty="0">
                <a:latin typeface="Ganesh" pitchFamily="2" charset="0"/>
                <a:cs typeface="Kalimati" pitchFamily="2"/>
              </a:rPr>
              <a:t> </a:t>
            </a:r>
            <a:r>
              <a:rPr lang="hi-IN" sz="2800" b="1" dirty="0">
                <a:latin typeface="Ganesh" pitchFamily="2" charset="0"/>
                <a:cs typeface="Kalimati" pitchFamily="2"/>
              </a:rPr>
              <a:t>अगाडि जान्नुपर्ने कुराहरू</a:t>
            </a:r>
            <a:endParaRPr lang="en-US" sz="2800" b="1" dirty="0">
              <a:latin typeface="Ganesh" pitchFamily="2" charset="0"/>
              <a:cs typeface="Kalimati" pitchFamily="2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3077759695"/>
              </p:ext>
            </p:extLst>
          </p:nvPr>
        </p:nvGraphicFramePr>
        <p:xfrm>
          <a:off x="4188542" y="1914255"/>
          <a:ext cx="7467046" cy="43788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" name="Text Placeholder 2"/>
          <p:cNvSpPr txBox="1">
            <a:spLocks/>
          </p:cNvSpPr>
          <p:nvPr/>
        </p:nvSpPr>
        <p:spPr>
          <a:xfrm>
            <a:off x="-101428" y="2612268"/>
            <a:ext cx="1232346" cy="31313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400" b="1" dirty="0">
                <a:solidFill>
                  <a:schemeClr val="bg1"/>
                </a:solidFill>
                <a:ea typeface="Calibri"/>
                <a:cs typeface="Kalimati" pitchFamily="2"/>
              </a:rPr>
              <a:t>२</a:t>
            </a:r>
            <a:r>
              <a:rPr lang="en-US" sz="2400" b="1" dirty="0">
                <a:solidFill>
                  <a:schemeClr val="bg1"/>
                </a:solidFill>
                <a:ea typeface="Calibri"/>
                <a:cs typeface="Kalimati" pitchFamily="2"/>
              </a:rPr>
              <a:t>. </a:t>
            </a:r>
            <a:r>
              <a:rPr lang="hi-IN" sz="2400" b="1" dirty="0">
                <a:solidFill>
                  <a:schemeClr val="bg1"/>
                </a:solidFill>
                <a:ea typeface="Calibri"/>
                <a:cs typeface="Kalimati" pitchFamily="2"/>
              </a:rPr>
              <a:t>संकेत चिन्ह</a:t>
            </a: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9431083" y="6505728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8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C34CF2-E67B-44F9-B042-9D73220A7376}"/>
              </a:ext>
            </a:extLst>
          </p:cNvPr>
          <p:cNvSpPr txBox="1"/>
          <p:nvPr/>
        </p:nvSpPr>
        <p:spPr>
          <a:xfrm>
            <a:off x="9845753" y="6492060"/>
            <a:ext cx="200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e-NP" dirty="0">
                <a:cs typeface="Kalimati" panose="00000400000000000000" pitchFamily="2"/>
              </a:rPr>
              <a:t>क्रमशः</a:t>
            </a:r>
            <a:endParaRPr lang="en-US" dirty="0">
              <a:cs typeface="Kalimati" panose="00000400000000000000" pitchFamily="2"/>
            </a:endParaRPr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6A7CE744-8280-4D34-ADDF-0104B93BCA5C}"/>
              </a:ext>
            </a:extLst>
          </p:cNvPr>
          <p:cNvSpPr txBox="1">
            <a:spLocks/>
          </p:cNvSpPr>
          <p:nvPr/>
        </p:nvSpPr>
        <p:spPr>
          <a:xfrm>
            <a:off x="87042" y="1324523"/>
            <a:ext cx="7123395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e-NP" sz="2800" b="1" dirty="0">
                <a:latin typeface="Ganesh" pitchFamily="2" charset="0"/>
                <a:cs typeface="Kalimati" pitchFamily="2"/>
              </a:rPr>
              <a:t>२.</a:t>
            </a:r>
            <a:r>
              <a:rPr lang="en-US" sz="2800" b="1" dirty="0">
                <a:latin typeface="Ganesh" pitchFamily="2" charset="0"/>
                <a:cs typeface="Kalimati" pitchFamily="2"/>
              </a:rPr>
              <a:t> </a:t>
            </a:r>
            <a:r>
              <a:rPr lang="ne-NP" sz="2800" b="1" dirty="0">
                <a:latin typeface="Ganesh" pitchFamily="2" charset="0"/>
                <a:cs typeface="Kalimati" pitchFamily="2"/>
              </a:rPr>
              <a:t>संकेत चिन्ह</a:t>
            </a:r>
            <a:endParaRPr lang="en-US" sz="2800" b="1" dirty="0">
              <a:latin typeface="Ganesh" pitchFamily="2" charset="0"/>
              <a:cs typeface="Kalimati" pitchFamily="2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85867" y="2164399"/>
            <a:ext cx="2738358" cy="3591144"/>
            <a:chOff x="85867" y="2164399"/>
            <a:chExt cx="2738358" cy="3591144"/>
          </a:xfrm>
        </p:grpSpPr>
        <p:pic>
          <p:nvPicPr>
            <p:cNvPr id="15" name="Picture 14" descr="H:\CBS_Tutorial\PPT Templates\Downloads\pngfuel.com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457" y="2164399"/>
              <a:ext cx="2483768" cy="35911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 Placeholder 2"/>
            <p:cNvSpPr txBox="1">
              <a:spLocks/>
            </p:cNvSpPr>
            <p:nvPr/>
          </p:nvSpPr>
          <p:spPr>
            <a:xfrm>
              <a:off x="85867" y="2552345"/>
              <a:ext cx="2592288" cy="576064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hi-IN" sz="2400" b="1" dirty="0">
                  <a:solidFill>
                    <a:schemeClr val="bg1"/>
                  </a:solidFill>
                  <a:latin typeface="Preeti"/>
                  <a:ea typeface="Calibri"/>
                  <a:cs typeface="Kalimati" pitchFamily="2"/>
                </a:rPr>
                <a:t>संकेत चिन्ह</a:t>
              </a:r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42010" y="4368298"/>
            <a:ext cx="1311124" cy="1513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600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85867" y="2150819"/>
            <a:ext cx="2592288" cy="3591144"/>
            <a:chOff x="85867" y="2150819"/>
            <a:chExt cx="2592288" cy="3591144"/>
          </a:xfrm>
        </p:grpSpPr>
        <p:pic>
          <p:nvPicPr>
            <p:cNvPr id="3" name="Picture 2" descr="H:\CBS_Tutorial\PPT Templates\Downloads\pngfuel.com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960" y="2150819"/>
              <a:ext cx="2483768" cy="35911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 Placeholder 2"/>
            <p:cNvSpPr txBox="1">
              <a:spLocks/>
            </p:cNvSpPr>
            <p:nvPr/>
          </p:nvSpPr>
          <p:spPr>
            <a:xfrm>
              <a:off x="85867" y="2552345"/>
              <a:ext cx="2592288" cy="576064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hi-IN" sz="2400" b="1" dirty="0">
                  <a:solidFill>
                    <a:schemeClr val="bg1"/>
                  </a:solidFill>
                  <a:latin typeface="Preeti"/>
                  <a:ea typeface="Calibri"/>
                  <a:cs typeface="Kalimati" pitchFamily="2"/>
                </a:rPr>
                <a:t>संकेत चिन्ह</a:t>
              </a: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3569131" y="1938062"/>
            <a:ext cx="8009307" cy="46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dirty="0">
              <a:cs typeface="Kalimati" pitchFamily="2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832" y="4820667"/>
            <a:ext cx="2385145" cy="11355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itle 2"/>
          <p:cNvSpPr txBox="1">
            <a:spLocks/>
          </p:cNvSpPr>
          <p:nvPr/>
        </p:nvSpPr>
        <p:spPr>
          <a:xfrm>
            <a:off x="2264735" y="1004520"/>
            <a:ext cx="8304028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i-IN" sz="2800" b="1" dirty="0">
                <a:latin typeface="Ganesh" pitchFamily="2" charset="0"/>
                <a:cs typeface="Kalimati" pitchFamily="2"/>
              </a:rPr>
              <a:t>नक्</a:t>
            </a:r>
            <a:r>
              <a:rPr lang="ne-NP" sz="2800" b="1" dirty="0">
                <a:latin typeface="Ganesh" pitchFamily="2" charset="0"/>
                <a:cs typeface="Kalimati" pitchFamily="2"/>
              </a:rPr>
              <a:t>सा </a:t>
            </a:r>
            <a:r>
              <a:rPr lang="hi-IN" sz="2800" b="1" dirty="0">
                <a:latin typeface="Ganesh" pitchFamily="2" charset="0"/>
                <a:cs typeface="Kalimati" pitchFamily="2"/>
              </a:rPr>
              <a:t>प्रयोग गर्नु</a:t>
            </a:r>
            <a:r>
              <a:rPr lang="en-US" sz="2800" b="1" dirty="0">
                <a:latin typeface="Ganesh" pitchFamily="2" charset="0"/>
                <a:cs typeface="Kalimati" pitchFamily="2"/>
              </a:rPr>
              <a:t> </a:t>
            </a:r>
            <a:r>
              <a:rPr lang="hi-IN" sz="2800" b="1" dirty="0">
                <a:latin typeface="Ganesh" pitchFamily="2" charset="0"/>
                <a:cs typeface="Kalimati" pitchFamily="2"/>
              </a:rPr>
              <a:t>अगाडि जान्नुपर्ने कुराहरू</a:t>
            </a:r>
            <a:endParaRPr lang="en-US" sz="2800" b="1" dirty="0">
              <a:latin typeface="Ganesh" pitchFamily="2" charset="0"/>
              <a:cs typeface="Kalimati" pitchFamily="2"/>
            </a:endParaRPr>
          </a:p>
        </p:txBody>
      </p:sp>
      <p:sp>
        <p:nvSpPr>
          <p:cNvPr id="8" name="Slide Number Placeholder 19"/>
          <p:cNvSpPr txBox="1">
            <a:spLocks/>
          </p:cNvSpPr>
          <p:nvPr/>
        </p:nvSpPr>
        <p:spPr>
          <a:xfrm>
            <a:off x="9434627" y="647962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9</a:t>
            </a:fld>
            <a:endParaRPr lang="en-US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DDFC962-843C-4A1B-9CB1-B968EDB7B472}"/>
              </a:ext>
            </a:extLst>
          </p:cNvPr>
          <p:cNvGrpSpPr/>
          <p:nvPr/>
        </p:nvGrpSpPr>
        <p:grpSpPr>
          <a:xfrm>
            <a:off x="3005575" y="2150819"/>
            <a:ext cx="8779584" cy="2259786"/>
            <a:chOff x="3005575" y="2150819"/>
            <a:chExt cx="8779584" cy="2259786"/>
          </a:xfrm>
        </p:grpSpPr>
        <p:sp>
          <p:nvSpPr>
            <p:cNvPr id="9" name="TextBox 8"/>
            <p:cNvSpPr txBox="1"/>
            <p:nvPr/>
          </p:nvSpPr>
          <p:spPr>
            <a:xfrm>
              <a:off x="3005575" y="2150819"/>
              <a:ext cx="8779584" cy="22597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hi-IN" sz="2400" dirty="0">
                  <a:latin typeface="Preeti"/>
                  <a:ea typeface="Calibri"/>
                  <a:cs typeface="Kalimati" pitchFamily="2"/>
                </a:rPr>
                <a:t>जनगणनाका लागि तयार गरिएको नक्</a:t>
              </a:r>
              <a:r>
                <a:rPr lang="ne-NP" sz="2400" dirty="0">
                  <a:latin typeface="Preeti"/>
                  <a:ea typeface="Calibri"/>
                  <a:cs typeface="Kalimati" pitchFamily="2"/>
                </a:rPr>
                <a:t>सा</a:t>
              </a:r>
              <a:r>
                <a:rPr lang="hi-IN" sz="2400" dirty="0">
                  <a:latin typeface="Preeti"/>
                  <a:ea typeface="Calibri"/>
                  <a:cs typeface="Kalimati" pitchFamily="2"/>
                </a:rPr>
                <a:t>मा जमिनमा भएका विभिन्न विशेषता</a:t>
              </a:r>
              <a:r>
                <a:rPr lang="ne-NP" sz="2400" dirty="0">
                  <a:latin typeface="Preeti"/>
                  <a:ea typeface="Calibri"/>
                  <a:cs typeface="Kalimati" pitchFamily="2"/>
                </a:rPr>
                <a:t>हरुला</a:t>
              </a:r>
              <a:r>
                <a:rPr lang="hi-IN" sz="2400" dirty="0">
                  <a:latin typeface="Preeti"/>
                  <a:ea typeface="Calibri"/>
                  <a:cs typeface="Kalimati" pitchFamily="2"/>
                </a:rPr>
                <a:t>ई</a:t>
              </a:r>
              <a:r>
                <a:rPr lang="ne-NP" sz="2400" dirty="0">
                  <a:latin typeface="Preeti"/>
                  <a:ea typeface="Calibri"/>
                  <a:cs typeface="Kalimati" pitchFamily="2"/>
                </a:rPr>
                <a:t> </a:t>
              </a:r>
              <a:r>
                <a:rPr lang="hi-IN" sz="2400" dirty="0">
                  <a:latin typeface="Preeti"/>
                  <a:ea typeface="Calibri"/>
                  <a:cs typeface="Kalimati" pitchFamily="2"/>
                </a:rPr>
                <a:t> </a:t>
              </a:r>
              <a:r>
                <a:rPr lang="en-US" sz="2400" dirty="0">
                  <a:latin typeface="Preeti"/>
                  <a:ea typeface="Calibri"/>
                  <a:cs typeface="Kalimati" pitchFamily="2"/>
                </a:rPr>
                <a:t> </a:t>
              </a:r>
              <a:r>
                <a:rPr lang="hi-IN" sz="2400" dirty="0">
                  <a:latin typeface="Preeti"/>
                  <a:ea typeface="Calibri"/>
                  <a:cs typeface="Kalimati" pitchFamily="2"/>
                </a:rPr>
                <a:t>संकेत</a:t>
              </a:r>
              <a:r>
                <a:rPr lang="en-US" sz="2400" dirty="0">
                  <a:latin typeface="Preeti"/>
                  <a:ea typeface="Calibri"/>
                  <a:cs typeface="Kalimati" pitchFamily="2"/>
                </a:rPr>
                <a:t> </a:t>
              </a:r>
              <a:r>
                <a:rPr lang="ne-NP" sz="2400" dirty="0">
                  <a:latin typeface="Preeti"/>
                  <a:ea typeface="Calibri"/>
                  <a:cs typeface="Kalimati" pitchFamily="2"/>
                </a:rPr>
                <a:t>त</a:t>
              </a:r>
              <a:r>
                <a:rPr lang="hi-IN" sz="2400" dirty="0">
                  <a:latin typeface="Preeti"/>
                  <a:ea typeface="Calibri"/>
                  <a:cs typeface="Kalimati" pitchFamily="2"/>
                </a:rPr>
                <a:t>था चोकहरूलाई </a:t>
              </a:r>
              <a:r>
                <a:rPr lang="ne-NP" sz="2400" dirty="0">
                  <a:latin typeface="Preeti"/>
                  <a:ea typeface="Calibri"/>
                  <a:cs typeface="Kalimati" pitchFamily="2"/>
                </a:rPr>
                <a:t>  </a:t>
              </a:r>
              <a:r>
                <a:rPr lang="hi-IN" sz="2400" dirty="0">
                  <a:latin typeface="Preeti"/>
                  <a:ea typeface="Calibri"/>
                  <a:cs typeface="Kalimati" pitchFamily="2"/>
                </a:rPr>
                <a:t>संकेत</a:t>
              </a:r>
              <a:r>
                <a:rPr lang="ne-NP" sz="2400" dirty="0">
                  <a:latin typeface="Preeti"/>
                  <a:ea typeface="Calibri"/>
                  <a:cs typeface="Kalimati" pitchFamily="2"/>
                </a:rPr>
                <a:t> </a:t>
              </a:r>
              <a:r>
                <a:rPr lang="hi-IN" sz="2400" dirty="0">
                  <a:latin typeface="Preeti"/>
                  <a:ea typeface="Calibri"/>
                  <a:cs typeface="Kalimati" pitchFamily="2"/>
                </a:rPr>
                <a:t>प्रयोग</a:t>
              </a:r>
              <a:r>
                <a:rPr lang="ne-NP" sz="2400" dirty="0">
                  <a:latin typeface="Preeti"/>
                  <a:ea typeface="Calibri"/>
                  <a:cs typeface="Kalimati" pitchFamily="2"/>
                </a:rPr>
                <a:t> </a:t>
              </a:r>
              <a:r>
                <a:rPr lang="hi-IN" sz="2400" dirty="0">
                  <a:latin typeface="Preeti"/>
                  <a:ea typeface="Calibri"/>
                  <a:cs typeface="Kalimati" pitchFamily="2"/>
                </a:rPr>
                <a:t>गर</a:t>
              </a:r>
              <a:r>
                <a:rPr lang="ne-NP" sz="2400" dirty="0">
                  <a:latin typeface="Preeti"/>
                  <a:ea typeface="Calibri"/>
                  <a:cs typeface="Kalimati" pitchFamily="2"/>
                </a:rPr>
                <a:t>ी</a:t>
              </a:r>
              <a:r>
                <a:rPr lang="hi-IN" sz="2400" dirty="0">
                  <a:latin typeface="Preeti"/>
                  <a:ea typeface="Calibri"/>
                  <a:cs typeface="Kalimati" pitchFamily="2"/>
                </a:rPr>
                <a:t> नक्</a:t>
              </a:r>
              <a:r>
                <a:rPr lang="ne-NP" sz="2400" dirty="0">
                  <a:latin typeface="Preeti"/>
                  <a:ea typeface="Calibri"/>
                  <a:cs typeface="Kalimati" pitchFamily="2"/>
                </a:rPr>
                <a:t>सा</a:t>
              </a:r>
              <a:r>
                <a:rPr lang="hi-IN" sz="2400" dirty="0">
                  <a:latin typeface="Preeti"/>
                  <a:ea typeface="Calibri"/>
                  <a:cs typeface="Kalimati" pitchFamily="2"/>
                </a:rPr>
                <a:t>मानै विस्तृत रूपमा लेखिएको छ भने भौगोलिक सीमानालाई </a:t>
              </a:r>
              <a:r>
                <a:rPr lang="ne-NP" sz="2400" dirty="0">
                  <a:latin typeface="Preeti"/>
                  <a:ea typeface="Calibri"/>
                  <a:cs typeface="Kalimati" pitchFamily="2"/>
                </a:rPr>
                <a:t>         </a:t>
              </a:r>
            </a:p>
            <a:p>
              <a:pPr algn="just">
                <a:lnSpc>
                  <a:spcPct val="150000"/>
                </a:lnSpc>
              </a:pPr>
              <a:r>
                <a:rPr lang="ne-NP" sz="2400" dirty="0">
                  <a:latin typeface="Preeti"/>
                  <a:ea typeface="Calibri"/>
                  <a:cs typeface="Kalimati" pitchFamily="2"/>
                </a:rPr>
                <a:t>   </a:t>
              </a:r>
              <a:r>
                <a:rPr lang="hi-IN" sz="2400" dirty="0">
                  <a:latin typeface="Preeti"/>
                  <a:ea typeface="Calibri"/>
                  <a:cs typeface="Kalimati" pitchFamily="2"/>
                </a:rPr>
                <a:t>संकेत चिन्ह</a:t>
              </a:r>
              <a:r>
                <a:rPr lang="en-US" sz="2400" dirty="0">
                  <a:latin typeface="Preeti"/>
                  <a:ea typeface="Calibri"/>
                  <a:cs typeface="Kalimati" pitchFamily="2"/>
                </a:rPr>
                <a:t> </a:t>
              </a:r>
              <a:r>
                <a:rPr lang="hi-IN" sz="2400" dirty="0">
                  <a:latin typeface="Preeti"/>
                  <a:ea typeface="Calibri"/>
                  <a:cs typeface="Kalimati" pitchFamily="2"/>
                </a:rPr>
                <a:t>प्रयोग गर</a:t>
              </a:r>
              <a:r>
                <a:rPr lang="ne-NP" sz="2400" dirty="0">
                  <a:latin typeface="Preeti"/>
                  <a:ea typeface="Calibri"/>
                  <a:cs typeface="Kalimati" pitchFamily="2"/>
                </a:rPr>
                <a:t>ी</a:t>
              </a:r>
              <a:r>
                <a:rPr lang="hi-IN" sz="2400" dirty="0">
                  <a:latin typeface="Preeti"/>
                  <a:ea typeface="Calibri"/>
                  <a:cs typeface="Kalimati" pitchFamily="2"/>
                </a:rPr>
                <a:t> देखाईएको छ । जस्तै</a:t>
              </a:r>
              <a:r>
                <a:rPr lang="en-US" sz="2400" dirty="0">
                  <a:latin typeface="Preeti"/>
                  <a:ea typeface="Calibri"/>
                  <a:cs typeface="Kalimati" pitchFamily="2"/>
                </a:rPr>
                <a:t>M</a:t>
              </a:r>
              <a:endParaRPr lang="en-US" sz="2400" dirty="0">
                <a:cs typeface="Kalimati" pitchFamily="2"/>
              </a:endParaRP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C3D591BB-001A-48A0-A804-10D90BE0E034}"/>
                </a:ext>
              </a:extLst>
            </p:cNvPr>
            <p:cNvGrpSpPr/>
            <p:nvPr/>
          </p:nvGrpSpPr>
          <p:grpSpPr>
            <a:xfrm>
              <a:off x="3070765" y="2911532"/>
              <a:ext cx="6225634" cy="1351486"/>
              <a:chOff x="3070765" y="2911532"/>
              <a:chExt cx="6225634" cy="1351486"/>
            </a:xfrm>
          </p:grpSpPr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074295" y="2911532"/>
                <a:ext cx="314007" cy="256419"/>
              </a:xfrm>
              <a:prstGeom prst="rect">
                <a:avLst/>
              </a:prstGeom>
            </p:spPr>
          </p:pic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982392" y="2924450"/>
                <a:ext cx="314007" cy="229166"/>
              </a:xfrm>
              <a:prstGeom prst="rect">
                <a:avLst/>
              </a:prstGeom>
            </p:spPr>
          </p:pic>
          <p:pic>
            <p:nvPicPr>
              <p:cNvPr id="12" name="Picture 11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070765" y="4022386"/>
                <a:ext cx="430830" cy="240632"/>
              </a:xfrm>
              <a:prstGeom prst="rect">
                <a:avLst/>
              </a:prstGeom>
              <a:solidFill>
                <a:schemeClr val="tx1"/>
              </a:solidFill>
            </p:spPr>
          </p:pic>
        </p:grp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42A169CE-9509-47BD-92C9-F4B071ADF81C}"/>
              </a:ext>
            </a:extLst>
          </p:cNvPr>
          <p:cNvSpPr txBox="1"/>
          <p:nvPr/>
        </p:nvSpPr>
        <p:spPr>
          <a:xfrm>
            <a:off x="9512583" y="6412834"/>
            <a:ext cx="200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e-NP" dirty="0">
                <a:cs typeface="Kalimati" panose="00000400000000000000" pitchFamily="2"/>
              </a:rPr>
              <a:t>क्रमशः</a:t>
            </a:r>
            <a:endParaRPr lang="en-US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9434418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 txBox="1">
            <a:spLocks/>
          </p:cNvSpPr>
          <p:nvPr/>
        </p:nvSpPr>
        <p:spPr>
          <a:xfrm>
            <a:off x="74428" y="763741"/>
            <a:ext cx="12117571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i-IN" sz="2800" b="1" dirty="0">
                <a:latin typeface="Ganesh" pitchFamily="2" charset="0"/>
                <a:cs typeface="Kalimati" pitchFamily="2"/>
              </a:rPr>
              <a:t>नक्</a:t>
            </a:r>
            <a:r>
              <a:rPr lang="ne-NP" sz="2800" b="1" dirty="0">
                <a:latin typeface="Ganesh" pitchFamily="2" charset="0"/>
                <a:cs typeface="Kalimati" pitchFamily="2"/>
              </a:rPr>
              <a:t>सा </a:t>
            </a:r>
            <a:r>
              <a:rPr lang="hi-IN" sz="2800" b="1" dirty="0">
                <a:latin typeface="Ganesh" pitchFamily="2" charset="0"/>
                <a:cs typeface="Kalimati" pitchFamily="2"/>
              </a:rPr>
              <a:t>प्रयोग गर्नु</a:t>
            </a:r>
            <a:r>
              <a:rPr lang="en-US" sz="2800" b="1" dirty="0">
                <a:latin typeface="Ganesh" pitchFamily="2" charset="0"/>
                <a:cs typeface="Kalimati" pitchFamily="2"/>
              </a:rPr>
              <a:t> </a:t>
            </a:r>
            <a:r>
              <a:rPr lang="hi-IN" sz="2800" b="1" dirty="0">
                <a:latin typeface="Ganesh" pitchFamily="2" charset="0"/>
                <a:cs typeface="Kalimati" pitchFamily="2"/>
              </a:rPr>
              <a:t>अगाडि जान्नुपर्ने कुराहरू</a:t>
            </a:r>
            <a:endParaRPr lang="en-US" sz="2800" b="1" dirty="0">
              <a:latin typeface="Ganesh" pitchFamily="2" charset="0"/>
              <a:cs typeface="Kalimati" pitchFamily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4428" y="1896853"/>
            <a:ext cx="8335926" cy="3855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</a:pP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नक्शालाई अध्ययन गर्न सही दिशातर्फ फर्काउनु नै नक्</a:t>
            </a:r>
            <a:r>
              <a:rPr lang="ne-NP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सा</a:t>
            </a:r>
            <a:r>
              <a:rPr lang="en-US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अभिमूखीकरण हो । </a:t>
            </a:r>
          </a:p>
          <a:p>
            <a:pPr marL="457200" lvl="2" indent="-457200"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  <a:buFont typeface="Wingdings" pitchFamily="2" charset="2"/>
              <a:buChar char="ü"/>
            </a:pP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नक्</a:t>
            </a:r>
            <a:r>
              <a:rPr lang="ne-NP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को सिरान (माथि) तर्फ उत्तर, दायाँतर्फ पूर्व, पुछर (तल)</a:t>
            </a:r>
            <a:r>
              <a:rPr lang="en-US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तर्फ दक्षिण र बाँयातर्फ पश्चिम दिशा पर्दछ । </a:t>
            </a:r>
            <a:endParaRPr lang="en-US" sz="2400" dirty="0">
              <a:solidFill>
                <a:srgbClr val="000000"/>
              </a:solidFill>
              <a:latin typeface="Preeti"/>
              <a:ea typeface="Calibri"/>
              <a:cs typeface="Kalimati" pitchFamily="2"/>
            </a:endParaRPr>
          </a:p>
          <a:p>
            <a:pPr marL="457200" lvl="2" indent="-457200"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  <a:buFont typeface="Wingdings" pitchFamily="2" charset="2"/>
              <a:buChar char="ü"/>
            </a:pP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नक्</a:t>
            </a:r>
            <a:r>
              <a:rPr lang="ne-NP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प्रयोग</a:t>
            </a:r>
            <a:r>
              <a:rPr lang="ne-NP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गर्दा त्यसलाई सुल्टो दिशामा (शीर्षकमा लेखिएका</a:t>
            </a:r>
            <a:r>
              <a:rPr lang="en-US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       </a:t>
            </a: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अक्षरहरू उत्तर दिशाबाट आफूतर्फ</a:t>
            </a:r>
            <a:r>
              <a:rPr lang="en-US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फर्कने गरी) फर्काएर</a:t>
            </a:r>
            <a:r>
              <a:rPr lang="ne-NP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 आफूपनि उत्तर दिशातर्फ नै फर्किएर अध्ययन गर्नुपर्दछ ।</a:t>
            </a: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 </a:t>
            </a:r>
          </a:p>
          <a:p>
            <a:pPr marL="457200" lvl="2" indent="-457200"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  <a:buFont typeface="Wingdings" pitchFamily="2" charset="2"/>
              <a:buChar char="ü"/>
            </a:pPr>
            <a:endParaRPr lang="en-US" sz="1600" dirty="0">
              <a:cs typeface="Kalimati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9466523" y="647009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10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7022" y="3254482"/>
            <a:ext cx="3956623" cy="201916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30D64C6-A7EF-42E4-BD71-E1EFCE770769}"/>
              </a:ext>
            </a:extLst>
          </p:cNvPr>
          <p:cNvSpPr txBox="1"/>
          <p:nvPr/>
        </p:nvSpPr>
        <p:spPr>
          <a:xfrm>
            <a:off x="9845753" y="6492060"/>
            <a:ext cx="200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e-NP" dirty="0">
                <a:cs typeface="Kalimati" panose="00000400000000000000" pitchFamily="2"/>
              </a:rPr>
              <a:t>क्रमशः</a:t>
            </a:r>
            <a:endParaRPr lang="en-US" dirty="0">
              <a:cs typeface="Kalimati" panose="00000400000000000000" pitchFamily="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600FFD-E92C-428A-BC28-7E216256B1EC}"/>
              </a:ext>
            </a:extLst>
          </p:cNvPr>
          <p:cNvSpPr txBox="1"/>
          <p:nvPr/>
        </p:nvSpPr>
        <p:spPr>
          <a:xfrm>
            <a:off x="0" y="1351981"/>
            <a:ext cx="10225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2400" b="1" dirty="0">
                <a:cs typeface="Kalimati" pitchFamily="2"/>
              </a:rPr>
              <a:t>३</a:t>
            </a:r>
            <a:r>
              <a:rPr lang="en-US" sz="2400" b="1" dirty="0">
                <a:cs typeface="Kalimati" pitchFamily="2"/>
              </a:rPr>
              <a:t>. </a:t>
            </a:r>
            <a:r>
              <a:rPr lang="hi-IN" sz="2400" b="1" dirty="0">
                <a:cs typeface="Kalimati" pitchFamily="2"/>
              </a:rPr>
              <a:t>नक्</a:t>
            </a:r>
            <a:r>
              <a:rPr lang="ne-NP" sz="2400" b="1" dirty="0">
                <a:cs typeface="Kalimati" pitchFamily="2"/>
              </a:rPr>
              <a:t>सा</a:t>
            </a:r>
            <a:r>
              <a:rPr lang="hi-IN" sz="2400" b="1" dirty="0">
                <a:cs typeface="Kalimati" pitchFamily="2"/>
              </a:rPr>
              <a:t> </a:t>
            </a:r>
            <a:r>
              <a:rPr lang="ne-NP" sz="2400" b="1" dirty="0">
                <a:cs typeface="Kalimati" pitchFamily="2"/>
              </a:rPr>
              <a:t>अभिमुखीकरण</a:t>
            </a:r>
            <a:endParaRPr lang="en-US" sz="2400" b="1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9653149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269828" y="1757872"/>
            <a:ext cx="7128921" cy="4722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 algn="just"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</a:pP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en-US" sz="2400" dirty="0">
              <a:cs typeface="Kalimati" pitchFamily="2"/>
            </a:endParaRPr>
          </a:p>
          <a:p>
            <a:pPr marL="457200" lvl="2" indent="-457200" algn="just"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  <a:buFont typeface="Wingdings" pitchFamily="2" charset="2"/>
              <a:buChar char="ü"/>
            </a:pP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नक्</a:t>
            </a:r>
            <a:r>
              <a:rPr lang="ne-NP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सा </a:t>
            </a: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अभिमुख भइसकेपछि नक्</a:t>
            </a:r>
            <a:r>
              <a:rPr lang="ne-NP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मा देखाइएका विशेषताहरू र तिनीहरूको जमिनमा अवस्थितिको दिशा पहिचान गरी नक्</a:t>
            </a:r>
            <a:r>
              <a:rPr lang="ne-NP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को </a:t>
            </a:r>
            <a:r>
              <a:rPr lang="en-US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प्रयोग गर्नुपर्दछ ।</a:t>
            </a:r>
            <a:endParaRPr lang="ne-NP" sz="2400" dirty="0">
              <a:solidFill>
                <a:srgbClr val="000000"/>
              </a:solidFill>
              <a:latin typeface="Preeti"/>
              <a:ea typeface="Calibri"/>
              <a:cs typeface="Kalimati" pitchFamily="2"/>
            </a:endParaRPr>
          </a:p>
          <a:p>
            <a:pPr marL="457200" lvl="2" indent="-457200" algn="just"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  <a:buFont typeface="Wingdings" pitchFamily="2" charset="2"/>
              <a:buChar char="ü"/>
            </a:pPr>
            <a:endParaRPr lang="ne-NP" sz="2400" dirty="0">
              <a:solidFill>
                <a:srgbClr val="000000"/>
              </a:solidFill>
              <a:latin typeface="Preeti"/>
              <a:ea typeface="Calibri"/>
              <a:cs typeface="Kalimati" pitchFamily="2"/>
            </a:endParaRPr>
          </a:p>
          <a:p>
            <a:pPr marL="457200" lvl="2" indent="-457200" algn="just"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  <a:buFont typeface="Wingdings" pitchFamily="2" charset="2"/>
              <a:buChar char="ü"/>
            </a:pP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नक्</a:t>
            </a:r>
            <a:r>
              <a:rPr lang="ne-NP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मा उत्तर दिशा देखाउने गरी तीर वा चारै दिशा देखिने संकेत चिन्ह प्रयोग गरिएको हुन्छ ।</a:t>
            </a:r>
            <a:endParaRPr lang="ne-NP" sz="2400" dirty="0">
              <a:solidFill>
                <a:srgbClr val="000000"/>
              </a:solidFill>
              <a:latin typeface="Preeti"/>
              <a:ea typeface="Calibri"/>
              <a:cs typeface="Kalimati" pitchFamily="2"/>
            </a:endParaRPr>
          </a:p>
          <a:p>
            <a:pPr marL="0" lvl="2" algn="just"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</a:pPr>
            <a:endParaRPr lang="ne-NP" sz="2400" dirty="0">
              <a:solidFill>
                <a:srgbClr val="000000"/>
              </a:solidFill>
              <a:latin typeface="Preeti"/>
              <a:ea typeface="Calibri"/>
              <a:cs typeface="Kalimati" pitchFamily="2"/>
            </a:endParaRPr>
          </a:p>
          <a:p>
            <a:pPr marL="457200" lvl="2" indent="-457200" algn="just"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  <a:buFont typeface="Wingdings" pitchFamily="2" charset="2"/>
              <a:buChar char="ü"/>
            </a:pPr>
            <a:endParaRPr lang="hi-IN" sz="2400" dirty="0">
              <a:solidFill>
                <a:srgbClr val="000000"/>
              </a:solidFill>
              <a:latin typeface="Preeti"/>
              <a:ea typeface="Calibri"/>
              <a:cs typeface="Kalimati" pitchFamily="2"/>
            </a:endParaRPr>
          </a:p>
        </p:txBody>
      </p:sp>
      <p:pic>
        <p:nvPicPr>
          <p:cNvPr id="5" name="Picture 3" descr="H:\CBS_Tutorial\PPT Templates\Downloads\5f7d7f282303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3989" y="1864434"/>
            <a:ext cx="5178012" cy="4318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19"/>
          <p:cNvSpPr txBox="1">
            <a:spLocks/>
          </p:cNvSpPr>
          <p:nvPr/>
        </p:nvSpPr>
        <p:spPr>
          <a:xfrm>
            <a:off x="9445259" y="647962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11</a:t>
            </a:fld>
            <a:endParaRPr lang="en-US" dirty="0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709A5E05-BFF9-4E94-BBE6-ACC40D36E9FC}"/>
              </a:ext>
            </a:extLst>
          </p:cNvPr>
          <p:cNvSpPr txBox="1">
            <a:spLocks/>
          </p:cNvSpPr>
          <p:nvPr/>
        </p:nvSpPr>
        <p:spPr>
          <a:xfrm>
            <a:off x="2801887" y="763741"/>
            <a:ext cx="7128921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i-IN" sz="2800" b="1" dirty="0">
                <a:latin typeface="Ganesh" pitchFamily="2" charset="0"/>
                <a:cs typeface="Kalimati" pitchFamily="2"/>
              </a:rPr>
              <a:t>नक्</a:t>
            </a:r>
            <a:r>
              <a:rPr lang="ne-NP" sz="2800" b="1" dirty="0">
                <a:latin typeface="Ganesh" pitchFamily="2" charset="0"/>
                <a:cs typeface="Kalimati" pitchFamily="2"/>
              </a:rPr>
              <a:t>सा </a:t>
            </a:r>
            <a:r>
              <a:rPr lang="hi-IN" sz="2800" b="1" dirty="0">
                <a:latin typeface="Ganesh" pitchFamily="2" charset="0"/>
                <a:cs typeface="Kalimati" pitchFamily="2"/>
              </a:rPr>
              <a:t>प्रयोग गर्नु</a:t>
            </a:r>
            <a:r>
              <a:rPr lang="en-US" sz="2800" b="1" dirty="0">
                <a:latin typeface="Ganesh" pitchFamily="2" charset="0"/>
                <a:cs typeface="Kalimati" pitchFamily="2"/>
              </a:rPr>
              <a:t> </a:t>
            </a:r>
            <a:r>
              <a:rPr lang="hi-IN" sz="2800" b="1" dirty="0">
                <a:latin typeface="Ganesh" pitchFamily="2" charset="0"/>
                <a:cs typeface="Kalimati" pitchFamily="2"/>
              </a:rPr>
              <a:t>अगाडि जान्नुपर्ने कुराहरू</a:t>
            </a:r>
            <a:endParaRPr lang="en-US" sz="2800" b="1" dirty="0">
              <a:latin typeface="Ganesh" pitchFamily="2" charset="0"/>
              <a:cs typeface="Kalimati" pitchFamily="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353A4E-6732-4CA8-9FB0-D0F40C27A654}"/>
              </a:ext>
            </a:extLst>
          </p:cNvPr>
          <p:cNvSpPr txBox="1"/>
          <p:nvPr/>
        </p:nvSpPr>
        <p:spPr>
          <a:xfrm>
            <a:off x="9512583" y="6412834"/>
            <a:ext cx="200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e-NP" dirty="0">
                <a:cs typeface="Kalimati" panose="00000400000000000000" pitchFamily="2"/>
              </a:rPr>
              <a:t>क्रमशः</a:t>
            </a:r>
            <a:endParaRPr lang="en-US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012362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536118591"/>
              </p:ext>
            </p:extLst>
          </p:nvPr>
        </p:nvGraphicFramePr>
        <p:xfrm>
          <a:off x="27936" y="2623930"/>
          <a:ext cx="11657241" cy="41074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5" name="Straight Connector 4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19"/>
          <p:cNvSpPr txBox="1">
            <a:spLocks/>
          </p:cNvSpPr>
          <p:nvPr/>
        </p:nvSpPr>
        <p:spPr>
          <a:xfrm>
            <a:off x="9296400" y="636624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12</a:t>
            </a:fld>
            <a:endParaRPr lang="en-US" dirty="0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0F7FFEC5-38A2-4407-8362-0E6C3324B76E}"/>
              </a:ext>
            </a:extLst>
          </p:cNvPr>
          <p:cNvSpPr txBox="1">
            <a:spLocks/>
          </p:cNvSpPr>
          <p:nvPr/>
        </p:nvSpPr>
        <p:spPr>
          <a:xfrm>
            <a:off x="2801887" y="763741"/>
            <a:ext cx="7128921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i-IN" sz="2800" b="1" dirty="0">
                <a:latin typeface="Ganesh" pitchFamily="2" charset="0"/>
                <a:cs typeface="Kalimati" pitchFamily="2"/>
              </a:rPr>
              <a:t>नक्</a:t>
            </a:r>
            <a:r>
              <a:rPr lang="ne-NP" sz="2800" b="1" dirty="0">
                <a:latin typeface="Ganesh" pitchFamily="2" charset="0"/>
                <a:cs typeface="Kalimati" pitchFamily="2"/>
              </a:rPr>
              <a:t>सा </a:t>
            </a:r>
            <a:r>
              <a:rPr lang="hi-IN" sz="2800" b="1" dirty="0">
                <a:latin typeface="Ganesh" pitchFamily="2" charset="0"/>
                <a:cs typeface="Kalimati" pitchFamily="2"/>
              </a:rPr>
              <a:t>प्रयोग गर्नुअगाडि जान्नुपर्ने कुराहरू</a:t>
            </a:r>
            <a:endParaRPr lang="en-US" sz="2800" b="1" dirty="0">
              <a:latin typeface="Ganesh" pitchFamily="2" charset="0"/>
              <a:cs typeface="Kalimati" pitchFamily="2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7935" y="1766724"/>
            <a:ext cx="11657241" cy="115416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cs typeface="Kalimati" pitchFamily="2"/>
              </a:rPr>
              <a:t>नक्सा हेरेर आफु तत्काल रहेको स्थान वा कुनै चिनेको वस्तुको स्थान निर्धारण गर्नु नै स्थिति निर्धारण गर्नु हो ।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28B41D-5705-4FA8-A4E9-A06087DCACD0}"/>
              </a:ext>
            </a:extLst>
          </p:cNvPr>
          <p:cNvSpPr txBox="1"/>
          <p:nvPr/>
        </p:nvSpPr>
        <p:spPr>
          <a:xfrm>
            <a:off x="0" y="1351981"/>
            <a:ext cx="10225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2400" b="1" dirty="0">
                <a:cs typeface="Kalimati" pitchFamily="2"/>
              </a:rPr>
              <a:t>४</a:t>
            </a:r>
            <a:r>
              <a:rPr lang="en-US" sz="2400" b="1" dirty="0">
                <a:cs typeface="Kalimati" pitchFamily="2"/>
              </a:rPr>
              <a:t>. </a:t>
            </a:r>
            <a:r>
              <a:rPr lang="ne-NP" sz="2400" b="1" dirty="0">
                <a:cs typeface="Kalimati" pitchFamily="2"/>
              </a:rPr>
              <a:t>स्थिति निर्धारण</a:t>
            </a:r>
            <a:endParaRPr lang="en-US" sz="2400" b="1" dirty="0">
              <a:cs typeface="Kalimati" pitchFamily="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81556A-3884-4B5D-B50D-0EE5FF54BFE9}"/>
              </a:ext>
            </a:extLst>
          </p:cNvPr>
          <p:cNvSpPr txBox="1"/>
          <p:nvPr/>
        </p:nvSpPr>
        <p:spPr>
          <a:xfrm>
            <a:off x="9675623" y="6478539"/>
            <a:ext cx="200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e-NP" dirty="0">
                <a:cs typeface="Kalimati" panose="00000400000000000000" pitchFamily="2"/>
              </a:rPr>
              <a:t>क्रमशः</a:t>
            </a:r>
            <a:endParaRPr lang="en-US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7012030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041874940"/>
              </p:ext>
            </p:extLst>
          </p:nvPr>
        </p:nvGraphicFramePr>
        <p:xfrm>
          <a:off x="265963" y="1458652"/>
          <a:ext cx="11773637" cy="42311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4" name="Straight Connector 3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19"/>
          <p:cNvSpPr txBox="1">
            <a:spLocks/>
          </p:cNvSpPr>
          <p:nvPr/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13</a:t>
            </a:fld>
            <a:endParaRPr lang="en-US" dirty="0"/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8B939F2B-8872-4044-BC42-19764DA06C4D}"/>
              </a:ext>
            </a:extLst>
          </p:cNvPr>
          <p:cNvSpPr txBox="1">
            <a:spLocks/>
          </p:cNvSpPr>
          <p:nvPr/>
        </p:nvSpPr>
        <p:spPr>
          <a:xfrm>
            <a:off x="2801887" y="763741"/>
            <a:ext cx="7128921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i-IN" sz="2800" b="1" dirty="0">
                <a:latin typeface="Ganesh" pitchFamily="2" charset="0"/>
                <a:cs typeface="Kalimati" pitchFamily="2"/>
              </a:rPr>
              <a:t>नक्</a:t>
            </a:r>
            <a:r>
              <a:rPr lang="ne-NP" sz="2800" b="1" dirty="0">
                <a:latin typeface="Ganesh" pitchFamily="2" charset="0"/>
                <a:cs typeface="Kalimati" pitchFamily="2"/>
              </a:rPr>
              <a:t>सा </a:t>
            </a:r>
            <a:r>
              <a:rPr lang="hi-IN" sz="2800" b="1" dirty="0">
                <a:latin typeface="Ganesh" pitchFamily="2" charset="0"/>
                <a:cs typeface="Kalimati" pitchFamily="2"/>
              </a:rPr>
              <a:t>प्रयोग गर्नु</a:t>
            </a:r>
            <a:r>
              <a:rPr lang="en-US" sz="2800" b="1" dirty="0">
                <a:latin typeface="Ganesh" pitchFamily="2" charset="0"/>
                <a:cs typeface="Kalimati" pitchFamily="2"/>
              </a:rPr>
              <a:t> </a:t>
            </a:r>
            <a:r>
              <a:rPr lang="hi-IN" sz="2800" b="1" dirty="0">
                <a:latin typeface="Ganesh" pitchFamily="2" charset="0"/>
                <a:cs typeface="Kalimati" pitchFamily="2"/>
              </a:rPr>
              <a:t>अगाडि जान्नुपर्ने कुराहरू</a:t>
            </a:r>
            <a:endParaRPr lang="en-US" sz="2800" b="1" dirty="0">
              <a:latin typeface="Ganesh" pitchFamily="2" charset="0"/>
              <a:cs typeface="Kalimati" pitchFamily="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32B3CB-106D-4118-9670-188ECD8D74D8}"/>
              </a:ext>
            </a:extLst>
          </p:cNvPr>
          <p:cNvSpPr txBox="1"/>
          <p:nvPr/>
        </p:nvSpPr>
        <p:spPr>
          <a:xfrm>
            <a:off x="9512583" y="6412834"/>
            <a:ext cx="200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e-NP" dirty="0">
                <a:cs typeface="Kalimati" panose="00000400000000000000" pitchFamily="2"/>
              </a:rPr>
              <a:t>क्रमशः</a:t>
            </a:r>
            <a:endParaRPr lang="en-US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40179591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8B939F2B-8872-4044-BC42-19764DA06C4D}"/>
              </a:ext>
            </a:extLst>
          </p:cNvPr>
          <p:cNvSpPr txBox="1">
            <a:spLocks/>
          </p:cNvSpPr>
          <p:nvPr/>
        </p:nvSpPr>
        <p:spPr>
          <a:xfrm>
            <a:off x="2801887" y="763741"/>
            <a:ext cx="7128921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i-IN" sz="2800" b="1" dirty="0">
                <a:solidFill>
                  <a:prstClr val="black"/>
                </a:solidFill>
                <a:latin typeface="Ganesh" pitchFamily="2" charset="0"/>
                <a:cs typeface="Kalimati" pitchFamily="2"/>
              </a:rPr>
              <a:t>नक्</a:t>
            </a:r>
            <a:r>
              <a:rPr lang="ne-NP" sz="2800" b="1" dirty="0">
                <a:solidFill>
                  <a:prstClr val="black"/>
                </a:solidFill>
                <a:latin typeface="Ganesh" pitchFamily="2" charset="0"/>
                <a:cs typeface="Kalimati" pitchFamily="2"/>
              </a:rPr>
              <a:t>सा </a:t>
            </a:r>
            <a:r>
              <a:rPr lang="hi-IN" sz="2800" b="1" dirty="0">
                <a:solidFill>
                  <a:prstClr val="black"/>
                </a:solidFill>
                <a:latin typeface="Ganesh" pitchFamily="2" charset="0"/>
                <a:cs typeface="Kalimati" pitchFamily="2"/>
              </a:rPr>
              <a:t>प्रयोग गर्नु</a:t>
            </a:r>
            <a:r>
              <a:rPr lang="en-US" sz="2800" b="1" dirty="0">
                <a:solidFill>
                  <a:prstClr val="black"/>
                </a:solidFill>
                <a:latin typeface="Ganesh" pitchFamily="2" charset="0"/>
                <a:cs typeface="Kalimati" pitchFamily="2"/>
              </a:rPr>
              <a:t> </a:t>
            </a:r>
            <a:r>
              <a:rPr lang="hi-IN" sz="2800" b="1" dirty="0">
                <a:solidFill>
                  <a:prstClr val="black"/>
                </a:solidFill>
                <a:latin typeface="Ganesh" pitchFamily="2" charset="0"/>
                <a:cs typeface="Kalimati" pitchFamily="2"/>
              </a:rPr>
              <a:t>अगाडि जान्नुपर्ने कुराहरू</a:t>
            </a:r>
            <a:endParaRPr lang="en-US" sz="2800" b="1" dirty="0">
              <a:solidFill>
                <a:prstClr val="black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3" name="Text Placeholder 2"/>
          <p:cNvSpPr txBox="1">
            <a:spLocks/>
          </p:cNvSpPr>
          <p:nvPr/>
        </p:nvSpPr>
        <p:spPr>
          <a:xfrm>
            <a:off x="212364" y="1609034"/>
            <a:ext cx="10064696" cy="46131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ne-NP" sz="2400" b="1" dirty="0">
                <a:solidFill>
                  <a:srgbClr val="000000"/>
                </a:solidFill>
                <a:ea typeface="Calibri"/>
                <a:cs typeface="Kalimati" panose="00000400000000000000" pitchFamily="2"/>
              </a:rPr>
              <a:t>कक्षागत अभ्यास </a:t>
            </a:r>
            <a:r>
              <a:rPr lang="en-US" sz="2400" b="1" dirty="0">
                <a:solidFill>
                  <a:srgbClr val="000000"/>
                </a:solidFill>
                <a:ea typeface="Calibri"/>
                <a:cs typeface="Kalimati" panose="00000400000000000000" pitchFamily="2"/>
              </a:rPr>
              <a:t>(</a:t>
            </a:r>
            <a:r>
              <a:rPr lang="ne-NP" sz="2400" b="1" dirty="0">
                <a:solidFill>
                  <a:srgbClr val="000000"/>
                </a:solidFill>
                <a:ea typeface="Calibri"/>
                <a:cs typeface="Kalimati" panose="00000400000000000000" pitchFamily="2"/>
              </a:rPr>
              <a:t>समय ५ मिनेट</a:t>
            </a:r>
            <a:r>
              <a:rPr lang="en-US" sz="2400" b="1" dirty="0">
                <a:solidFill>
                  <a:srgbClr val="000000"/>
                </a:solidFill>
                <a:ea typeface="Calibri"/>
                <a:cs typeface="Kalimati" panose="00000400000000000000" pitchFamily="2"/>
              </a:rPr>
              <a:t>)</a:t>
            </a:r>
            <a:endParaRPr lang="hi-IN" sz="1800" b="1" dirty="0">
              <a:solidFill>
                <a:prstClr val="black">
                  <a:lumMod val="95000"/>
                  <a:lumOff val="5000"/>
                </a:prstClr>
              </a:solidFill>
              <a:cs typeface="Kalimati" pitchFamily="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15617" y="2529365"/>
            <a:ext cx="295192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2400" dirty="0">
                <a:solidFill>
                  <a:prstClr val="black"/>
                </a:solidFill>
                <a:cs typeface="Kalimati" pitchFamily="2"/>
              </a:rPr>
              <a:t>सुपरिवेक्षक पुस्तिकाको पेज नम्बर २१</a:t>
            </a:r>
            <a:r>
              <a:rPr lang="en-US" sz="2400" dirty="0">
                <a:solidFill>
                  <a:prstClr val="black"/>
                </a:solidFill>
                <a:cs typeface="Kalimati" pitchFamily="2"/>
              </a:rPr>
              <a:t> </a:t>
            </a:r>
            <a:r>
              <a:rPr lang="ne-NP" sz="2400" dirty="0">
                <a:solidFill>
                  <a:prstClr val="black"/>
                </a:solidFill>
                <a:cs typeface="Kalimati" pitchFamily="2"/>
              </a:rPr>
              <a:t>वा गणक पुस्तिकाको पेज नम्बर १४२ मा भएको नक्सालाई सहि अभिमुख गरेर अध्ययन गर्नुहोस् ।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4593" y="1339805"/>
            <a:ext cx="7537875" cy="5330241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5583660-0484-4E0E-B253-500ED097C794}"/>
              </a:ext>
            </a:extLst>
          </p:cNvPr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9">
            <a:extLst>
              <a:ext uri="{FF2B5EF4-FFF2-40B4-BE49-F238E27FC236}">
                <a16:creationId xmlns:a16="http://schemas.microsoft.com/office/drawing/2014/main" id="{FEDBA6D3-22A2-4E0B-991E-9D73D8D8227E}"/>
              </a:ext>
            </a:extLst>
          </p:cNvPr>
          <p:cNvSpPr txBox="1">
            <a:spLocks/>
          </p:cNvSpPr>
          <p:nvPr/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14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A18FAC-FDD5-4F0D-9C02-2AC9D91823B5}"/>
              </a:ext>
            </a:extLst>
          </p:cNvPr>
          <p:cNvSpPr txBox="1"/>
          <p:nvPr/>
        </p:nvSpPr>
        <p:spPr>
          <a:xfrm>
            <a:off x="9512583" y="6614855"/>
            <a:ext cx="200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e-NP" dirty="0">
                <a:cs typeface="Kalimati" panose="00000400000000000000" pitchFamily="2"/>
              </a:rPr>
              <a:t>क्रमशः</a:t>
            </a:r>
            <a:endParaRPr lang="en-US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7322806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>
            <a:spLocks/>
          </p:cNvSpPr>
          <p:nvPr/>
        </p:nvSpPr>
        <p:spPr>
          <a:xfrm>
            <a:off x="1524000" y="771478"/>
            <a:ext cx="9144000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  <a:buNone/>
            </a:pPr>
            <a:r>
              <a:rPr lang="hi-IN" b="1" dirty="0">
                <a:latin typeface="Preeti"/>
                <a:ea typeface="Calibri"/>
                <a:cs typeface="Kalimati" pitchFamily="2"/>
              </a:rPr>
              <a:t>गणनाक्षेत्र</a:t>
            </a:r>
            <a:endParaRPr lang="en-US" b="1" dirty="0">
              <a:ea typeface="Calibri"/>
              <a:cs typeface="Kalimati" pitchFamily="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27587" y="2651878"/>
            <a:ext cx="643866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endParaRPr lang="hi-IN" sz="2400" dirty="0">
              <a:latin typeface="Preeti" pitchFamily="2" charset="0"/>
              <a:cs typeface="Kalimati" pitchFamily="2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hi-IN" sz="2400" dirty="0">
                <a:latin typeface="Preeti" pitchFamily="2" charset="0"/>
                <a:cs typeface="Kalimati" pitchFamily="2"/>
              </a:rPr>
              <a:t>गणनाको लागि तोकिएको समयमा सामान्यतया एक</a:t>
            </a:r>
            <a:r>
              <a:rPr lang="ne-NP" sz="2400" dirty="0">
                <a:latin typeface="Preeti" pitchFamily="2" charset="0"/>
                <a:cs typeface="Kalimati" pitchFamily="2"/>
              </a:rPr>
              <a:t> </a:t>
            </a:r>
            <a:r>
              <a:rPr lang="hi-IN" sz="2400" dirty="0">
                <a:latin typeface="Preeti" pitchFamily="2" charset="0"/>
                <a:cs typeface="Kalimati" pitchFamily="2"/>
              </a:rPr>
              <a:t>गणकले एक  गणनाक्षेत्रमा कार्य गर्दछन् । </a:t>
            </a:r>
            <a:endParaRPr lang="en-US" sz="2400" dirty="0">
              <a:latin typeface="Preeti" pitchFamily="2" charset="0"/>
              <a:cs typeface="Kalimati" pitchFamily="2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hi-IN" sz="2400" dirty="0">
              <a:latin typeface="Preeti" pitchFamily="2" charset="0"/>
              <a:cs typeface="Kalimati" pitchFamily="2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hi-IN" sz="2400" dirty="0">
                <a:latin typeface="Preeti" pitchFamily="2" charset="0"/>
                <a:cs typeface="Kalimati" pitchFamily="2"/>
              </a:rPr>
              <a:t>ठूला घना वस्ती</a:t>
            </a:r>
            <a:r>
              <a:rPr lang="en-US" sz="2400" dirty="0">
                <a:latin typeface="Preeti" pitchFamily="2" charset="0"/>
                <a:cs typeface="Kalimati" pitchFamily="2"/>
              </a:rPr>
              <a:t> </a:t>
            </a:r>
            <a:r>
              <a:rPr lang="hi-IN" sz="2400" dirty="0">
                <a:latin typeface="Preeti" pitchFamily="2" charset="0"/>
                <a:cs typeface="Kalimati" pitchFamily="2"/>
              </a:rPr>
              <a:t>भएका वडाहरूलाई विभाजन गरी धेरै</a:t>
            </a:r>
            <a:r>
              <a:rPr lang="ne-NP" sz="2400" dirty="0">
                <a:latin typeface="Preeti" pitchFamily="2" charset="0"/>
                <a:cs typeface="Kalimati" pitchFamily="2"/>
              </a:rPr>
              <a:t> </a:t>
            </a:r>
            <a:r>
              <a:rPr lang="hi-IN" sz="2400" dirty="0">
                <a:latin typeface="Preeti" pitchFamily="2" charset="0"/>
                <a:cs typeface="Kalimati" pitchFamily="2"/>
              </a:rPr>
              <a:t>गणनाक्षेत्र बनाइएको छ ।</a:t>
            </a:r>
            <a:endParaRPr lang="en-US" sz="2400" dirty="0">
              <a:latin typeface="Preeti" pitchFamily="2" charset="0"/>
              <a:cs typeface="Kalimati" pitchFamily="2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hi-IN" sz="2400" dirty="0">
              <a:latin typeface="Preeti" pitchFamily="2" charset="0"/>
              <a:cs typeface="Kalimati" pitchFamily="2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hi-IN" sz="2400" dirty="0">
                <a:latin typeface="Preeti" pitchFamily="2" charset="0"/>
                <a:cs typeface="Kalimati" pitchFamily="2"/>
              </a:rPr>
              <a:t>पातलो बस्ती भएका स्थानमा साविकको गा.वि.स. का वडा वा वडाहरूलाई जोडी गणनाक्षेत्र बनाइएको छ । </a:t>
            </a:r>
            <a:endParaRPr lang="en-US" sz="2400" dirty="0">
              <a:latin typeface="Preeti" pitchFamily="2" charset="0"/>
              <a:cs typeface="Kalimati" pitchFamily="2"/>
            </a:endParaRPr>
          </a:p>
        </p:txBody>
      </p:sp>
      <p:pic>
        <p:nvPicPr>
          <p:cNvPr id="4" name="Picture 3" descr="H:\CBS_Tutorial\PPT Templates\Downloads\City_map_with_label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6256" y="2651878"/>
            <a:ext cx="4975093" cy="2122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19"/>
          <p:cNvSpPr txBox="1">
            <a:spLocks/>
          </p:cNvSpPr>
          <p:nvPr/>
        </p:nvSpPr>
        <p:spPr>
          <a:xfrm>
            <a:off x="9296400" y="636624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15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CEFBC86-01FF-4F18-9B24-1561E5471DFB}"/>
              </a:ext>
            </a:extLst>
          </p:cNvPr>
          <p:cNvSpPr txBox="1"/>
          <p:nvPr/>
        </p:nvSpPr>
        <p:spPr>
          <a:xfrm>
            <a:off x="297426" y="1584734"/>
            <a:ext cx="11742174" cy="990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hi-IN" sz="2400" dirty="0">
                <a:latin typeface="Preeti" pitchFamily="2" charset="0"/>
                <a:cs typeface="Kalimati" pitchFamily="2"/>
              </a:rPr>
              <a:t>चारैतिर निश्चित सीमाना भएको र अनुमानित घरपरिवार संख्याको आधारमा बनाइएको </a:t>
            </a:r>
            <a:r>
              <a:rPr lang="hi-IN" sz="2400" dirty="0">
                <a:solidFill>
                  <a:srgbClr val="00B0F0"/>
                </a:solidFill>
                <a:latin typeface="Preeti" pitchFamily="2" charset="0"/>
                <a:cs typeface="Kalimati" pitchFamily="2"/>
              </a:rPr>
              <a:t>सानो भौगोलिक इकाईलाई </a:t>
            </a:r>
            <a:r>
              <a:rPr lang="en-US" sz="2400" dirty="0">
                <a:latin typeface="Preeti" pitchFamily="2" charset="0"/>
                <a:cs typeface="Kalimati" pitchFamily="2"/>
              </a:rPr>
              <a:t>  </a:t>
            </a:r>
            <a:r>
              <a:rPr lang="hi-IN" sz="2400" dirty="0">
                <a:latin typeface="Preeti" pitchFamily="2" charset="0"/>
                <a:cs typeface="Kalimati" pitchFamily="2"/>
              </a:rPr>
              <a:t>गणनाक्षेत्र भनिन्छ ।</a:t>
            </a:r>
          </a:p>
        </p:txBody>
      </p:sp>
    </p:spTree>
    <p:extLst>
      <p:ext uri="{BB962C8B-B14F-4D97-AF65-F5344CB8AC3E}">
        <p14:creationId xmlns:p14="http://schemas.microsoft.com/office/powerpoint/2010/main" val="30511570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H:\CBS_Tutorial\PPT Templates\Downloads\kisspng-computer-icons-map-clip-art-location-icon-5abd6125a02217.217870941522360613655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277" y="1076777"/>
            <a:ext cx="1311508" cy="120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ular Callout 2"/>
          <p:cNvSpPr/>
          <p:nvPr/>
        </p:nvSpPr>
        <p:spPr>
          <a:xfrm rot="10800000">
            <a:off x="497237" y="2933671"/>
            <a:ext cx="6191937" cy="3022810"/>
          </a:xfrm>
          <a:prstGeom prst="wedgeRectCallout">
            <a:avLst>
              <a:gd name="adj1" fmla="val -23559"/>
              <a:gd name="adj2" fmla="val 88063"/>
            </a:avLst>
          </a:prstGeom>
          <a:solidFill>
            <a:schemeClr val="bg1"/>
          </a:solidFill>
          <a:ln w="38100">
            <a:solidFill>
              <a:schemeClr val="tx1">
                <a:lumMod val="95000"/>
                <a:lumOff val="5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1"/>
          <p:cNvSpPr txBox="1">
            <a:spLocks/>
          </p:cNvSpPr>
          <p:nvPr/>
        </p:nvSpPr>
        <p:spPr>
          <a:xfrm>
            <a:off x="454639" y="1048316"/>
            <a:ext cx="9144000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4000" b="1" dirty="0">
                <a:latin typeface="Preeti"/>
                <a:ea typeface="Calibri"/>
                <a:cs typeface="Kalimati" pitchFamily="2"/>
              </a:rPr>
              <a:t>ब्लक</a:t>
            </a:r>
            <a:endParaRPr lang="en-US" sz="4000" b="1" dirty="0">
              <a:ea typeface="Calibri"/>
              <a:cs typeface="Kalimati" pitchFamily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84519" y="3151229"/>
            <a:ext cx="590465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09588" indent="-509588">
              <a:buFont typeface="Wingdings" pitchFamily="2" charset="2"/>
              <a:buChar char="ü"/>
            </a:pPr>
            <a:r>
              <a:rPr lang="hi-IN" sz="2400" dirty="0">
                <a:latin typeface="Preeti"/>
                <a:ea typeface="Calibri"/>
                <a:cs typeface="Kalimati" pitchFamily="2"/>
              </a:rPr>
              <a:t>नगरपालिका वा बढी जनघनत्व भएका वडाभित्र निश्चित सीमाना छुट्याई बनाइएका साना साना क्षेत्रहरूलाई ब्लक भनिन्छ ।</a:t>
            </a:r>
          </a:p>
          <a:p>
            <a:pPr marL="509588" indent="-509588">
              <a:buFont typeface="Wingdings" pitchFamily="2" charset="2"/>
              <a:buChar char="ü"/>
            </a:pPr>
            <a:endParaRPr lang="hi-IN" sz="2400" dirty="0">
              <a:latin typeface="Preeti"/>
              <a:ea typeface="Calibri"/>
              <a:cs typeface="Kalimati" pitchFamily="2"/>
            </a:endParaRPr>
          </a:p>
          <a:p>
            <a:pPr marL="509588" indent="-509588">
              <a:buFont typeface="Wingdings" pitchFamily="2" charset="2"/>
              <a:buChar char="ü"/>
            </a:pPr>
            <a:r>
              <a:rPr lang="hi-IN" sz="2400" dirty="0">
                <a:latin typeface="Preeti"/>
                <a:ea typeface="Calibri"/>
                <a:cs typeface="Kalimati" pitchFamily="2"/>
              </a:rPr>
              <a:t>केही नगरपालिकाहरुमा एक वा एक भन्दा बढी ब्लक मिला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र्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इ एउटा गणनाक्षेत्र बनाइएको छ । </a:t>
            </a:r>
            <a:endParaRPr lang="en-US" sz="2400" dirty="0">
              <a:cs typeface="Kalimati" pitchFamily="2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9"/>
          <p:cNvSpPr txBox="1">
            <a:spLocks/>
          </p:cNvSpPr>
          <p:nvPr/>
        </p:nvSpPr>
        <p:spPr>
          <a:xfrm>
            <a:off x="9296400" y="636624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16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6457" y="839984"/>
            <a:ext cx="5215544" cy="5526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7723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0" y="970060"/>
            <a:ext cx="12192000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hi-IN" sz="2800" b="1" dirty="0">
                <a:latin typeface="Preeti"/>
                <a:ea typeface="Calibri"/>
                <a:cs typeface="Kalimati" pitchFamily="2"/>
              </a:rPr>
              <a:t>राष्ट्रिय जनगणना २०७८ मा प्रयोग गरिने</a:t>
            </a:r>
            <a:r>
              <a:rPr lang="ne-NP" sz="2800" b="1" dirty="0">
                <a:latin typeface="Preeti"/>
                <a:ea typeface="Calibri"/>
                <a:cs typeface="Kalimati" pitchFamily="2"/>
              </a:rPr>
              <a:t> </a:t>
            </a:r>
            <a:r>
              <a:rPr lang="hi-IN" sz="2800" b="1" dirty="0">
                <a:latin typeface="Preeti"/>
                <a:ea typeface="Calibri"/>
                <a:cs typeface="Kalimati" pitchFamily="2"/>
              </a:rPr>
              <a:t>गणनाक्षेत्र</a:t>
            </a:r>
            <a:r>
              <a:rPr lang="en-US" sz="2800" b="1" dirty="0">
                <a:latin typeface="Preeti"/>
                <a:ea typeface="Calibri"/>
                <a:cs typeface="Kalimati" pitchFamily="2"/>
              </a:rPr>
              <a:t> </a:t>
            </a:r>
            <a:r>
              <a:rPr lang="hi-IN" sz="2800" b="1" dirty="0">
                <a:latin typeface="Preeti"/>
                <a:ea typeface="Calibri"/>
                <a:cs typeface="Kalimati" pitchFamily="2"/>
              </a:rPr>
              <a:t>नक्</a:t>
            </a:r>
            <a:r>
              <a:rPr lang="ne-NP" sz="2800" b="1" dirty="0"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800" b="1" dirty="0">
                <a:latin typeface="Preeti"/>
                <a:ea typeface="Calibri"/>
                <a:cs typeface="Kalimati" pitchFamily="2"/>
              </a:rPr>
              <a:t>को बारेमा जानकारी</a:t>
            </a:r>
            <a:endParaRPr lang="en-US" sz="2800" b="1" dirty="0">
              <a:ea typeface="Calibri"/>
              <a:cs typeface="Kalimati" pitchFamily="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349371" y="2274723"/>
            <a:ext cx="9619860" cy="845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indent="-285750" algn="just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Font typeface="Wingdings" pitchFamily="2" charset="2"/>
              <a:buChar char="Ø"/>
            </a:pPr>
            <a:endParaRPr lang="hi-IN" dirty="0">
              <a:latin typeface="Preeti"/>
              <a:ea typeface="Calibri"/>
              <a:cs typeface="Kalimati" pitchFamily="2"/>
            </a:endParaRPr>
          </a:p>
          <a:p>
            <a:pPr marR="0" algn="just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</a:pPr>
            <a:endParaRPr lang="hi-IN" dirty="0">
              <a:latin typeface="Preeti"/>
              <a:ea typeface="Calibri"/>
              <a:cs typeface="Kalimati" pitchFamily="2"/>
            </a:endParaRPr>
          </a:p>
        </p:txBody>
      </p:sp>
      <p:sp>
        <p:nvSpPr>
          <p:cNvPr id="8" name="Slide Number Placeholder 19"/>
          <p:cNvSpPr txBox="1">
            <a:spLocks/>
          </p:cNvSpPr>
          <p:nvPr/>
        </p:nvSpPr>
        <p:spPr>
          <a:xfrm>
            <a:off x="9296400" y="6378398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17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FED838-042F-4C7F-84D7-3ABF2393A23C}"/>
              </a:ext>
            </a:extLst>
          </p:cNvPr>
          <p:cNvSpPr txBox="1"/>
          <p:nvPr/>
        </p:nvSpPr>
        <p:spPr>
          <a:xfrm>
            <a:off x="244549" y="1814544"/>
            <a:ext cx="11795051" cy="3921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i-IN" sz="2400" dirty="0">
                <a:latin typeface="Preeti"/>
                <a:ea typeface="Calibri"/>
                <a:cs typeface="Kalimati" pitchFamily="2"/>
              </a:rPr>
              <a:t>जनगणनाको स्थलगत कार्यमा प्रयोग गर्नको लागि केन्द्रीय तथ्याङ्क विभागले </a:t>
            </a:r>
            <a:r>
              <a:rPr lang="hi-IN" sz="2400" dirty="0">
                <a:solidFill>
                  <a:srgbClr val="00B0F0"/>
                </a:solidFill>
                <a:latin typeface="Preeti"/>
                <a:ea typeface="Calibri"/>
                <a:cs typeface="Kalimati" pitchFamily="2"/>
              </a:rPr>
              <a:t>तीन प्रकारका नक्</a:t>
            </a:r>
            <a:r>
              <a:rPr lang="ne-NP" sz="2400" dirty="0">
                <a:solidFill>
                  <a:srgbClr val="00B0F0"/>
                </a:solidFill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400" dirty="0">
                <a:solidFill>
                  <a:srgbClr val="00B0F0"/>
                </a:solidFill>
                <a:latin typeface="Preeti"/>
                <a:ea typeface="Calibri"/>
                <a:cs typeface="Kalimati" pitchFamily="2"/>
              </a:rPr>
              <a:t>हरू 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तयार पारेको छ ।</a:t>
            </a:r>
            <a:endParaRPr lang="ne-NP" sz="2400" dirty="0">
              <a:latin typeface="Preeti"/>
              <a:ea typeface="Calibri"/>
              <a:cs typeface="Kalimati" pitchFamily="2"/>
            </a:endParaRP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solidFill>
                  <a:srgbClr val="00B0F0"/>
                </a:solidFill>
                <a:latin typeface="Preeti"/>
                <a:ea typeface="Calibri"/>
                <a:cs typeface="Kalimati" pitchFamily="2"/>
              </a:rPr>
              <a:t>ब्लकसहित 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गणनाक्षेत्र नक्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सा, </a:t>
            </a:r>
            <a:r>
              <a:rPr lang="hi-IN" sz="2400" dirty="0">
                <a:solidFill>
                  <a:srgbClr val="00B0F0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ne-NP" sz="2400" dirty="0">
              <a:solidFill>
                <a:srgbClr val="00B0F0"/>
              </a:solidFill>
              <a:latin typeface="Preeti"/>
              <a:ea typeface="Calibri"/>
              <a:cs typeface="Kalimati" pitchFamily="2"/>
            </a:endParaRP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solidFill>
                  <a:srgbClr val="00B0F0"/>
                </a:solidFill>
                <a:latin typeface="Preeti"/>
                <a:ea typeface="Calibri"/>
                <a:cs typeface="Kalimati" pitchFamily="2"/>
              </a:rPr>
              <a:t>ब्लकरहित 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गणनाक्षेत्र नक्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 </a:t>
            </a:r>
            <a:endParaRPr lang="ne-NP" sz="2400" dirty="0">
              <a:latin typeface="Preeti"/>
              <a:ea typeface="Calibri"/>
              <a:cs typeface="Kalimati" pitchFamily="2"/>
            </a:endParaRP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ea typeface="Calibri"/>
                <a:cs typeface="Kalimati" pitchFamily="2"/>
              </a:rPr>
              <a:t>फिल्डकार्यबाट गणनाक्षेत्र तयार गर्न नसकिएका 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गाउँपालिकाहरू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 र केहि नगर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पालिकाहरूको लागि साविक (पुरानो) गा.वि.स.का वडा सीमानालाई आधार मानी गणनाक्षेत्रको नक्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 तयार पारिएको छ ।</a:t>
            </a:r>
            <a:endParaRPr lang="en-US" sz="2400" dirty="0">
              <a:latin typeface="Preeti"/>
              <a:ea typeface="Calibri"/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918635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5" t="1666" r="2603" b="2283"/>
          <a:stretch>
            <a:fillRect/>
          </a:stretch>
        </p:blipFill>
        <p:spPr bwMode="auto">
          <a:xfrm rot="5400000">
            <a:off x="3880467" y="-1427759"/>
            <a:ext cx="6018980" cy="1029929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 Placeholder 1"/>
          <p:cNvSpPr txBox="1">
            <a:spLocks/>
          </p:cNvSpPr>
          <p:nvPr/>
        </p:nvSpPr>
        <p:spPr>
          <a:xfrm>
            <a:off x="68826" y="2432266"/>
            <a:ext cx="1514167" cy="214955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2400" b="1" dirty="0">
                <a:latin typeface="Preeti"/>
                <a:ea typeface="Calibri"/>
                <a:cs typeface="Kalimati" pitchFamily="2"/>
              </a:rPr>
              <a:t>ब्लकसहित</a:t>
            </a:r>
            <a:endParaRPr lang="en-US" sz="2400" b="1" dirty="0">
              <a:latin typeface="Preeti"/>
              <a:ea typeface="Calibri"/>
              <a:cs typeface="Kalimati" pitchFamily="2"/>
            </a:endParaRPr>
          </a:p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2400" b="1" dirty="0">
                <a:latin typeface="Preeti"/>
                <a:ea typeface="Calibri"/>
                <a:cs typeface="Kalimati" pitchFamily="2"/>
              </a:rPr>
              <a:t>गणना</a:t>
            </a:r>
            <a:endParaRPr lang="en-US" sz="2400" b="1" dirty="0">
              <a:latin typeface="Preeti"/>
              <a:ea typeface="Calibri"/>
              <a:cs typeface="Kalimati" pitchFamily="2"/>
            </a:endParaRPr>
          </a:p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2400" b="1" dirty="0">
                <a:latin typeface="Preeti"/>
                <a:ea typeface="Calibri"/>
                <a:cs typeface="Kalimati" pitchFamily="2"/>
              </a:rPr>
              <a:t>क्षेत्रको </a:t>
            </a:r>
            <a:endParaRPr lang="en-US" sz="2400" b="1" dirty="0">
              <a:latin typeface="Preeti"/>
              <a:ea typeface="Calibri"/>
              <a:cs typeface="Kalimati" pitchFamily="2"/>
            </a:endParaRPr>
          </a:p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2400" b="1" dirty="0">
                <a:latin typeface="Preeti"/>
                <a:ea typeface="Calibri"/>
                <a:cs typeface="Kalimati" pitchFamily="2"/>
              </a:rPr>
              <a:t>नक्</a:t>
            </a:r>
            <a:r>
              <a:rPr lang="ne-NP" sz="2400" b="1" dirty="0">
                <a:latin typeface="Preeti"/>
                <a:ea typeface="Calibri"/>
                <a:cs typeface="Kalimati" pitchFamily="2"/>
              </a:rPr>
              <a:t>सा</a:t>
            </a:r>
            <a:endParaRPr lang="en-US" sz="2400" b="1" dirty="0">
              <a:latin typeface="Preeti"/>
              <a:ea typeface="Calibri"/>
              <a:cs typeface="Kalimati" pitchFamily="2"/>
            </a:endParaRPr>
          </a:p>
        </p:txBody>
      </p:sp>
      <p:cxnSp>
        <p:nvCxnSpPr>
          <p:cNvPr id="7" name="Straight Connector 6"/>
          <p:cNvCxnSpPr>
            <a:cxnSpLocks/>
          </p:cNvCxnSpPr>
          <p:nvPr/>
        </p:nvCxnSpPr>
        <p:spPr>
          <a:xfrm>
            <a:off x="1582993" y="644894"/>
            <a:ext cx="0" cy="6213106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19"/>
          <p:cNvSpPr txBox="1">
            <a:spLocks/>
          </p:cNvSpPr>
          <p:nvPr/>
        </p:nvSpPr>
        <p:spPr>
          <a:xfrm>
            <a:off x="9296400" y="636624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43568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>
            <a:spLocks/>
          </p:cNvSpPr>
          <p:nvPr/>
        </p:nvSpPr>
        <p:spPr>
          <a:xfrm>
            <a:off x="22292" y="2734918"/>
            <a:ext cx="1619693" cy="226970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2400" b="1" dirty="0">
                <a:latin typeface="Preeti"/>
                <a:ea typeface="Calibri"/>
                <a:cs typeface="Kalimati" pitchFamily="2"/>
              </a:rPr>
              <a:t>गणना</a:t>
            </a:r>
            <a:endParaRPr lang="en-US" sz="2400" b="1" dirty="0">
              <a:latin typeface="Preeti"/>
              <a:ea typeface="Calibri"/>
              <a:cs typeface="Kalimati" pitchFamily="2"/>
            </a:endParaRPr>
          </a:p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2400" b="1" dirty="0">
                <a:latin typeface="Preeti"/>
                <a:ea typeface="Calibri"/>
                <a:cs typeface="Kalimati" pitchFamily="2"/>
              </a:rPr>
              <a:t>क्षेत्रको </a:t>
            </a:r>
            <a:endParaRPr lang="en-US" sz="2400" b="1" dirty="0">
              <a:latin typeface="Preeti"/>
              <a:ea typeface="Calibri"/>
              <a:cs typeface="Kalimati" pitchFamily="2"/>
            </a:endParaRPr>
          </a:p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2400" b="1" dirty="0">
                <a:latin typeface="Preeti"/>
                <a:ea typeface="Calibri"/>
                <a:cs typeface="Kalimati" pitchFamily="2"/>
              </a:rPr>
              <a:t>नक्</a:t>
            </a:r>
            <a:r>
              <a:rPr lang="ne-NP" sz="2400" b="1" dirty="0">
                <a:latin typeface="Preeti"/>
                <a:ea typeface="Calibri"/>
                <a:cs typeface="Kalimati" pitchFamily="2"/>
              </a:rPr>
              <a:t>सा </a:t>
            </a:r>
            <a:endParaRPr lang="en-US" sz="2400" b="1" dirty="0">
              <a:latin typeface="Preeti"/>
              <a:ea typeface="Calibri"/>
              <a:cs typeface="Kalimati" pitchFamily="2"/>
            </a:endParaRPr>
          </a:p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ne-NP" sz="2400" b="1" dirty="0">
                <a:latin typeface="Preeti"/>
                <a:ea typeface="Calibri"/>
                <a:cs typeface="Kalimati" pitchFamily="2"/>
              </a:rPr>
              <a:t>(</a:t>
            </a:r>
            <a:r>
              <a:rPr lang="hi-IN" sz="2400" b="1" dirty="0">
                <a:latin typeface="Preeti"/>
                <a:ea typeface="Calibri"/>
                <a:cs typeface="Kalimati" pitchFamily="2"/>
              </a:rPr>
              <a:t>ब्लकरहित</a:t>
            </a:r>
            <a:r>
              <a:rPr lang="ne-NP" sz="2400" b="1" dirty="0">
                <a:latin typeface="Preeti"/>
                <a:ea typeface="Calibri"/>
                <a:cs typeface="Kalimati" pitchFamily="2"/>
              </a:rPr>
              <a:t>)</a:t>
            </a:r>
            <a:endParaRPr lang="en-US" sz="2400" b="1" dirty="0">
              <a:ea typeface="Calibri"/>
              <a:cs typeface="Kalimati" pitchFamily="2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41985" y="644894"/>
            <a:ext cx="0" cy="6213106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19"/>
          <p:cNvSpPr txBox="1">
            <a:spLocks/>
          </p:cNvSpPr>
          <p:nvPr/>
        </p:nvSpPr>
        <p:spPr>
          <a:xfrm>
            <a:off x="9296400" y="636624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19</a:t>
            </a:fld>
            <a:endParaRPr lang="en-US" dirty="0"/>
          </a:p>
        </p:txBody>
      </p:sp>
      <p:pic>
        <p:nvPicPr>
          <p:cNvPr id="1026" name="Picture 2" descr="Dhulikhel_N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254" y="673221"/>
            <a:ext cx="8566563" cy="6058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02317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>
            <a:spLocks/>
          </p:cNvSpPr>
          <p:nvPr/>
        </p:nvSpPr>
        <p:spPr>
          <a:xfrm>
            <a:off x="2" y="1874474"/>
            <a:ext cx="2305656" cy="381840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2400" b="1" dirty="0">
                <a:latin typeface="Preeti"/>
                <a:ea typeface="Calibri"/>
                <a:cs typeface="Kalimati" pitchFamily="2"/>
              </a:rPr>
              <a:t>गाउँपालिकाको</a:t>
            </a:r>
            <a:endParaRPr lang="en-US" sz="2400" b="1" dirty="0">
              <a:latin typeface="Preeti"/>
              <a:ea typeface="Calibri"/>
              <a:cs typeface="Kalimati" pitchFamily="2"/>
            </a:endParaRPr>
          </a:p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2400" b="1" dirty="0">
                <a:latin typeface="Preeti"/>
                <a:ea typeface="Calibri"/>
                <a:cs typeface="Kalimati" pitchFamily="2"/>
              </a:rPr>
              <a:t>लागि </a:t>
            </a:r>
            <a:endParaRPr lang="en-US" sz="2400" b="1" dirty="0">
              <a:latin typeface="Preeti"/>
              <a:ea typeface="Calibri"/>
              <a:cs typeface="Kalimati" pitchFamily="2"/>
            </a:endParaRPr>
          </a:p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2400" b="1" dirty="0">
                <a:latin typeface="Preeti"/>
                <a:ea typeface="Calibri"/>
                <a:cs typeface="Kalimati" pitchFamily="2"/>
              </a:rPr>
              <a:t>गणना </a:t>
            </a:r>
            <a:endParaRPr lang="en-US" sz="2400" b="1" dirty="0">
              <a:latin typeface="Preeti"/>
              <a:ea typeface="Calibri"/>
              <a:cs typeface="Kalimati" pitchFamily="2"/>
            </a:endParaRPr>
          </a:p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2400" b="1" dirty="0">
                <a:latin typeface="Preeti"/>
                <a:ea typeface="Calibri"/>
                <a:cs typeface="Kalimati" pitchFamily="2"/>
              </a:rPr>
              <a:t>क्षेत्रको </a:t>
            </a:r>
            <a:endParaRPr lang="en-US" sz="2400" b="1" dirty="0">
              <a:latin typeface="Preeti"/>
              <a:ea typeface="Calibri"/>
              <a:cs typeface="Kalimati" pitchFamily="2"/>
            </a:endParaRPr>
          </a:p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2400" b="1" dirty="0">
                <a:latin typeface="Preeti"/>
                <a:ea typeface="Calibri"/>
                <a:cs typeface="Kalimati" pitchFamily="2"/>
              </a:rPr>
              <a:t>नक्</a:t>
            </a:r>
            <a:r>
              <a:rPr lang="ne-NP" sz="2400" b="1" dirty="0">
                <a:latin typeface="Preeti"/>
                <a:ea typeface="Calibri"/>
                <a:cs typeface="Kalimati" pitchFamily="2"/>
              </a:rPr>
              <a:t>सा </a:t>
            </a:r>
          </a:p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ne-NP" sz="2400" b="1" dirty="0">
                <a:latin typeface="Preeti"/>
                <a:ea typeface="Calibri"/>
                <a:cs typeface="Kalimati" pitchFamily="2"/>
              </a:rPr>
              <a:t>(साविकको </a:t>
            </a:r>
          </a:p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ne-NP" sz="2400" b="1" dirty="0">
                <a:latin typeface="Preeti"/>
                <a:ea typeface="Calibri"/>
                <a:cs typeface="Kalimati" pitchFamily="2"/>
              </a:rPr>
              <a:t>गा.वि.स. अनुसार)</a:t>
            </a:r>
            <a:br>
              <a:rPr lang="hi-IN" sz="2400" b="1" dirty="0">
                <a:latin typeface="Preeti"/>
                <a:ea typeface="Calibri"/>
                <a:cs typeface="Kalimati" pitchFamily="2"/>
              </a:rPr>
            </a:br>
            <a:endParaRPr lang="en-US" sz="2400" b="1" dirty="0">
              <a:ea typeface="Calibri"/>
              <a:cs typeface="Kalimati" pitchFamily="2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2305658" y="644894"/>
            <a:ext cx="0" cy="6213106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19"/>
          <p:cNvSpPr txBox="1">
            <a:spLocks/>
          </p:cNvSpPr>
          <p:nvPr/>
        </p:nvSpPr>
        <p:spPr>
          <a:xfrm>
            <a:off x="9434625" y="651510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20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3" t="2690" r="1752" b="3476"/>
          <a:stretch/>
        </p:blipFill>
        <p:spPr>
          <a:xfrm>
            <a:off x="2912809" y="767519"/>
            <a:ext cx="8672038" cy="5967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53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>
            <a:spLocks/>
          </p:cNvSpPr>
          <p:nvPr/>
        </p:nvSpPr>
        <p:spPr>
          <a:xfrm>
            <a:off x="123673" y="2561061"/>
            <a:ext cx="1873154" cy="253196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2400" b="1" dirty="0">
                <a:latin typeface="Preeti"/>
                <a:ea typeface="Calibri"/>
                <a:cs typeface="Kalimati" pitchFamily="2"/>
              </a:rPr>
              <a:t>गाउँपालिकाको</a:t>
            </a:r>
            <a:endParaRPr lang="en-US" sz="2400" b="1" dirty="0">
              <a:latin typeface="Preeti"/>
              <a:ea typeface="Calibri"/>
              <a:cs typeface="Kalimati" pitchFamily="2"/>
            </a:endParaRPr>
          </a:p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2400" b="1" dirty="0">
                <a:latin typeface="Preeti"/>
                <a:ea typeface="Calibri"/>
                <a:cs typeface="Kalimati" pitchFamily="2"/>
              </a:rPr>
              <a:t>लागि </a:t>
            </a:r>
            <a:endParaRPr lang="en-US" sz="2400" b="1" dirty="0">
              <a:latin typeface="Preeti"/>
              <a:ea typeface="Calibri"/>
              <a:cs typeface="Kalimati" pitchFamily="2"/>
            </a:endParaRPr>
          </a:p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2400" b="1" dirty="0">
                <a:latin typeface="Preeti"/>
                <a:ea typeface="Calibri"/>
                <a:cs typeface="Kalimati" pitchFamily="2"/>
              </a:rPr>
              <a:t>गणनाक्षेत्रको </a:t>
            </a:r>
            <a:endParaRPr lang="en-US" sz="2400" b="1" dirty="0">
              <a:latin typeface="Preeti"/>
              <a:ea typeface="Calibri"/>
              <a:cs typeface="Kalimati" pitchFamily="2"/>
            </a:endParaRPr>
          </a:p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2400" b="1" dirty="0">
                <a:latin typeface="Preeti"/>
                <a:ea typeface="Calibri"/>
                <a:cs typeface="Kalimati" pitchFamily="2"/>
              </a:rPr>
              <a:t>नक्</a:t>
            </a:r>
            <a:r>
              <a:rPr lang="ne-NP" sz="2400" b="1" dirty="0">
                <a:latin typeface="Preeti"/>
                <a:ea typeface="Calibri"/>
                <a:cs typeface="Kalimati" pitchFamily="2"/>
              </a:rPr>
              <a:t>सा</a:t>
            </a:r>
            <a:br>
              <a:rPr lang="hi-IN" sz="2400" b="1" dirty="0">
                <a:latin typeface="Preeti"/>
                <a:ea typeface="Calibri"/>
                <a:cs typeface="Kalimati" pitchFamily="2"/>
              </a:rPr>
            </a:br>
            <a:endParaRPr lang="en-US" sz="2400" b="1" dirty="0">
              <a:ea typeface="Calibri"/>
              <a:cs typeface="Kalimati" pitchFamily="2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2039476" y="644894"/>
            <a:ext cx="0" cy="6213106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19"/>
          <p:cNvSpPr txBox="1">
            <a:spLocks/>
          </p:cNvSpPr>
          <p:nvPr/>
        </p:nvSpPr>
        <p:spPr>
          <a:xfrm>
            <a:off x="9477156" y="6451314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r"/>
              <a:t>21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017" y="644894"/>
            <a:ext cx="8606143" cy="608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0151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>
            <a:spLocks/>
          </p:cNvSpPr>
          <p:nvPr/>
        </p:nvSpPr>
        <p:spPr>
          <a:xfrm>
            <a:off x="1524000" y="1027530"/>
            <a:ext cx="9144000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2800" b="1" dirty="0">
                <a:latin typeface="Preeti"/>
                <a:ea typeface="Calibri"/>
                <a:cs typeface="Kalimati" pitchFamily="2"/>
              </a:rPr>
              <a:t>गणना क्षेत्र नक्</a:t>
            </a:r>
            <a:r>
              <a:rPr lang="ne-NP" sz="2800" b="1" dirty="0"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800" b="1" dirty="0">
                <a:latin typeface="Preeti"/>
                <a:ea typeface="Calibri"/>
                <a:cs typeface="Kalimati" pitchFamily="2"/>
              </a:rPr>
              <a:t> प्रयोग गर्ने तरिका</a:t>
            </a:r>
            <a:endParaRPr lang="en-US" sz="2800" b="1" dirty="0">
              <a:ea typeface="Calibri"/>
              <a:cs typeface="Kalimati" pitchFamily="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8221" y="2070890"/>
            <a:ext cx="1193681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i-IN" sz="2400" dirty="0">
                <a:cs typeface="Kalimati" pitchFamily="2"/>
              </a:rPr>
              <a:t>सर्वप्रथम आफूले (गणक वा सुपरिवेक्षक) स्थलगत कार्य गर्ने स्थान वा गणनाक्षेत्र पहिचान गरी उक्त ठाउँमा पुग्नुपर्दछ ।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i-IN" sz="2400" dirty="0">
              <a:cs typeface="Kalimati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i-IN" sz="2400" dirty="0">
                <a:cs typeface="Kalimati" pitchFamily="2"/>
              </a:rPr>
              <a:t>आफू रहेको ठाउँबाट पूर्व, पश्चिम, उत्तर तथा दक्षिण दिशाहरू कता पर्छ यकि</a:t>
            </a:r>
            <a:r>
              <a:rPr lang="ne-NP" sz="2400" dirty="0">
                <a:cs typeface="Kalimati" pitchFamily="2"/>
              </a:rPr>
              <a:t>न </a:t>
            </a:r>
            <a:r>
              <a:rPr lang="hi-IN" sz="2400" dirty="0">
                <a:cs typeface="Kalimati" pitchFamily="2"/>
              </a:rPr>
              <a:t>गर्नुपर्दछ ।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i-IN" sz="2400" dirty="0">
              <a:cs typeface="Kalimati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i-IN" sz="2400" dirty="0">
                <a:cs typeface="Kalimati" pitchFamily="2"/>
              </a:rPr>
              <a:t>गणनाक्षेत्र नक्</a:t>
            </a:r>
            <a:r>
              <a:rPr lang="ne-NP" sz="2400" dirty="0">
                <a:cs typeface="Kalimati" pitchFamily="2"/>
              </a:rPr>
              <a:t>सा</a:t>
            </a:r>
            <a:r>
              <a:rPr lang="hi-IN" sz="2400" dirty="0">
                <a:cs typeface="Kalimati" pitchFamily="2"/>
              </a:rPr>
              <a:t>मा देखाइएका विभिन्न फिचरहरू संकेत हेरेर पत्ता लगाई आफ्नो स्थिति निर्धारण गर्नुपर्दछ ।</a:t>
            </a:r>
            <a:endParaRPr lang="en-US" sz="2400" dirty="0">
              <a:cs typeface="Kalimati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cs typeface="Kalimati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i-IN" sz="2400" dirty="0">
                <a:cs typeface="Kalimati" pitchFamily="2"/>
              </a:rPr>
              <a:t>गणनाक्षेत्र नक्</a:t>
            </a:r>
            <a:r>
              <a:rPr lang="ne-NP" sz="2400" dirty="0">
                <a:cs typeface="Kalimati" pitchFamily="2"/>
              </a:rPr>
              <a:t>सा</a:t>
            </a:r>
            <a:r>
              <a:rPr lang="hi-IN" sz="2400" dirty="0">
                <a:cs typeface="Kalimati" pitchFamily="2"/>
              </a:rPr>
              <a:t> </a:t>
            </a:r>
            <a:r>
              <a:rPr lang="hi-IN" sz="2400" dirty="0">
                <a:solidFill>
                  <a:srgbClr val="00B0F0"/>
                </a:solidFill>
                <a:cs typeface="Kalimati" pitchFamily="2"/>
              </a:rPr>
              <a:t>कतिवटा ब्लक </a:t>
            </a:r>
            <a:r>
              <a:rPr lang="hi-IN" sz="2400" dirty="0">
                <a:cs typeface="Kalimati" pitchFamily="2"/>
              </a:rPr>
              <a:t>मिलेर बनेको छ यकिन गर्नुपर्दछ ।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19"/>
          <p:cNvSpPr txBox="1">
            <a:spLocks/>
          </p:cNvSpPr>
          <p:nvPr/>
        </p:nvSpPr>
        <p:spPr>
          <a:xfrm>
            <a:off x="9477154" y="6511518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22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686816-B911-46C9-8136-A16CE1C322D3}"/>
              </a:ext>
            </a:extLst>
          </p:cNvPr>
          <p:cNvSpPr txBox="1"/>
          <p:nvPr/>
        </p:nvSpPr>
        <p:spPr>
          <a:xfrm>
            <a:off x="9845753" y="6492060"/>
            <a:ext cx="200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e-NP" dirty="0">
                <a:cs typeface="Kalimati" panose="00000400000000000000" pitchFamily="2"/>
              </a:rPr>
              <a:t>क्रमशः</a:t>
            </a:r>
            <a:endParaRPr lang="en-US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4393891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524000" y="920642"/>
            <a:ext cx="9144000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2800" b="1" dirty="0">
                <a:latin typeface="Preeti"/>
                <a:ea typeface="Calibri"/>
                <a:cs typeface="Kalimati" pitchFamily="2"/>
              </a:rPr>
              <a:t>गणना क्षेत्र नक्</a:t>
            </a:r>
            <a:r>
              <a:rPr lang="ne-NP" sz="2800" b="1" dirty="0"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800" b="1" dirty="0">
                <a:latin typeface="Preeti"/>
                <a:ea typeface="Calibri"/>
                <a:cs typeface="Kalimati" pitchFamily="2"/>
              </a:rPr>
              <a:t> प्रयोग गर्ने तरिका</a:t>
            </a:r>
            <a:endParaRPr lang="en-US" sz="2800" b="1" dirty="0">
              <a:ea typeface="Calibri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1665280"/>
            <a:ext cx="11887200" cy="45358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cs typeface="Kalimati" pitchFamily="2"/>
              </a:rPr>
              <a:t>गणनाक्षेत्रको नक्</a:t>
            </a:r>
            <a:r>
              <a:rPr lang="ne-NP" sz="2400" dirty="0">
                <a:cs typeface="Kalimati" pitchFamily="2"/>
              </a:rPr>
              <a:t>सा</a:t>
            </a:r>
            <a:r>
              <a:rPr lang="hi-IN" sz="2400" dirty="0">
                <a:cs typeface="Kalimati" pitchFamily="2"/>
              </a:rPr>
              <a:t> एकभन्दा बढी ब्लकहरू मिलेर बनेको रहेछ भने प्रत्येक ब्लकको</a:t>
            </a:r>
            <a:r>
              <a:rPr lang="ne-NP" sz="2400" dirty="0">
                <a:cs typeface="Kalimati" pitchFamily="2"/>
              </a:rPr>
              <a:t> </a:t>
            </a:r>
            <a:r>
              <a:rPr lang="hi-IN" sz="2400" dirty="0">
                <a:cs typeface="Kalimati" pitchFamily="2"/>
              </a:rPr>
              <a:t>आफूले स्थिति निर्धारण गरेको स्थानबाट नअल्मलिई गणना कार्य शुरू गर्नपर्दछ ।</a:t>
            </a:r>
            <a:endParaRPr lang="en-US" sz="2400" dirty="0">
              <a:cs typeface="Kalimati" pitchFamily="2"/>
            </a:endParaRPr>
          </a:p>
          <a:p>
            <a:pPr>
              <a:lnSpc>
                <a:spcPct val="150000"/>
              </a:lnSpc>
            </a:pPr>
            <a:r>
              <a:rPr lang="hi-IN" sz="1050" dirty="0">
                <a:cs typeface="Kalimati" pitchFamily="2"/>
              </a:rPr>
              <a:t>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cs typeface="Kalimati" pitchFamily="2"/>
              </a:rPr>
              <a:t>तथ्या</a:t>
            </a:r>
            <a:r>
              <a:rPr lang="ne-NP" sz="2400" dirty="0">
                <a:cs typeface="Kalimati" pitchFamily="2"/>
              </a:rPr>
              <a:t>ङ्क</a:t>
            </a:r>
            <a:r>
              <a:rPr lang="hi-IN" sz="2400" dirty="0">
                <a:cs typeface="Kalimati" pitchFamily="2"/>
              </a:rPr>
              <a:t> विभागले उपलब्ध गराएको गणनाक्षेत्र नक्</a:t>
            </a:r>
            <a:r>
              <a:rPr lang="ne-NP" sz="2400" dirty="0">
                <a:cs typeface="Kalimati" pitchFamily="2"/>
              </a:rPr>
              <a:t>सा</a:t>
            </a:r>
            <a:r>
              <a:rPr lang="hi-IN" sz="2400" dirty="0">
                <a:cs typeface="Kalimati" pitchFamily="2"/>
              </a:rPr>
              <a:t> (विशेषगरी गाउँपालिका) मा केही फरक पाएमा स्थानीय जानकार व्यक्तिसँग सम्पर्क राखी गणनाक्षेत्र यकिन </a:t>
            </a:r>
            <a:r>
              <a:rPr lang="en-US" sz="2400" dirty="0">
                <a:cs typeface="Kalimati" pitchFamily="2"/>
              </a:rPr>
              <a:t> </a:t>
            </a:r>
            <a:r>
              <a:rPr lang="hi-IN" sz="2400" dirty="0">
                <a:cs typeface="Kalimati" pitchFamily="2"/>
              </a:rPr>
              <a:t>गर्नुपर्दछ । यस सम्बन्धमा उक्त गणना क्षेत्रमा</a:t>
            </a:r>
            <a:r>
              <a:rPr lang="ne-NP" sz="2400" dirty="0">
                <a:cs typeface="Kalimati" pitchFamily="2"/>
              </a:rPr>
              <a:t> </a:t>
            </a:r>
            <a:r>
              <a:rPr lang="hi-IN" sz="2400" dirty="0">
                <a:cs typeface="Kalimati" pitchFamily="2"/>
              </a:rPr>
              <a:t>कार्य गर्ने गणकलाई समेत जानकारी दिनुपर्दछ ।</a:t>
            </a:r>
            <a:endParaRPr lang="en-US" sz="2400" dirty="0">
              <a:cs typeface="Kalimati" pitchFamily="2"/>
            </a:endParaRPr>
          </a:p>
          <a:p>
            <a:pPr>
              <a:lnSpc>
                <a:spcPct val="150000"/>
              </a:lnSpc>
            </a:pPr>
            <a:r>
              <a:rPr lang="hi-IN" sz="1050" dirty="0">
                <a:cs typeface="Kalimati" pitchFamily="2"/>
              </a:rPr>
              <a:t>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cs typeface="Kalimati" pitchFamily="2"/>
              </a:rPr>
              <a:t>गणना कार्य सम्पन्न भइसकेपछि प्रयोग गरिएका नक्</a:t>
            </a:r>
            <a:r>
              <a:rPr lang="ne-NP" sz="2400" dirty="0">
                <a:cs typeface="Kalimati" pitchFamily="2"/>
              </a:rPr>
              <a:t>सा</a:t>
            </a:r>
            <a:r>
              <a:rPr lang="hi-IN" sz="2400" dirty="0">
                <a:cs typeface="Kalimati" pitchFamily="2"/>
              </a:rPr>
              <a:t>हरू सम्बन्धित कार्यालयमा अनिवार्य रूपमा फिर्ता गर्नु पर्नेछ </a:t>
            </a:r>
            <a:r>
              <a:rPr lang="hi-IN" sz="2000" dirty="0">
                <a:cs typeface="Kalimati" pitchFamily="2"/>
              </a:rPr>
              <a:t>।</a:t>
            </a:r>
          </a:p>
        </p:txBody>
      </p:sp>
      <p:sp>
        <p:nvSpPr>
          <p:cNvPr id="5" name="Slide Number Placeholder 19"/>
          <p:cNvSpPr txBox="1">
            <a:spLocks/>
          </p:cNvSpPr>
          <p:nvPr/>
        </p:nvSpPr>
        <p:spPr>
          <a:xfrm>
            <a:off x="9466523" y="6483211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3564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524000" y="796611"/>
            <a:ext cx="9144000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2800" b="1" dirty="0">
                <a:latin typeface="Preeti"/>
                <a:ea typeface="Calibri"/>
                <a:cs typeface="Kalimati" pitchFamily="2"/>
              </a:rPr>
              <a:t>गणना क्षेत्रको सीमाना अद्यावधिक गर्ने</a:t>
            </a:r>
            <a:endParaRPr lang="en-US" sz="2800" b="1" dirty="0">
              <a:ea typeface="Calibri"/>
              <a:cs typeface="Kalimati" pitchFamily="2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46" r="16911" b="14442"/>
          <a:stretch/>
        </p:blipFill>
        <p:spPr bwMode="auto">
          <a:xfrm>
            <a:off x="3116419" y="2453199"/>
            <a:ext cx="5729869" cy="44048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19"/>
          <p:cNvSpPr txBox="1">
            <a:spLocks/>
          </p:cNvSpPr>
          <p:nvPr/>
        </p:nvSpPr>
        <p:spPr>
          <a:xfrm>
            <a:off x="9434627" y="647962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24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31AA51-F7CD-4686-B540-6797FFA022A9}"/>
              </a:ext>
            </a:extLst>
          </p:cNvPr>
          <p:cNvSpPr txBox="1"/>
          <p:nvPr/>
        </p:nvSpPr>
        <p:spPr>
          <a:xfrm>
            <a:off x="152399" y="1524004"/>
            <a:ext cx="12039601" cy="1151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i-IN" sz="2400" dirty="0">
                <a:cs typeface="Kalimati" pitchFamily="2"/>
              </a:rPr>
              <a:t>गणना क्षेत्र नक्</a:t>
            </a:r>
            <a:r>
              <a:rPr lang="ne-NP" sz="2400" dirty="0">
                <a:cs typeface="Kalimati" pitchFamily="2"/>
              </a:rPr>
              <a:t>सा</a:t>
            </a:r>
            <a:r>
              <a:rPr lang="hi-IN" sz="2400" dirty="0">
                <a:cs typeface="Kalimati" pitchFamily="2"/>
              </a:rPr>
              <a:t>को पछाडि भागमा गणना क्षेत्रको अद्यावधिक सीमाना उल्लेख गर्ने महलहरू </a:t>
            </a:r>
            <a:r>
              <a:rPr lang="en-US" sz="2400" dirty="0">
                <a:cs typeface="Kalimati" pitchFamily="2"/>
              </a:rPr>
              <a:t> </a:t>
            </a:r>
            <a:r>
              <a:rPr lang="hi-IN" sz="2400" dirty="0">
                <a:cs typeface="Kalimati" pitchFamily="2"/>
              </a:rPr>
              <a:t>रहेको छ ।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E621DC-9857-4A4E-BF47-0E80763C3A6B}"/>
              </a:ext>
            </a:extLst>
          </p:cNvPr>
          <p:cNvSpPr txBox="1"/>
          <p:nvPr/>
        </p:nvSpPr>
        <p:spPr>
          <a:xfrm>
            <a:off x="9845753" y="6492060"/>
            <a:ext cx="200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e-NP" dirty="0">
                <a:cs typeface="Kalimati" panose="00000400000000000000" pitchFamily="2"/>
              </a:rPr>
              <a:t>क्रमशः</a:t>
            </a:r>
            <a:endParaRPr lang="en-US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2265242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524000" y="796611"/>
            <a:ext cx="9144000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2800" b="1" dirty="0">
                <a:latin typeface="Preeti"/>
                <a:ea typeface="Calibri"/>
                <a:cs typeface="Kalimati" pitchFamily="2"/>
              </a:rPr>
              <a:t>गणना क्षेत्रको सीमाना अद्यावधिक गर्ने</a:t>
            </a:r>
            <a:endParaRPr lang="en-US" sz="2800" b="1" dirty="0">
              <a:ea typeface="Calibri"/>
              <a:cs typeface="Kalimati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9296400" y="636624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25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31AA51-F7CD-4686-B540-6797FFA022A9}"/>
              </a:ext>
            </a:extLst>
          </p:cNvPr>
          <p:cNvSpPr txBox="1"/>
          <p:nvPr/>
        </p:nvSpPr>
        <p:spPr>
          <a:xfrm>
            <a:off x="152399" y="1524004"/>
            <a:ext cx="11887201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यस  भागमा सुपरिवेक्षकले घरपरिवार गणना गर्ने क्रममा अद्यावधिक पूर्व‚ उत्तर‚ पश्चिम र दक्षिण सीमा सम्बन्धित महलमा उल्लेख गर्नुपर्दछ ।</a:t>
            </a:r>
            <a:endParaRPr lang="en-US" sz="2400" dirty="0">
              <a:cs typeface="Kalimati" pitchFamily="2"/>
            </a:endParaRPr>
          </a:p>
          <a:p>
            <a:pPr marL="34290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ea typeface="Calibri"/>
                <a:cs typeface="Kalimati" pitchFamily="2"/>
              </a:rPr>
              <a:t>दुई वा सो भन्दा बढी ब्लकहरु मिलेर एउटा गणनाक्षेत्र बनेको भएमा </a:t>
            </a:r>
            <a:r>
              <a:rPr lang="ne-NP" sz="2400" dirty="0">
                <a:solidFill>
                  <a:srgbClr val="00B0F0"/>
                </a:solidFill>
                <a:latin typeface="Preeti"/>
                <a:ea typeface="Calibri"/>
                <a:cs typeface="Kalimati" pitchFamily="2"/>
              </a:rPr>
              <a:t>छुट्टाछुट्टै ब्लकहरुको चौहद्दि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 अद्यावधिक नगरी ति ब्लकहरु मिली बनेको </a:t>
            </a:r>
            <a:r>
              <a:rPr lang="ne-NP" sz="2400" dirty="0">
                <a:solidFill>
                  <a:srgbClr val="00B0F0"/>
                </a:solidFill>
                <a:latin typeface="Preeti"/>
                <a:ea typeface="Calibri"/>
                <a:cs typeface="Kalimati" pitchFamily="2"/>
              </a:rPr>
              <a:t>एउटै गणनाक्षेत्रको चौहद्दि 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लेख्नुपर्दछ ।</a:t>
            </a:r>
          </a:p>
          <a:p>
            <a:pPr marL="34290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ea typeface="Calibri"/>
                <a:cs typeface="Kalimati" pitchFamily="2"/>
              </a:rPr>
              <a:t>गाउँपालिकाको गणनाक्षेत्र नक्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मा गणनाक्षेत्रको सीमाना साविक (पुरानो) </a:t>
            </a:r>
            <a:r>
              <a:rPr lang="hi-IN" sz="2400" dirty="0">
                <a:solidFill>
                  <a:srgbClr val="00B0F0"/>
                </a:solidFill>
                <a:latin typeface="Preeti"/>
                <a:ea typeface="Calibri"/>
                <a:cs typeface="Kalimati" pitchFamily="2"/>
              </a:rPr>
              <a:t>गाउँविकास समितिको वडा </a:t>
            </a:r>
            <a:r>
              <a:rPr lang="ne-NP" sz="2400" dirty="0">
                <a:solidFill>
                  <a:srgbClr val="00B0F0"/>
                </a:solidFill>
                <a:latin typeface="Preeti"/>
                <a:ea typeface="Calibri"/>
                <a:cs typeface="Kalimati" pitchFamily="2"/>
              </a:rPr>
              <a:t>उल्लेख गरिए पनि </a:t>
            </a:r>
            <a:r>
              <a:rPr lang="hi-IN" sz="2400" dirty="0">
                <a:solidFill>
                  <a:srgbClr val="00B0F0"/>
                </a:solidFill>
                <a:latin typeface="Preeti"/>
                <a:ea typeface="Calibri"/>
                <a:cs typeface="Kalimati" pitchFamily="2"/>
              </a:rPr>
              <a:t>सीमाना 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अद्यावधिक 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गर्दा सो गणनाक्षेत्रको पूर्व‚ उत्तर‚ पश्चिम र दक्षिण सीमा सम्बन्धित महलमा स्पस्टसँग उल्लेख गर्नुपर्दछ 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।</a:t>
            </a:r>
            <a:endParaRPr lang="en-US" sz="2400" dirty="0">
              <a:solidFill>
                <a:srgbClr val="00B0F0"/>
              </a:solidFill>
              <a:cs typeface="Kalimati" pitchFamily="2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39B16185-70CF-4F07-B230-01B16F020E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46" r="16911" b="14442"/>
          <a:stretch/>
        </p:blipFill>
        <p:spPr bwMode="auto">
          <a:xfrm>
            <a:off x="9168901" y="5292854"/>
            <a:ext cx="1633778" cy="12559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20244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5262831"/>
              </p:ext>
            </p:extLst>
          </p:nvPr>
        </p:nvGraphicFramePr>
        <p:xfrm>
          <a:off x="320235" y="647739"/>
          <a:ext cx="10942276" cy="61537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esentation" r:id="rId2" imgW="4873987" imgH="2741805" progId="PowerPoint.Show.12">
                  <p:embed/>
                </p:oleObj>
              </mc:Choice>
              <mc:Fallback>
                <p:oleObj name="Presentation" r:id="rId2" imgW="4873987" imgH="2741805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20235" y="647739"/>
                        <a:ext cx="10942276" cy="61537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657200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524000" y="913824"/>
            <a:ext cx="9144000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ne-NP" sz="2800" b="1" dirty="0">
                <a:latin typeface="Preeti"/>
                <a:ea typeface="Calibri"/>
                <a:cs typeface="Kalimati" pitchFamily="2"/>
              </a:rPr>
              <a:t>नयाँ गणनाक्षेत्र निर्माण</a:t>
            </a:r>
            <a:r>
              <a:rPr lang="hi-IN" sz="2800" b="1" dirty="0">
                <a:latin typeface="Preeti"/>
                <a:ea typeface="Calibri"/>
                <a:cs typeface="Kalimati" pitchFamily="2"/>
              </a:rPr>
              <a:t> गर्ने </a:t>
            </a:r>
            <a:endParaRPr lang="en-US" sz="2800" b="1" dirty="0">
              <a:ea typeface="Calibri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1958291"/>
            <a:ext cx="11887199" cy="41755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यदि गाउँपालिकको </a:t>
            </a: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गणनाक्षेत्र नक्</a:t>
            </a:r>
            <a:r>
              <a:rPr lang="ne-NP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मा गणनाक्षेत्रको सीमाना </a:t>
            </a:r>
            <a:r>
              <a:rPr lang="ne-NP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महल भित्र </a:t>
            </a:r>
            <a:r>
              <a:rPr lang="en-US" sz="2400" b="1" dirty="0">
                <a:solidFill>
                  <a:srgbClr val="FF0000"/>
                </a:solidFill>
                <a:latin typeface="Preeti"/>
                <a:ea typeface="Calibri"/>
                <a:cs typeface="Kalimati" pitchFamily="2"/>
              </a:rPr>
              <a:t>“</a:t>
            </a:r>
            <a:r>
              <a:rPr lang="ne-NP" sz="2400" b="1" dirty="0">
                <a:solidFill>
                  <a:srgbClr val="FF0000"/>
                </a:solidFill>
                <a:latin typeface="Preeti"/>
                <a:ea typeface="Calibri"/>
                <a:cs typeface="Kalimati" pitchFamily="2"/>
              </a:rPr>
              <a:t>यस </a:t>
            </a:r>
            <a:r>
              <a:rPr lang="hi-IN" sz="2400" b="1" dirty="0">
                <a:solidFill>
                  <a:srgbClr val="FF0000"/>
                </a:solidFill>
                <a:latin typeface="Preeti" pitchFamily="2" charset="0"/>
                <a:cs typeface="Kalimati" pitchFamily="2"/>
              </a:rPr>
              <a:t>भौगोलिक </a:t>
            </a:r>
            <a:r>
              <a:rPr lang="ne-NP" sz="2400" b="1" dirty="0">
                <a:solidFill>
                  <a:srgbClr val="FF0000"/>
                </a:solidFill>
                <a:latin typeface="Preeti"/>
                <a:ea typeface="Calibri"/>
                <a:cs typeface="Kalimati" pitchFamily="2"/>
              </a:rPr>
              <a:t>क्षेत्र भित्र १ भन्दा बढी गणनाक्षेत्र बन्ने सक्ने</a:t>
            </a:r>
            <a:r>
              <a:rPr lang="en-US" sz="2400" b="1" dirty="0">
                <a:solidFill>
                  <a:srgbClr val="FF0000"/>
                </a:solidFill>
                <a:latin typeface="Preeti"/>
                <a:ea typeface="Calibri"/>
                <a:cs typeface="Kalimati" pitchFamily="2"/>
              </a:rPr>
              <a:t>”</a:t>
            </a:r>
            <a:r>
              <a:rPr lang="ne-NP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 उल्लेख भएमा सुपरिवेक्षकले मापदण्ड अनुसारको छुट्टाछुट्टै गणनाक्षेत्र बनाउनु पर्दछ ।</a:t>
            </a:r>
          </a:p>
          <a:p>
            <a:pPr marL="285750" indent="-28575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यसरी बनाईएका गणनाक्षेत्रहरुको सिमाना (पुर्व‚ उत्तर‚ पश्चिम र दक्षिण सीमा) पनि छुट्टाछुट्टै स्पष्ट रुपमा उल्लेख गर्नु पर्दछ । </a:t>
            </a:r>
          </a:p>
          <a:p>
            <a:pPr marL="285750" indent="-28575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ea typeface="Calibri"/>
                <a:cs typeface="Kalimati" pitchFamily="2"/>
              </a:rPr>
              <a:t>नयाँ बनेका गणना क्षेत्रको नम्बर राख्दा दिईएको गणनाक्षेत्र नम्बर पछाडि 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रहेको </a:t>
            </a:r>
            <a:r>
              <a:rPr lang="en-US" sz="2400" dirty="0">
                <a:ea typeface="Calibri"/>
                <a:cs typeface="Kalimati" pitchFamily="2"/>
              </a:rPr>
              <a:t>Square Bracket</a:t>
            </a:r>
            <a:r>
              <a:rPr lang="ne-NP" sz="2400" dirty="0">
                <a:ea typeface="Calibri"/>
                <a:cs typeface="Kalimati" pitchFamily="2"/>
              </a:rPr>
              <a:t> </a:t>
            </a:r>
            <a:r>
              <a:rPr lang="en-US" sz="2400" dirty="0">
                <a:ea typeface="Calibri"/>
                <a:cs typeface="Kalimati" pitchFamily="2"/>
              </a:rPr>
              <a:t>([ ]) </a:t>
            </a:r>
            <a:r>
              <a:rPr lang="ne-NP" sz="2400" dirty="0">
                <a:ea typeface="Calibri"/>
                <a:cs typeface="Kalimati" pitchFamily="2"/>
              </a:rPr>
              <a:t>भित्र </a:t>
            </a:r>
            <a:r>
              <a:rPr lang="en-US" sz="2400" dirty="0">
                <a:ea typeface="Calibri"/>
                <a:cs typeface="Kalimati" pitchFamily="2"/>
              </a:rPr>
              <a:t>A B C D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...... थप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ी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 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क्र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मश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ः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 राख्दै जानुपर्दछ ।</a:t>
            </a:r>
            <a:endParaRPr lang="en-US" sz="2400" dirty="0">
              <a:cs typeface="Kalimati" pitchFamily="2"/>
            </a:endParaRPr>
          </a:p>
        </p:txBody>
      </p:sp>
      <p:sp>
        <p:nvSpPr>
          <p:cNvPr id="5" name="Slide Number Placeholder 19"/>
          <p:cNvSpPr txBox="1">
            <a:spLocks/>
          </p:cNvSpPr>
          <p:nvPr/>
        </p:nvSpPr>
        <p:spPr>
          <a:xfrm>
            <a:off x="9296400" y="636624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3325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19"/>
          <p:cNvSpPr txBox="1">
            <a:spLocks/>
          </p:cNvSpPr>
          <p:nvPr/>
        </p:nvSpPr>
        <p:spPr>
          <a:xfrm>
            <a:off x="9296400" y="636624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52C4562-AE58-4013-A6F8-3F86727A3F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88" y="739123"/>
            <a:ext cx="5299675" cy="374707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A7A3638-0EDC-4C4D-B1A0-08D9201815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7638" y="3344625"/>
            <a:ext cx="4849804" cy="3429001"/>
          </a:xfrm>
          <a:prstGeom prst="rect">
            <a:avLst/>
          </a:prstGeom>
        </p:spPr>
      </p:pic>
      <p:grpSp>
        <p:nvGrpSpPr>
          <p:cNvPr id="4" name="Group 3"/>
          <p:cNvGrpSpPr>
            <a:grpSpLocks/>
          </p:cNvGrpSpPr>
          <p:nvPr/>
        </p:nvGrpSpPr>
        <p:grpSpPr bwMode="auto">
          <a:xfrm rot="17400090">
            <a:off x="4812299" y="916139"/>
            <a:ext cx="1090167" cy="6602061"/>
            <a:chOff x="3636" y="5724"/>
            <a:chExt cx="1050" cy="5136"/>
          </a:xfrm>
        </p:grpSpPr>
        <p:cxnSp>
          <p:nvCxnSpPr>
            <p:cNvPr id="5" name="AutoShape 4"/>
            <p:cNvCxnSpPr>
              <a:cxnSpLocks noChangeShapeType="1"/>
            </p:cNvCxnSpPr>
            <p:nvPr/>
          </p:nvCxnSpPr>
          <p:spPr bwMode="auto">
            <a:xfrm flipH="1">
              <a:off x="3636" y="5724"/>
              <a:ext cx="726" cy="486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6" name="AutoShape 5"/>
            <p:cNvCxnSpPr>
              <a:cxnSpLocks noChangeShapeType="1"/>
            </p:cNvCxnSpPr>
            <p:nvPr/>
          </p:nvCxnSpPr>
          <p:spPr bwMode="auto">
            <a:xfrm>
              <a:off x="4374" y="5730"/>
              <a:ext cx="312" cy="513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</p:grpSp>
      <p:sp>
        <p:nvSpPr>
          <p:cNvPr id="9" name="Slide Number Placeholder 19">
            <a:extLst>
              <a:ext uri="{FF2B5EF4-FFF2-40B4-BE49-F238E27FC236}">
                <a16:creationId xmlns:a16="http://schemas.microsoft.com/office/drawing/2014/main" id="{BFED3D58-9C92-4228-BF5A-9601B6559505}"/>
              </a:ext>
            </a:extLst>
          </p:cNvPr>
          <p:cNvSpPr txBox="1">
            <a:spLocks/>
          </p:cNvSpPr>
          <p:nvPr/>
        </p:nvSpPr>
        <p:spPr>
          <a:xfrm>
            <a:off x="9448800" y="651864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28</a:t>
            </a:fld>
            <a:endParaRPr lang="en-US" dirty="0"/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11C71724-11E7-4DE0-BE6B-6D399A03B80B}"/>
              </a:ext>
            </a:extLst>
          </p:cNvPr>
          <p:cNvSpPr/>
          <p:nvPr/>
        </p:nvSpPr>
        <p:spPr>
          <a:xfrm>
            <a:off x="6292304" y="1583243"/>
            <a:ext cx="5222035" cy="603461"/>
          </a:xfrm>
          <a:prstGeom prst="wedgeRoundRectCallout">
            <a:avLst>
              <a:gd name="adj1" fmla="val -66450"/>
              <a:gd name="adj2" fmla="val -8304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rgbClr val="FF0000"/>
                </a:solidFill>
              </a:rPr>
              <a:t># </a:t>
            </a:r>
            <a:r>
              <a:rPr lang="ne-NP" dirty="0">
                <a:solidFill>
                  <a:srgbClr val="FF0000"/>
                </a:solidFill>
              </a:rPr>
              <a:t>यस भौगोलिक क्षेत्रभित्र २ वटा गणनाक्षेत्र बन्ने अनुमान गरिएको छ ।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4681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9"/>
          <p:cNvSpPr txBox="1">
            <a:spLocks/>
          </p:cNvSpPr>
          <p:nvPr/>
        </p:nvSpPr>
        <p:spPr>
          <a:xfrm>
            <a:off x="9296400" y="636624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29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61C5A82-5631-437F-9411-D5F6B825B0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92" y="1051622"/>
            <a:ext cx="5870512" cy="447028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6866FE7-CEDD-4B0E-BDCF-597BB3F14E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0594" y="1051626"/>
            <a:ext cx="5803076" cy="4470278"/>
          </a:xfrm>
          <a:prstGeom prst="rect">
            <a:avLst/>
          </a:prstGeom>
        </p:spPr>
      </p:pic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37BF67A5-29F9-4014-B81D-A9635C92D9EC}"/>
              </a:ext>
            </a:extLst>
          </p:cNvPr>
          <p:cNvSpPr/>
          <p:nvPr/>
        </p:nvSpPr>
        <p:spPr>
          <a:xfrm>
            <a:off x="4971494" y="782288"/>
            <a:ext cx="932155" cy="381731"/>
          </a:xfrm>
          <a:prstGeom prst="wedgeEllipseCallout">
            <a:avLst>
              <a:gd name="adj1" fmla="val -61928"/>
              <a:gd name="adj2" fmla="val 99710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e-NP" dirty="0">
                <a:solidFill>
                  <a:srgbClr val="FF0000"/>
                </a:solidFill>
              </a:rPr>
              <a:t>३</a:t>
            </a:r>
            <a:r>
              <a:rPr lang="en-US" dirty="0">
                <a:solidFill>
                  <a:srgbClr val="FF0000"/>
                </a:solidFill>
              </a:rPr>
              <a:t>[A]</a:t>
            </a:r>
          </a:p>
        </p:txBody>
      </p:sp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4C76D426-FDF7-48A5-9718-06FF8A75A858}"/>
              </a:ext>
            </a:extLst>
          </p:cNvPr>
          <p:cNvSpPr/>
          <p:nvPr/>
        </p:nvSpPr>
        <p:spPr>
          <a:xfrm>
            <a:off x="10668000" y="782288"/>
            <a:ext cx="932155" cy="381731"/>
          </a:xfrm>
          <a:prstGeom prst="wedgeEllipseCallout">
            <a:avLst>
              <a:gd name="adj1" fmla="val -61928"/>
              <a:gd name="adj2" fmla="val 99710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e-NP" dirty="0">
                <a:solidFill>
                  <a:srgbClr val="FF0000"/>
                </a:solidFill>
              </a:rPr>
              <a:t>३</a:t>
            </a:r>
            <a:r>
              <a:rPr lang="en-US" dirty="0">
                <a:solidFill>
                  <a:srgbClr val="FF0000"/>
                </a:solidFill>
              </a:rPr>
              <a:t>[B]</a:t>
            </a:r>
          </a:p>
        </p:txBody>
      </p:sp>
    </p:spTree>
    <p:extLst>
      <p:ext uri="{BB962C8B-B14F-4D97-AF65-F5344CB8AC3E}">
        <p14:creationId xmlns:p14="http://schemas.microsoft.com/office/powerpoint/2010/main" val="31006225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9"/>
          <p:cNvSpPr txBox="1">
            <a:spLocks/>
          </p:cNvSpPr>
          <p:nvPr/>
        </p:nvSpPr>
        <p:spPr>
          <a:xfrm>
            <a:off x="9296400" y="636624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30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14026" y="982010"/>
            <a:ext cx="11523553" cy="5124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i-IN" sz="2800" b="1" dirty="0">
                <a:solidFill>
                  <a:prstClr val="black"/>
                </a:solidFill>
                <a:latin typeface="Preeti"/>
                <a:ea typeface="Calibri"/>
                <a:cs typeface="Kalimati" pitchFamily="2"/>
              </a:rPr>
              <a:t>गणनाक्षेत्र नक्</a:t>
            </a:r>
            <a:r>
              <a:rPr lang="ne-NP" sz="2800" b="1" dirty="0">
                <a:solidFill>
                  <a:prstClr val="black"/>
                </a:solidFill>
                <a:latin typeface="Preeti"/>
                <a:ea typeface="Calibri"/>
                <a:cs typeface="Kalimati" pitchFamily="2"/>
              </a:rPr>
              <a:t>साको अफिस कपि </a:t>
            </a:r>
            <a:r>
              <a:rPr lang="hi-IN" sz="2800" b="1" dirty="0">
                <a:solidFill>
                  <a:prstClr val="black"/>
                </a:solidFill>
                <a:latin typeface="Preeti"/>
                <a:ea typeface="Calibri"/>
                <a:cs typeface="Kalimati" pitchFamily="2"/>
              </a:rPr>
              <a:t>अद्यावधिक</a:t>
            </a:r>
            <a:r>
              <a:rPr lang="ne-NP" sz="2800" b="1" dirty="0">
                <a:solidFill>
                  <a:prstClr val="black"/>
                </a:solidFill>
                <a:latin typeface="Preeti"/>
                <a:ea typeface="Calibri"/>
                <a:cs typeface="Kalimati" pitchFamily="2"/>
              </a:rPr>
              <a:t> गर्ने तथा </a:t>
            </a:r>
            <a:r>
              <a:rPr lang="hi-IN" sz="2800" b="1" dirty="0">
                <a:solidFill>
                  <a:prstClr val="black"/>
                </a:solidFill>
                <a:latin typeface="Preeti"/>
                <a:ea typeface="Calibri"/>
                <a:cs typeface="Kalimati" pitchFamily="2"/>
              </a:rPr>
              <a:t>नक्</a:t>
            </a:r>
            <a:r>
              <a:rPr lang="ne-NP" sz="2800" b="1" dirty="0">
                <a:solidFill>
                  <a:prstClr val="black"/>
                </a:solidFill>
                <a:latin typeface="Preeti"/>
                <a:ea typeface="Calibri"/>
                <a:cs typeface="Kalimati" pitchFamily="2"/>
              </a:rPr>
              <a:t>सा फिर्ता</a:t>
            </a:r>
            <a:endParaRPr lang="en-US" sz="2800" b="1" dirty="0">
              <a:solidFill>
                <a:prstClr val="black"/>
              </a:solidFill>
              <a:ea typeface="Calibri"/>
              <a:cs typeface="Kalimati" pitchFamily="2"/>
            </a:endParaRP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prstClr val="black"/>
                </a:solidFill>
                <a:cs typeface="Kalimati" pitchFamily="2"/>
              </a:rPr>
              <a:t>सुपरिवेक्षकले घरपरिवारको सूचीकरण कार्य सम्पन्न गरी सकेपछि गणनाक्षेत्र नक्सामा </a:t>
            </a:r>
            <a:r>
              <a:rPr lang="hi-IN" sz="2400" dirty="0">
                <a:solidFill>
                  <a:prstClr val="black"/>
                </a:solidFill>
                <a:latin typeface="Preeti"/>
                <a:ea typeface="Calibri"/>
                <a:cs typeface="Kalimati" pitchFamily="2"/>
              </a:rPr>
              <a:t>अद्यावधिक </a:t>
            </a:r>
            <a:r>
              <a:rPr lang="ne-NP" sz="2400" dirty="0">
                <a:solidFill>
                  <a:prstClr val="black"/>
                </a:solidFill>
                <a:latin typeface="Preeti"/>
                <a:ea typeface="Calibri"/>
                <a:cs typeface="Kalimati" pitchFamily="2"/>
              </a:rPr>
              <a:t>गरिएको बिवरण </a:t>
            </a:r>
            <a:r>
              <a:rPr lang="ne-NP" sz="2400" dirty="0">
                <a:solidFill>
                  <a:srgbClr val="00B0F0"/>
                </a:solidFill>
                <a:latin typeface="Preeti"/>
                <a:ea typeface="Calibri"/>
                <a:cs typeface="Kalimati" pitchFamily="2"/>
              </a:rPr>
              <a:t>जिल्ला जनगणना कार्यालय वा स्थानिय जनगणना कार्यालयमा </a:t>
            </a:r>
            <a:r>
              <a:rPr lang="ne-NP" sz="2400" dirty="0">
                <a:solidFill>
                  <a:prstClr val="black"/>
                </a:solidFill>
                <a:latin typeface="Preeti"/>
                <a:ea typeface="Calibri"/>
                <a:cs typeface="Kalimati" pitchFamily="2"/>
              </a:rPr>
              <a:t>रहेको </a:t>
            </a:r>
            <a:r>
              <a:rPr lang="ne-NP" sz="2400" dirty="0">
                <a:solidFill>
                  <a:srgbClr val="00B0F0"/>
                </a:solidFill>
                <a:latin typeface="Preeti"/>
                <a:ea typeface="Calibri"/>
                <a:cs typeface="Kalimati" pitchFamily="2"/>
              </a:rPr>
              <a:t>अफिस कपिमा </a:t>
            </a:r>
            <a:r>
              <a:rPr lang="ne-NP" sz="2400" dirty="0">
                <a:solidFill>
                  <a:prstClr val="black"/>
                </a:solidFill>
                <a:latin typeface="Preeti"/>
                <a:ea typeface="Calibri"/>
                <a:cs typeface="Kalimati" pitchFamily="2"/>
              </a:rPr>
              <a:t>पनि </a:t>
            </a:r>
            <a:r>
              <a:rPr lang="hi-IN" sz="2400" dirty="0">
                <a:solidFill>
                  <a:prstClr val="black"/>
                </a:solidFill>
                <a:latin typeface="Preeti"/>
                <a:ea typeface="Calibri"/>
                <a:cs typeface="Kalimati" pitchFamily="2"/>
              </a:rPr>
              <a:t>अद्यावधिक </a:t>
            </a:r>
            <a:r>
              <a:rPr lang="ne-NP" sz="2400" dirty="0">
                <a:solidFill>
                  <a:prstClr val="black"/>
                </a:solidFill>
                <a:latin typeface="Preeti"/>
                <a:ea typeface="Calibri"/>
                <a:cs typeface="Kalimati" pitchFamily="2"/>
              </a:rPr>
              <a:t>गर्नुपर्दछ</a:t>
            </a:r>
            <a:r>
              <a:rPr lang="hi-IN" sz="2400" dirty="0">
                <a:solidFill>
                  <a:prstClr val="black"/>
                </a:solidFill>
                <a:cs typeface="Kalimati" pitchFamily="2"/>
              </a:rPr>
              <a:t>।</a:t>
            </a:r>
            <a:endParaRPr lang="ne-NP" sz="2400" dirty="0">
              <a:solidFill>
                <a:prstClr val="black"/>
              </a:solidFill>
              <a:cs typeface="Kalimati" pitchFamily="2"/>
            </a:endParaRP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prstClr val="black"/>
                </a:solidFill>
                <a:latin typeface="Preeti"/>
                <a:ea typeface="Calibri"/>
                <a:cs typeface="Kalimati" pitchFamily="2"/>
              </a:rPr>
              <a:t>अफिस कपिमा बिवरण </a:t>
            </a:r>
            <a:r>
              <a:rPr lang="hi-IN" sz="2400" dirty="0">
                <a:solidFill>
                  <a:prstClr val="black"/>
                </a:solidFill>
                <a:latin typeface="Preeti"/>
                <a:ea typeface="Calibri"/>
                <a:cs typeface="Kalimati" pitchFamily="2"/>
              </a:rPr>
              <a:t>अद्यावधिक </a:t>
            </a:r>
            <a:r>
              <a:rPr lang="ne-NP" sz="2400" dirty="0">
                <a:solidFill>
                  <a:prstClr val="black"/>
                </a:solidFill>
                <a:latin typeface="Preeti"/>
                <a:ea typeface="Calibri"/>
                <a:cs typeface="Kalimati" pitchFamily="2"/>
              </a:rPr>
              <a:t>गरेपछि </a:t>
            </a:r>
            <a:r>
              <a:rPr lang="ne-NP" sz="2400" dirty="0">
                <a:solidFill>
                  <a:srgbClr val="00B0F0"/>
                </a:solidFill>
                <a:cs typeface="Kalimati" pitchFamily="2"/>
              </a:rPr>
              <a:t>सुपरिवेक्षकले आफुले प्रयोग गरेको </a:t>
            </a:r>
            <a:r>
              <a:rPr lang="ne-NP" sz="2400" dirty="0">
                <a:solidFill>
                  <a:prstClr val="black"/>
                </a:solidFill>
                <a:cs typeface="Kalimati" pitchFamily="2"/>
              </a:rPr>
              <a:t>गणना क्षेत्रको नक्सा </a:t>
            </a:r>
            <a:r>
              <a:rPr lang="ne-NP" sz="2400" dirty="0">
                <a:solidFill>
                  <a:srgbClr val="00B0F0"/>
                </a:solidFill>
                <a:cs typeface="Kalimati" pitchFamily="2"/>
              </a:rPr>
              <a:t>गणकलाई</a:t>
            </a:r>
            <a:r>
              <a:rPr lang="ne-NP" sz="2400" dirty="0">
                <a:solidFill>
                  <a:prstClr val="black"/>
                </a:solidFill>
                <a:cs typeface="Kalimati" pitchFamily="2"/>
              </a:rPr>
              <a:t> प्रयोग गर्न दिनुपर्नेछ</a:t>
            </a:r>
            <a:r>
              <a:rPr lang="hi-IN" sz="2400" dirty="0">
                <a:solidFill>
                  <a:prstClr val="black"/>
                </a:solidFill>
                <a:cs typeface="Kalimati" pitchFamily="2"/>
              </a:rPr>
              <a:t> </a:t>
            </a:r>
            <a:r>
              <a:rPr lang="ne-NP" sz="2400" dirty="0">
                <a:solidFill>
                  <a:prstClr val="black"/>
                </a:solidFill>
                <a:cs typeface="Kalimati" pitchFamily="2"/>
              </a:rPr>
              <a:t>।</a:t>
            </a: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solidFill>
                  <a:prstClr val="black"/>
                </a:solidFill>
                <a:cs typeface="Kalimati" pitchFamily="2"/>
              </a:rPr>
              <a:t>गणना कार्य सम्पन्न भइसकेपछि प्रयोग गरिएका नक्</a:t>
            </a:r>
            <a:r>
              <a:rPr lang="ne-NP" sz="2400" dirty="0">
                <a:solidFill>
                  <a:prstClr val="black"/>
                </a:solidFill>
                <a:cs typeface="Kalimati" pitchFamily="2"/>
              </a:rPr>
              <a:t>सा</a:t>
            </a:r>
            <a:r>
              <a:rPr lang="hi-IN" sz="2400" dirty="0">
                <a:solidFill>
                  <a:prstClr val="black"/>
                </a:solidFill>
                <a:cs typeface="Kalimati" pitchFamily="2"/>
              </a:rPr>
              <a:t>हरू </a:t>
            </a:r>
            <a:r>
              <a:rPr lang="ne-NP" sz="2400" dirty="0">
                <a:solidFill>
                  <a:prstClr val="black"/>
                </a:solidFill>
                <a:cs typeface="Kalimati" pitchFamily="2"/>
              </a:rPr>
              <a:t>गणकले </a:t>
            </a:r>
            <a:r>
              <a:rPr lang="hi-IN" sz="2400" dirty="0">
                <a:solidFill>
                  <a:prstClr val="black"/>
                </a:solidFill>
                <a:cs typeface="Kalimati" pitchFamily="2"/>
              </a:rPr>
              <a:t>सम्बन्धित </a:t>
            </a:r>
            <a:r>
              <a:rPr lang="hi-IN" sz="2400" dirty="0">
                <a:solidFill>
                  <a:srgbClr val="00B0F0"/>
                </a:solidFill>
                <a:cs typeface="Kalimati" pitchFamily="2"/>
              </a:rPr>
              <a:t>कार्यालयमा अनिवार्य रूपमा फिर्ता</a:t>
            </a:r>
            <a:r>
              <a:rPr lang="hi-IN" sz="2400" dirty="0">
                <a:solidFill>
                  <a:prstClr val="black"/>
                </a:solidFill>
                <a:cs typeface="Kalimati" pitchFamily="2"/>
              </a:rPr>
              <a:t> गर्नु पर्नेछ </a:t>
            </a:r>
            <a:r>
              <a:rPr lang="hi-IN" sz="2000" dirty="0">
                <a:solidFill>
                  <a:prstClr val="black"/>
                </a:solidFill>
                <a:cs typeface="Kalimati" pitchFamily="2"/>
              </a:rPr>
              <a:t>।</a:t>
            </a:r>
            <a:endParaRPr lang="en-US" sz="2000" dirty="0">
              <a:solidFill>
                <a:prstClr val="black"/>
              </a:solidFill>
              <a:cs typeface="Kalimati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solidFill>
                  <a:prstClr val="black"/>
                </a:solidFill>
                <a:latin typeface="Preeti"/>
                <a:ea typeface="Calibri"/>
                <a:cs typeface="Kalimati" pitchFamily="2"/>
              </a:rPr>
              <a:t>अद्यावधिक </a:t>
            </a:r>
            <a:r>
              <a:rPr lang="ne-NP" sz="2400" dirty="0">
                <a:solidFill>
                  <a:prstClr val="black"/>
                </a:solidFill>
                <a:latin typeface="Preeti"/>
                <a:ea typeface="Calibri"/>
                <a:cs typeface="Kalimati" pitchFamily="2"/>
              </a:rPr>
              <a:t>गरिएका </a:t>
            </a:r>
            <a:r>
              <a:rPr lang="ne-NP" sz="2400" dirty="0">
                <a:solidFill>
                  <a:srgbClr val="00B0F0"/>
                </a:solidFill>
                <a:latin typeface="Preeti"/>
                <a:ea typeface="Calibri"/>
                <a:cs typeface="Kalimati" pitchFamily="2"/>
              </a:rPr>
              <a:t>सम्पूर्ण </a:t>
            </a:r>
            <a:r>
              <a:rPr lang="hi-IN" sz="2400" dirty="0">
                <a:solidFill>
                  <a:srgbClr val="00B0F0"/>
                </a:solidFill>
                <a:cs typeface="Kalimati" pitchFamily="2"/>
              </a:rPr>
              <a:t>नक्</a:t>
            </a:r>
            <a:r>
              <a:rPr lang="ne-NP" sz="2400" dirty="0">
                <a:solidFill>
                  <a:srgbClr val="00B0F0"/>
                </a:solidFill>
                <a:cs typeface="Kalimati" pitchFamily="2"/>
              </a:rPr>
              <a:t>सा</a:t>
            </a:r>
            <a:r>
              <a:rPr lang="hi-IN" sz="2400" dirty="0">
                <a:solidFill>
                  <a:srgbClr val="00B0F0"/>
                </a:solidFill>
                <a:cs typeface="Kalimati" pitchFamily="2"/>
              </a:rPr>
              <a:t>हरू </a:t>
            </a:r>
            <a:r>
              <a:rPr lang="ne-NP" sz="2400" dirty="0">
                <a:solidFill>
                  <a:prstClr val="black"/>
                </a:solidFill>
                <a:latin typeface="Preeti"/>
                <a:ea typeface="Calibri"/>
                <a:cs typeface="Kalimati" pitchFamily="2"/>
              </a:rPr>
              <a:t>जिल्ला जनगणना कार्यालयले </a:t>
            </a:r>
            <a:r>
              <a:rPr lang="ne-NP" sz="2400" dirty="0">
                <a:solidFill>
                  <a:srgbClr val="00B0F0"/>
                </a:solidFill>
                <a:latin typeface="Preeti"/>
                <a:ea typeface="Calibri"/>
                <a:cs typeface="Kalimati" pitchFamily="2"/>
              </a:rPr>
              <a:t>विभाग पठाउनु </a:t>
            </a:r>
            <a:r>
              <a:rPr lang="hi-IN" sz="2400" dirty="0">
                <a:solidFill>
                  <a:prstClr val="black"/>
                </a:solidFill>
                <a:cs typeface="Kalimati" pitchFamily="2"/>
              </a:rPr>
              <a:t>पर्नेछ </a:t>
            </a:r>
            <a:r>
              <a:rPr lang="hi-IN" sz="2000" dirty="0">
                <a:solidFill>
                  <a:prstClr val="black"/>
                </a:solidFill>
                <a:cs typeface="Kalimati" pitchFamily="2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6973808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45546-8872-48DE-A028-6DBE158131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753" y="1445080"/>
            <a:ext cx="12011247" cy="5164719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प्रत्येक गणनाक्षेत्रमा हुनसक्ने अनुमानित घरपरिवारको संख्या जिल्ला जनगणना कार्यालयमा उपलब्ध गराईने छ जसले सुपरिवेक्षकको कार्य विभाजन गर्न सहजता प्रदान गर्दछ ।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solidFill>
                  <a:srgbClr val="0070C0"/>
                </a:solidFill>
                <a:cs typeface="Kalimati" panose="00000400000000000000" pitchFamily="2"/>
              </a:rPr>
              <a:t>सुपरिवेक्षकले गणनाक्षेत्र भित्र घरपरिवार सूचीकरण गर्ने क्रममा मापदण्ड भन्दा धेरै घरपरिवार भेटिएमा आवश्यकता अनुसार सुपरिवेक्षकको परिचालन गरी कार्य सम्पन्न गर्नुपर्दछ ।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घरपरिवार सूचीकरण पश्चात पाईएका साना वा ठूला गणनाक्षेत्र मिलाई गणक परिचालन गर्नु पर्दछ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solidFill>
                  <a:srgbClr val="0070C0"/>
                </a:solidFill>
                <a:cs typeface="Kalimati" panose="00000400000000000000" pitchFamily="2"/>
              </a:rPr>
              <a:t>गणनाक्षेत्रको सिमा सडक वा नदी भन्दा सरेको वा घरहरुको बिचबाट गएको देखिएमा त्यस्ता गणनाक्षेत्र एउटै सुपरिवेक्षकको कार्यक्षेत्रमा परेको अवस्थामा गणनाक्षेत्रको चौहद्दि वा स्थाई प्रकृतिको संरचना जस्ता बाटो वा खोला लिनुपर्ने र दुई जना सुपरिवेक्षकको कार्यक्षेत्रमा परेको अवस्थामा दुवै जना मिली माथि उल्लेख गरिए जस्तै साझा सिमाना कायम गर्नु पर्नेछ ।</a:t>
            </a:r>
            <a:endParaRPr lang="ne-NP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endParaRPr lang="ne-NP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endParaRPr lang="ne-NP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BE4289DD-317A-4166-873C-E012062D02A8}"/>
              </a:ext>
            </a:extLst>
          </p:cNvPr>
          <p:cNvSpPr txBox="1">
            <a:spLocks/>
          </p:cNvSpPr>
          <p:nvPr/>
        </p:nvSpPr>
        <p:spPr>
          <a:xfrm>
            <a:off x="539496" y="730944"/>
            <a:ext cx="11500104" cy="38462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500"/>
              </a:spcBef>
              <a:spcAft>
                <a:spcPts val="500"/>
              </a:spcAft>
              <a:buFont typeface="Arial" pitchFamily="34" charset="0"/>
              <a:buNone/>
            </a:pPr>
            <a:r>
              <a:rPr lang="ne-NP" sz="2800" b="1" dirty="0">
                <a:solidFill>
                  <a:prstClr val="black"/>
                </a:solidFill>
                <a:latin typeface="Arial" panose="020B0604020202020204" pitchFamily="34" charset="0"/>
                <a:ea typeface="Calibri"/>
                <a:cs typeface="Kalimati" pitchFamily="2"/>
              </a:rPr>
              <a:t>गणनाक्षेत्र</a:t>
            </a:r>
            <a:r>
              <a:rPr lang="en-US" sz="2800" b="1" dirty="0">
                <a:solidFill>
                  <a:prstClr val="black"/>
                </a:solidFill>
                <a:latin typeface="Arial" panose="020B0604020202020204" pitchFamily="34" charset="0"/>
                <a:ea typeface="Calibri"/>
                <a:cs typeface="Kalimati" pitchFamily="2"/>
              </a:rPr>
              <a:t> </a:t>
            </a:r>
            <a:r>
              <a:rPr lang="ne-NP" sz="2800" b="1" dirty="0">
                <a:solidFill>
                  <a:prstClr val="black"/>
                </a:solidFill>
                <a:latin typeface="Arial" panose="020B0604020202020204" pitchFamily="34" charset="0"/>
                <a:ea typeface="Calibri"/>
                <a:cs typeface="Kalimati" pitchFamily="2"/>
              </a:rPr>
              <a:t>नक्साको प्रयोग गर्दा बिशेष ध्यान दिनुपर्ने कुराहरु</a:t>
            </a:r>
            <a:endParaRPr lang="en-US" sz="2800" b="1" dirty="0">
              <a:solidFill>
                <a:prstClr val="black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120CF9AB-838D-41F3-B5AC-4160DD46B7A6}"/>
              </a:ext>
            </a:extLst>
          </p:cNvPr>
          <p:cNvSpPr txBox="1">
            <a:spLocks/>
          </p:cNvSpPr>
          <p:nvPr/>
        </p:nvSpPr>
        <p:spPr>
          <a:xfrm>
            <a:off x="11704320" y="6451600"/>
            <a:ext cx="462280" cy="38163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31</a:t>
            </a:fld>
            <a:endParaRPr lang="en-US" dirty="0">
              <a:latin typeface="Fontasy Himali" panose="04020500000000000000" pitchFamily="82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0FE1C11-347D-4EE6-A58F-55241A1AA485}"/>
              </a:ext>
            </a:extLst>
          </p:cNvPr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5624D02E-55A4-45C8-850C-8031EC14048A}"/>
              </a:ext>
            </a:extLst>
          </p:cNvPr>
          <p:cNvSpPr txBox="1"/>
          <p:nvPr/>
        </p:nvSpPr>
        <p:spPr>
          <a:xfrm>
            <a:off x="9845753" y="6492060"/>
            <a:ext cx="200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e-NP" dirty="0">
                <a:cs typeface="Kalimati" panose="00000400000000000000" pitchFamily="2"/>
              </a:rPr>
              <a:t>क्रमशः</a:t>
            </a:r>
            <a:endParaRPr lang="en-US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5976088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45546-8872-48DE-A028-6DBE158131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5" y="1338752"/>
            <a:ext cx="11500103" cy="5164719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कुनै फिचर तथा चोकहरु दिईएको स्थान भन्दा केही वरपर परेको पाईएमा सुपरिवेक्षकले त्यसलाई काटी हाल सो रहेको स्थानमा नक्सामा यकिन गरी संकेत लगाएर खालि ठाउँमा नाम उल्लेख गर्नु पर्दछ ।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गणनाक्षेत्र नक्सा तयार पार्ने क्रममा भेटिएका संस्थागत आवासहरुको लिष्ट पालिका अनुसार उपलब्ध गराईने छ र सो बाहेकका संस्थागत आवास भए नभएको यकिन गरी सोहि अनुसार सूचीकरण र गणनाको कार्य गर्नु पर्दछ ।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निकुञ्ज वा संरक्षित क्षेत्रहरुमा मापदण्ड अनुसारका घरपरिवार नभए पनि एउटा गणनाक्षेत्र मानी गणनाक्षेत्र नक्सा निकालिएकोले यस्ता भुःभागमा हुनसक्ने घरपरिवारको अनुमान गरी सोहि अनुसार सूचीकरण र गणनाको कार्य गर्नुपर्दछ ।</a:t>
            </a:r>
            <a:endParaRPr lang="ne-NP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  <a:p>
            <a:pPr>
              <a:lnSpc>
                <a:spcPct val="150000"/>
              </a:lnSpc>
            </a:pPr>
            <a:endParaRPr lang="ne-NP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endParaRPr lang="ne-NP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endParaRPr lang="ne-NP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BE4289DD-317A-4166-873C-E012062D02A8}"/>
              </a:ext>
            </a:extLst>
          </p:cNvPr>
          <p:cNvSpPr txBox="1">
            <a:spLocks/>
          </p:cNvSpPr>
          <p:nvPr/>
        </p:nvSpPr>
        <p:spPr>
          <a:xfrm>
            <a:off x="539496" y="730944"/>
            <a:ext cx="11500104" cy="38462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500"/>
              </a:spcBef>
              <a:spcAft>
                <a:spcPts val="500"/>
              </a:spcAft>
              <a:buFont typeface="Arial" pitchFamily="34" charset="0"/>
              <a:buNone/>
            </a:pPr>
            <a:r>
              <a:rPr lang="ne-NP" sz="2800" b="1" dirty="0">
                <a:solidFill>
                  <a:prstClr val="black"/>
                </a:solidFill>
                <a:latin typeface="Arial" panose="020B0604020202020204" pitchFamily="34" charset="0"/>
                <a:ea typeface="Calibri"/>
                <a:cs typeface="Kalimati" pitchFamily="2"/>
              </a:rPr>
              <a:t>गणनाक्षेत्र</a:t>
            </a:r>
            <a:r>
              <a:rPr lang="en-US" sz="2800" b="1" dirty="0">
                <a:solidFill>
                  <a:prstClr val="black"/>
                </a:solidFill>
                <a:latin typeface="Arial" panose="020B0604020202020204" pitchFamily="34" charset="0"/>
                <a:ea typeface="Calibri"/>
                <a:cs typeface="Kalimati" pitchFamily="2"/>
              </a:rPr>
              <a:t> </a:t>
            </a:r>
            <a:r>
              <a:rPr lang="ne-NP" sz="2800" b="1" dirty="0">
                <a:solidFill>
                  <a:prstClr val="black"/>
                </a:solidFill>
                <a:latin typeface="Arial" panose="020B0604020202020204" pitchFamily="34" charset="0"/>
                <a:ea typeface="Calibri"/>
                <a:cs typeface="Kalimati" pitchFamily="2"/>
              </a:rPr>
              <a:t>नक्साको प्रयोग गर्दा बिशेष ध्यानदिनुपर्ने कुराहरु</a:t>
            </a:r>
            <a:endParaRPr lang="en-US" sz="2800" b="1" dirty="0">
              <a:solidFill>
                <a:prstClr val="black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41BE4594-8E1A-4754-AB63-6A4983E80888}"/>
              </a:ext>
            </a:extLst>
          </p:cNvPr>
          <p:cNvSpPr txBox="1">
            <a:spLocks/>
          </p:cNvSpPr>
          <p:nvPr/>
        </p:nvSpPr>
        <p:spPr>
          <a:xfrm>
            <a:off x="11704320" y="6451600"/>
            <a:ext cx="462280" cy="38163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32</a:t>
            </a:fld>
            <a:endParaRPr lang="en-US" dirty="0">
              <a:latin typeface="Fontasy Himali" panose="04020500000000000000" pitchFamily="82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3968EA8-50E5-4844-94BE-4C5B6C0C9F13}"/>
              </a:ext>
            </a:extLst>
          </p:cNvPr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F91A1336-B934-4467-9FDD-53EFCC271DE3}"/>
              </a:ext>
            </a:extLst>
          </p:cNvPr>
          <p:cNvSpPr txBox="1"/>
          <p:nvPr/>
        </p:nvSpPr>
        <p:spPr>
          <a:xfrm>
            <a:off x="9845753" y="6492060"/>
            <a:ext cx="200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e-NP" dirty="0">
                <a:cs typeface="Kalimati" panose="00000400000000000000" pitchFamily="2"/>
              </a:rPr>
              <a:t>क्रमशः</a:t>
            </a:r>
            <a:endParaRPr lang="en-US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069826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45546-8872-48DE-A028-6DBE158131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490" y="1594231"/>
            <a:ext cx="4237021" cy="4969532"/>
          </a:xfrm>
        </p:spPr>
        <p:txBody>
          <a:bodyPr/>
          <a:lstStyle/>
          <a:p>
            <a:pPr marL="344488" indent="-344488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e-NP" sz="2000" dirty="0">
                <a:cs typeface="Kalimati" panose="00000400000000000000" pitchFamily="2"/>
              </a:rPr>
              <a:t>कुनै</a:t>
            </a:r>
            <a:r>
              <a:rPr lang="en-US" sz="2000" dirty="0">
                <a:cs typeface="Kalimati" panose="00000400000000000000" pitchFamily="2"/>
              </a:rPr>
              <a:t> </a:t>
            </a:r>
            <a:r>
              <a:rPr lang="ne-NP" sz="2000" dirty="0">
                <a:cs typeface="Kalimati" panose="00000400000000000000" pitchFamily="2"/>
              </a:rPr>
              <a:t>कुनै पालिकाहरुको उदाहरणमा देखाएको जस्तो एउटै वडा फरक फरक स्थानमा रहेको हुन</a:t>
            </a:r>
            <a:r>
              <a:rPr lang="en-US" sz="2000" dirty="0">
                <a:cs typeface="Kalimati" panose="00000400000000000000" pitchFamily="2"/>
              </a:rPr>
              <a:t> </a:t>
            </a:r>
            <a:r>
              <a:rPr lang="ne-NP" sz="2000" dirty="0">
                <a:cs typeface="Kalimati" panose="00000400000000000000" pitchFamily="2"/>
              </a:rPr>
              <a:t>सक्छ।यहाँ वडा नम्बर ५ र ९ दु</a:t>
            </a:r>
            <a:r>
              <a:rPr lang="ne-NP" sz="2000" dirty="0">
                <a:solidFill>
                  <a:prstClr val="black"/>
                </a:solidFill>
                <a:cs typeface="Kalimati" panose="00000400000000000000" pitchFamily="2"/>
              </a:rPr>
              <a:t>ई</a:t>
            </a:r>
            <a:r>
              <a:rPr lang="ne-NP" sz="2000" dirty="0">
                <a:cs typeface="Kalimati" panose="00000400000000000000" pitchFamily="2"/>
              </a:rPr>
              <a:t> स्थानमा छुट्टा छुट्टै रहेको देखिन्छ।</a:t>
            </a:r>
            <a:r>
              <a:rPr lang="ne-NP" sz="2000" dirty="0">
                <a:solidFill>
                  <a:prstClr val="black"/>
                </a:solidFill>
                <a:cs typeface="Kalimati" panose="00000400000000000000" pitchFamily="2"/>
              </a:rPr>
              <a:t> </a:t>
            </a:r>
          </a:p>
          <a:p>
            <a:pPr marL="344488" lvl="0" indent="-344488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e-NP" sz="2000" dirty="0">
                <a:solidFill>
                  <a:prstClr val="black"/>
                </a:solidFill>
                <a:cs typeface="Kalimati" panose="00000400000000000000" pitchFamily="2"/>
              </a:rPr>
              <a:t>एउटै वडा दुई स्थानमा छुट्टा छुट्टै रहेको खण्डमा गणना गर्दा गणनाक्षेत्रको नक्सा र गणनाक्षेत्रको सिमानामा लेखिएको</a:t>
            </a:r>
            <a:r>
              <a:rPr lang="en-US" sz="2000" dirty="0">
                <a:solidFill>
                  <a:prstClr val="black"/>
                </a:solidFill>
                <a:cs typeface="Kalimati" panose="00000400000000000000" pitchFamily="2"/>
              </a:rPr>
              <a:t> </a:t>
            </a:r>
            <a:r>
              <a:rPr lang="ne-NP" sz="2000" dirty="0">
                <a:solidFill>
                  <a:prstClr val="black"/>
                </a:solidFill>
                <a:cs typeface="Kalimati" panose="00000400000000000000" pitchFamily="2"/>
              </a:rPr>
              <a:t>सिमा बमोजिम गणना गर्नुपर्दछ ।</a:t>
            </a:r>
            <a:endParaRPr lang="ne-NP" sz="20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endParaRPr lang="en-US" sz="20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endParaRPr lang="en-US" sz="2000" dirty="0">
              <a:cs typeface="Kalimati" panose="00000400000000000000" pitchFamily="2"/>
            </a:endParaRP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BE4289DD-317A-4166-873C-E012062D02A8}"/>
              </a:ext>
            </a:extLst>
          </p:cNvPr>
          <p:cNvSpPr txBox="1">
            <a:spLocks/>
          </p:cNvSpPr>
          <p:nvPr/>
        </p:nvSpPr>
        <p:spPr>
          <a:xfrm>
            <a:off x="557603" y="699257"/>
            <a:ext cx="11500104" cy="38462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latinLnBrk="0">
              <a:spcBef>
                <a:spcPts val="500"/>
              </a:spcBef>
              <a:spcAft>
                <a:spcPts val="500"/>
              </a:spcAft>
              <a:buFont typeface="Arial" pitchFamily="34" charset="0"/>
              <a:buNone/>
            </a:pPr>
            <a:r>
              <a:rPr lang="ne-NP" sz="2800" b="1" dirty="0">
                <a:solidFill>
                  <a:prstClr val="black"/>
                </a:solidFill>
                <a:latin typeface="Arial" panose="020B0604020202020204" pitchFamily="34" charset="0"/>
                <a:ea typeface="Calibri"/>
                <a:cs typeface="Kalimati" pitchFamily="2"/>
              </a:rPr>
              <a:t>गणनाक्षेत्र</a:t>
            </a:r>
            <a:r>
              <a:rPr lang="en-US" sz="2800" b="1" dirty="0">
                <a:solidFill>
                  <a:prstClr val="black"/>
                </a:solidFill>
                <a:latin typeface="Arial" panose="020B0604020202020204" pitchFamily="34" charset="0"/>
                <a:ea typeface="Calibri"/>
                <a:cs typeface="Kalimati" pitchFamily="2"/>
              </a:rPr>
              <a:t> </a:t>
            </a:r>
            <a:r>
              <a:rPr lang="ne-NP" sz="2800" b="1" dirty="0">
                <a:solidFill>
                  <a:prstClr val="black"/>
                </a:solidFill>
                <a:latin typeface="Arial" panose="020B0604020202020204" pitchFamily="34" charset="0"/>
                <a:ea typeface="Calibri"/>
                <a:cs typeface="Kalimati" pitchFamily="2"/>
              </a:rPr>
              <a:t>नक्साको प्रयोग गर्दा बिशेष ध्यानदिनुपर्ने कुराहरु</a:t>
            </a:r>
            <a:endParaRPr lang="en-US" sz="2800" b="1" dirty="0">
              <a:solidFill>
                <a:prstClr val="black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1" y="1379211"/>
            <a:ext cx="7461662" cy="5275086"/>
          </a:xfrm>
          <a:prstGeom prst="rect">
            <a:avLst/>
          </a:prstGeom>
        </p:spPr>
      </p:pic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BEBFB602-E3FE-4EF4-B94D-4E5437541943}"/>
              </a:ext>
            </a:extLst>
          </p:cNvPr>
          <p:cNvSpPr txBox="1">
            <a:spLocks/>
          </p:cNvSpPr>
          <p:nvPr/>
        </p:nvSpPr>
        <p:spPr>
          <a:xfrm>
            <a:off x="11704320" y="6451600"/>
            <a:ext cx="462280" cy="38163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33</a:t>
            </a:fld>
            <a:endParaRPr lang="en-US" dirty="0">
              <a:latin typeface="Fontasy Himali" panose="04020500000000000000" pitchFamily="82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8F12659-798E-4486-B5B2-B6BBF9C93B1C}"/>
              </a:ext>
            </a:extLst>
          </p:cNvPr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56336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86365" y="1238824"/>
            <a:ext cx="973861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गणनाक्षेत्र नक्शाङ्कन सम्बन्धी </a:t>
            </a:r>
            <a:r>
              <a:rPr lang="en-US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Online Portal</a:t>
            </a:r>
          </a:p>
          <a:p>
            <a:pPr algn="ctr"/>
            <a:endParaRPr lang="en-US" sz="32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77" y="2044727"/>
            <a:ext cx="10971537" cy="4473684"/>
          </a:xfrm>
          <a:prstGeom prst="rect">
            <a:avLst/>
          </a:prstGeom>
        </p:spPr>
      </p:pic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161CE200-816B-4555-B18C-479E256074C6}"/>
              </a:ext>
            </a:extLst>
          </p:cNvPr>
          <p:cNvSpPr txBox="1">
            <a:spLocks/>
          </p:cNvSpPr>
          <p:nvPr/>
        </p:nvSpPr>
        <p:spPr>
          <a:xfrm>
            <a:off x="9296400" y="636624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22391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233916" y="1198370"/>
            <a:ext cx="11810302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प्रश्न १ नक्सा अभिमुखिकरण भनेको के हो ?</a:t>
            </a:r>
            <a:endParaRPr lang="en-US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प्रश्न २ स्थिति निर्धारण के लाई भनिन्छ ?</a:t>
            </a:r>
            <a:endParaRPr lang="en-US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प्रश्न ३ गणनाक्षेत्र नक्सा भनेको के हो ?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प्रश्न ४ राष्ट्रिय जनगणना २०७८ का लागि कति प्रकारका गणनाक्षेत्र नक्सा तयार गरिएको छ ?</a:t>
            </a:r>
            <a:endParaRPr lang="en-US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प्रश्न ५ गणनाक्षेत्र नक्शामा मुख्य गरी कति भागहरु छन् ?</a:t>
            </a:r>
            <a:endParaRPr lang="en-US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प्रश्न ६ 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फिल्डकार्यबाट गणनाक्षेत्र नक्सा तयार गर्न नसकिएका 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पालिकाहरूको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 गणनाक्षेत्र सिमाना कसरी उल्लेख गरिएको हुन्छ</a:t>
            </a: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 ?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प्रश्न ७ 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गणनाक्षेत्र नक्साको </a:t>
            </a:r>
            <a:r>
              <a:rPr lang="hi-IN" sz="2400" dirty="0">
                <a:cs typeface="Kalimati" pitchFamily="2"/>
              </a:rPr>
              <a:t>अद्यावधिक</a:t>
            </a:r>
            <a:r>
              <a:rPr lang="ne-NP" sz="2400" dirty="0">
                <a:cs typeface="Kalimati" pitchFamily="2"/>
              </a:rPr>
              <a:t> सिमाना लेख्ने महल नक्सामा कहाँ 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हुन्छ</a:t>
            </a: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 ?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प्रश्न ८ कस्तो अवस्थामा सुपरिवेक्षकले नयाँ 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गणनाक्षेत्र </a:t>
            </a:r>
            <a:r>
              <a:rPr lang="ne-NP" sz="2400" dirty="0">
                <a:cs typeface="Kalimati" pitchFamily="2"/>
              </a:rPr>
              <a:t>निर्माण गर्नुपर्दछ</a:t>
            </a: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 ?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564681" y="6489361"/>
            <a:ext cx="683437" cy="379272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35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-147782" y="664834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मूल्याङ्कन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A0F1CE-1F2B-455C-BA95-D8A83115B457}"/>
              </a:ext>
            </a:extLst>
          </p:cNvPr>
          <p:cNvSpPr txBox="1"/>
          <p:nvPr/>
        </p:nvSpPr>
        <p:spPr>
          <a:xfrm>
            <a:off x="9792589" y="6492060"/>
            <a:ext cx="200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e-NP" dirty="0">
                <a:cs typeface="Kalimati" panose="00000400000000000000" pitchFamily="2"/>
              </a:rPr>
              <a:t>क्रमशः</a:t>
            </a:r>
            <a:endParaRPr lang="en-US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5327993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276446" y="1668432"/>
            <a:ext cx="11578855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प्रश्न १ नक्सा अभिमुखिकरण भनेको के हो ?</a:t>
            </a:r>
          </a:p>
          <a:p>
            <a:pPr lvl="0"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उत्तर</a:t>
            </a:r>
          </a:p>
          <a:p>
            <a:pPr marL="800100" lvl="1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नक्</a:t>
            </a:r>
            <a:r>
              <a:rPr lang="ne-NP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लाई अध्ययन गर्न सही दिशातर्फ फर्काउनु नै नक्</a:t>
            </a:r>
            <a:r>
              <a:rPr lang="ne-NP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 अभिमूखीकरण हो ।</a:t>
            </a:r>
            <a:endParaRPr lang="ne-NP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19" y="6492060"/>
            <a:ext cx="576285" cy="34117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36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मूल्याङ्कन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76446" y="3915858"/>
            <a:ext cx="11176645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प्रश्न २ स्थिति निर्धारण के लाई भनिन्छ ?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उत्तर</a:t>
            </a:r>
          </a:p>
          <a:p>
            <a:pPr marL="800100" lvl="1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नक्सा हेरेर आफु तत्काल रहेको स्थान वा कुनै चिनेको वस्तुको स्थान निर्धारण गर्नु नै स्थिति निर्धारण गर्नु हो ।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1A287B0-74AE-4F2F-9CA0-F9594C0F9292}"/>
              </a:ext>
            </a:extLst>
          </p:cNvPr>
          <p:cNvSpPr txBox="1"/>
          <p:nvPr/>
        </p:nvSpPr>
        <p:spPr>
          <a:xfrm>
            <a:off x="9845753" y="6492060"/>
            <a:ext cx="200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e-NP" dirty="0">
                <a:cs typeface="Kalimati" panose="00000400000000000000" pitchFamily="2"/>
              </a:rPr>
              <a:t>क्रमशः</a:t>
            </a:r>
            <a:endParaRPr lang="en-US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9165883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306572" y="1412060"/>
            <a:ext cx="11578855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प्रश्न ३ गणनाक्षेत्र नक्सा भनेको के हो ?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उत्तर</a:t>
            </a:r>
          </a:p>
          <a:p>
            <a:pPr marL="800100" lvl="1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e-NP" sz="2400" dirty="0">
                <a:latin typeface="Preeti" pitchFamily="2" charset="0"/>
                <a:cs typeface="Kalimati" pitchFamily="2"/>
              </a:rPr>
              <a:t>गणनाक्षेत्र नक्सा भनेको </a:t>
            </a:r>
            <a:r>
              <a:rPr lang="hi-IN" sz="2400" dirty="0">
                <a:latin typeface="Preeti" pitchFamily="2" charset="0"/>
                <a:cs typeface="Kalimati" pitchFamily="2"/>
              </a:rPr>
              <a:t>चारैतिर निश्चित सीमाना भएको र अनुमानित घरपरिवार संख्याको आधारमा बनाइएको सानो भौगोलिक इकाई</a:t>
            </a:r>
            <a:r>
              <a:rPr lang="ne-NP" sz="2400" dirty="0">
                <a:latin typeface="Preeti" pitchFamily="2" charset="0"/>
                <a:cs typeface="Kalimati" pitchFamily="2"/>
              </a:rPr>
              <a:t>को नक्सा हो जसमा समान्यतया एक गणकले दिईएको समयमा गणना कार्य गर्दछ </a:t>
            </a:r>
            <a:r>
              <a:rPr lang="hi-IN" sz="2400" dirty="0">
                <a:latin typeface="Preeti" pitchFamily="2" charset="0"/>
                <a:cs typeface="Kalimati" pitchFamily="2"/>
              </a:rPr>
              <a:t>।</a:t>
            </a:r>
            <a:endParaRPr lang="ne-NP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92060"/>
            <a:ext cx="487680" cy="34117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37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771679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मूल्याङ्कन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D9A3D5-24A9-4353-9DE8-2EE7465CFB80}"/>
              </a:ext>
            </a:extLst>
          </p:cNvPr>
          <p:cNvSpPr txBox="1"/>
          <p:nvPr/>
        </p:nvSpPr>
        <p:spPr>
          <a:xfrm>
            <a:off x="9845753" y="6492060"/>
            <a:ext cx="200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e-NP" dirty="0">
                <a:cs typeface="Kalimati" panose="00000400000000000000" pitchFamily="2"/>
              </a:rPr>
              <a:t>क्रमशः</a:t>
            </a:r>
            <a:endParaRPr lang="en-US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9866355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210875" y="1412060"/>
            <a:ext cx="11860028" cy="40780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प्रश्न ४ राष्ट्रिय जनगणना २०७८ का लागि कति प्रकारका गणनाक्षेत्र नक्सा तयार गरिएको छ ?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उत्तर</a:t>
            </a:r>
          </a:p>
          <a:p>
            <a:pPr lvl="1"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cs typeface="Kalimati" pitchFamily="2"/>
              </a:rPr>
              <a:t>राष्ट्रिय जनगणना २०७८ का लागि ३ प्रकारका गणनाक्षेत्र नक्सा तयार गरिएको छः</a:t>
            </a:r>
            <a:endParaRPr lang="en-US" sz="2400" dirty="0">
              <a:solidFill>
                <a:prstClr val="black"/>
              </a:solidFill>
              <a:cs typeface="Kalimati" pitchFamily="2"/>
            </a:endParaRP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ea typeface="Calibri"/>
                <a:cs typeface="Kalimati" pitchFamily="2"/>
              </a:rPr>
              <a:t>ब्लकसहित </a:t>
            </a:r>
            <a:r>
              <a:rPr lang="ne-NP" sz="2400" dirty="0">
                <a:ea typeface="Calibri"/>
                <a:cs typeface="Kalimati" pitchFamily="2"/>
              </a:rPr>
              <a:t>गणनाक्षेत्र नक्सा</a:t>
            </a:r>
            <a:endParaRPr lang="en-US" sz="2400" dirty="0">
              <a:ea typeface="Calibri"/>
              <a:cs typeface="Kalimati" pitchFamily="2"/>
            </a:endParaRP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ea typeface="Calibri"/>
                <a:cs typeface="Kalimati" pitchFamily="2"/>
              </a:rPr>
              <a:t>ब्लकरहित</a:t>
            </a:r>
            <a:r>
              <a:rPr lang="ne-NP" sz="2400" dirty="0">
                <a:ea typeface="Calibri"/>
                <a:cs typeface="Kalimati" pitchFamily="2"/>
              </a:rPr>
              <a:t> </a:t>
            </a:r>
            <a:r>
              <a:rPr lang="en-US" sz="2400" dirty="0">
                <a:ea typeface="Calibri"/>
                <a:cs typeface="Kalimati" pitchFamily="2"/>
              </a:rPr>
              <a:t>(</a:t>
            </a:r>
            <a:r>
              <a:rPr lang="ne-NP" sz="2400" dirty="0">
                <a:ea typeface="Calibri"/>
                <a:cs typeface="Kalimati" pitchFamily="2"/>
              </a:rPr>
              <a:t>पूर्ण</a:t>
            </a:r>
            <a:r>
              <a:rPr lang="en-US" sz="2400" dirty="0">
                <a:ea typeface="Calibri"/>
                <a:cs typeface="Kalimati" pitchFamily="2"/>
              </a:rPr>
              <a:t>)</a:t>
            </a:r>
            <a:r>
              <a:rPr lang="hi-IN" sz="2400" dirty="0">
                <a:ea typeface="Calibri"/>
                <a:cs typeface="Kalimati" pitchFamily="2"/>
              </a:rPr>
              <a:t> </a:t>
            </a:r>
            <a:r>
              <a:rPr lang="ne-NP" sz="2400" dirty="0">
                <a:ea typeface="Calibri"/>
                <a:cs typeface="Kalimati" pitchFamily="2"/>
              </a:rPr>
              <a:t>गणनाक्षेत्र नक्सा</a:t>
            </a:r>
            <a:r>
              <a:rPr lang="hi-IN" sz="2400" dirty="0">
                <a:ea typeface="Calibri"/>
                <a:cs typeface="Kalimati" pitchFamily="2"/>
              </a:rPr>
              <a:t> </a:t>
            </a:r>
            <a:endParaRPr lang="ne-NP" sz="2400" dirty="0">
              <a:ea typeface="Calibri"/>
              <a:cs typeface="Kalimati" pitchFamily="2"/>
            </a:endParaRP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ea typeface="Calibri"/>
                <a:cs typeface="Kalimati" pitchFamily="2"/>
              </a:rPr>
              <a:t>साविक (पुरानो) गा.वि.स.का वडा सीमानालाई आधार मानी </a:t>
            </a:r>
            <a:r>
              <a:rPr lang="ne-NP" sz="2400" dirty="0">
                <a:ea typeface="Calibri"/>
                <a:cs typeface="Kalimati" pitchFamily="2"/>
              </a:rPr>
              <a:t>तयार गरिएको </a:t>
            </a:r>
            <a:r>
              <a:rPr lang="hi-IN" sz="2400" dirty="0">
                <a:ea typeface="Calibri"/>
                <a:cs typeface="Kalimati" pitchFamily="2"/>
              </a:rPr>
              <a:t>गणनाक्षेत्रको नक्</a:t>
            </a:r>
            <a:r>
              <a:rPr lang="ne-NP" sz="2400" dirty="0">
                <a:ea typeface="Calibri"/>
                <a:cs typeface="Kalimati" pitchFamily="2"/>
              </a:rPr>
              <a:t>सा</a:t>
            </a:r>
            <a:endParaRPr lang="ne-NP" sz="2400" dirty="0">
              <a:solidFill>
                <a:prstClr val="black"/>
              </a:solidFill>
              <a:cs typeface="Kalimati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19" y="6492060"/>
            <a:ext cx="586917" cy="34117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38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771679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मूल्याङ्कन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C48B86-7E57-42A6-AAF0-7282234A1A10}"/>
              </a:ext>
            </a:extLst>
          </p:cNvPr>
          <p:cNvSpPr txBox="1"/>
          <p:nvPr/>
        </p:nvSpPr>
        <p:spPr>
          <a:xfrm>
            <a:off x="9845753" y="6492060"/>
            <a:ext cx="200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e-NP" dirty="0">
                <a:cs typeface="Kalimati" panose="00000400000000000000" pitchFamily="2"/>
              </a:rPr>
              <a:t>क्रमशः</a:t>
            </a:r>
            <a:endParaRPr lang="en-US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2495032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306572" y="1412060"/>
            <a:ext cx="11578855" cy="35240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प्रश्न ५ गणनाक्षेत्र नक्सामा मुख्य गरी कति भागहरु छन् ?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उत्तर</a:t>
            </a:r>
          </a:p>
          <a:p>
            <a:pPr lvl="1"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cs typeface="Kalimati" pitchFamily="2"/>
              </a:rPr>
              <a:t>गणनाक्षेत्र नक्सामा मुख्य गरी तीन भागहरु छन्</a:t>
            </a:r>
            <a:r>
              <a:rPr lang="en-US" sz="2400" dirty="0">
                <a:solidFill>
                  <a:prstClr val="black"/>
                </a:solidFill>
                <a:cs typeface="Kalimati" pitchFamily="2"/>
              </a:rPr>
              <a:t> ;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ea typeface="Calibri"/>
                <a:cs typeface="Kalimati" pitchFamily="2"/>
              </a:rPr>
              <a:t>गणनाक्षेत्र नक्सा</a:t>
            </a:r>
            <a:endParaRPr lang="en-US" sz="2400" dirty="0">
              <a:latin typeface="Preeti"/>
              <a:ea typeface="Calibri"/>
              <a:cs typeface="Kalimati" pitchFamily="2"/>
            </a:endParaRP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ea typeface="Calibri"/>
                <a:cs typeface="Kalimati" pitchFamily="2"/>
              </a:rPr>
              <a:t>गणनाक्षेत्र सिमाना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 </a:t>
            </a:r>
            <a:endParaRPr lang="ne-NP" sz="2400" dirty="0">
              <a:latin typeface="Preeti"/>
              <a:ea typeface="Calibri"/>
              <a:cs typeface="Kalimati" pitchFamily="2"/>
            </a:endParaRP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ea typeface="Calibri"/>
                <a:cs typeface="Kalimati" pitchFamily="2"/>
              </a:rPr>
              <a:t>गणनाक्षेत्रको 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अवस्थिति</a:t>
            </a:r>
            <a:endParaRPr lang="ne-NP" sz="2400" dirty="0">
              <a:solidFill>
                <a:prstClr val="black"/>
              </a:solidFill>
              <a:cs typeface="Kalimati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674549" y="6496493"/>
            <a:ext cx="492051" cy="336742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39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771679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मूल्याङ्कन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3DD966-1588-4C89-BA4F-DAE0EB30C0DD}"/>
              </a:ext>
            </a:extLst>
          </p:cNvPr>
          <p:cNvSpPr txBox="1"/>
          <p:nvPr/>
        </p:nvSpPr>
        <p:spPr>
          <a:xfrm>
            <a:off x="9845753" y="6492060"/>
            <a:ext cx="200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e-NP" dirty="0">
                <a:cs typeface="Kalimati" panose="00000400000000000000" pitchFamily="2"/>
              </a:rPr>
              <a:t>क्रमशः</a:t>
            </a:r>
            <a:endParaRPr lang="en-US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7401840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228195" y="1294899"/>
            <a:ext cx="11578855" cy="4201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प्रश्न ६ फिल्डकार्यबाट गणनाक्षेत्र नक्सा तयार गर्न नसकिएका </a:t>
            </a:r>
            <a:r>
              <a:rPr lang="hi-IN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पालिकाहरूको</a:t>
            </a: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 गणनाक्षेत्र सिमाना कसरी उल्लेख गरिएको हुन्छ  ?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उत्तर</a:t>
            </a:r>
          </a:p>
          <a:p>
            <a:pPr lvl="1"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ea typeface="Calibri"/>
                <a:cs typeface="Kalimati" pitchFamily="2"/>
              </a:rPr>
              <a:t>फिल्डकार्यबाट गणनाक्षेत्र तयार गर्न नसकिएका </a:t>
            </a:r>
            <a:r>
              <a:rPr lang="ne-NP" sz="2400" dirty="0">
                <a:cs typeface="Kalimati" pitchFamily="2"/>
              </a:rPr>
              <a:t>गाउँपालिकाहरुको गणनाक्षेत्रको नक्सामा उक्त गणनाक्षेत्रहरु साविकका कुन कुन गाउँपालिकाका कुन कुन वडा मिली बनेको हो सो </a:t>
            </a:r>
            <a:r>
              <a:rPr lang="hi-IN" sz="2400" dirty="0">
                <a:cs typeface="Kalimati" pitchFamily="2"/>
              </a:rPr>
              <a:t>गणनाक्षेत्रको सीमानामा </a:t>
            </a:r>
            <a:r>
              <a:rPr lang="ne-NP" sz="2400" dirty="0">
                <a:cs typeface="Kalimati" pitchFamily="2"/>
              </a:rPr>
              <a:t>उल्लेख गरिएको हुन्छ।</a:t>
            </a:r>
            <a:endParaRPr lang="en-US" sz="2400" dirty="0">
              <a:solidFill>
                <a:prstClr val="black"/>
              </a:solidFill>
              <a:cs typeface="Kalimati" pitchFamily="2"/>
            </a:endParaRPr>
          </a:p>
          <a:p>
            <a:pPr marL="800100" lvl="1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ne-NP" sz="2400" dirty="0">
              <a:solidFill>
                <a:prstClr val="black"/>
              </a:solidFill>
              <a:cs typeface="Kalimati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92060"/>
            <a:ext cx="565652" cy="34117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40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771679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मूल्याङ्कन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008B72-424A-4BF1-8F4B-DD9319AF4AB1}"/>
              </a:ext>
            </a:extLst>
          </p:cNvPr>
          <p:cNvSpPr txBox="1"/>
          <p:nvPr/>
        </p:nvSpPr>
        <p:spPr>
          <a:xfrm>
            <a:off x="9845753" y="6492060"/>
            <a:ext cx="200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e-NP" dirty="0">
                <a:cs typeface="Kalimati" panose="00000400000000000000" pitchFamily="2"/>
              </a:rPr>
              <a:t>क्रमशः</a:t>
            </a:r>
            <a:endParaRPr lang="en-US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29457548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161926" y="1259820"/>
            <a:ext cx="12004674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प्रश्न ७ गणनाक्षेत्र नक्साको </a:t>
            </a:r>
            <a:r>
              <a:rPr lang="hi-IN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अद्यावधिक</a:t>
            </a: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 सिमान लेख्ने महल नक्सामा कहाँ हुन्छ  ?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उत्तर</a:t>
            </a:r>
          </a:p>
          <a:p>
            <a:pPr lvl="1"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latin typeface="Preeti"/>
                <a:ea typeface="Calibri"/>
                <a:cs typeface="Kalimati" pitchFamily="2"/>
              </a:rPr>
              <a:t>गणनाक्षेत्र नक्साको </a:t>
            </a:r>
            <a:r>
              <a:rPr lang="hi-IN" sz="2400" dirty="0">
                <a:cs typeface="Kalimati" pitchFamily="2"/>
              </a:rPr>
              <a:t>अद्यावधिक</a:t>
            </a:r>
            <a:r>
              <a:rPr lang="ne-NP" sz="2400" dirty="0">
                <a:cs typeface="Kalimati" pitchFamily="2"/>
              </a:rPr>
              <a:t> सिमान लेख्ने महल गणनाक्षेत्र नक्साको पछाडी भागमा 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हुन्छ</a:t>
            </a: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।</a:t>
            </a:r>
            <a:endParaRPr lang="en-US" sz="2400" dirty="0">
              <a:solidFill>
                <a:prstClr val="black"/>
              </a:solidFill>
              <a:cs typeface="Kalimati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19" y="6451600"/>
            <a:ext cx="586917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41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736600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मूल्याङ्कन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46927" y="3481556"/>
            <a:ext cx="11578855" cy="29700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प्रश्न ८ कस्तो अवस्थामा सुपरिवेक्षकले </a:t>
            </a:r>
            <a:r>
              <a:rPr lang="ne-NP" sz="2400" b="1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नयाँ गणनाक्षेत्र निर्माण गर्नुपर्दछ</a:t>
            </a: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 ? </a:t>
            </a:r>
            <a:endParaRPr lang="en-US" sz="2400" b="1" dirty="0">
              <a:solidFill>
                <a:srgbClr val="002060"/>
              </a:solidFill>
              <a:latin typeface="Preeti" pitchFamily="2" charset="0"/>
              <a:cs typeface="Kalimati" pitchFamily="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उत्तर</a:t>
            </a:r>
          </a:p>
          <a:p>
            <a:pPr lvl="1">
              <a:lnSpc>
                <a:spcPct val="150000"/>
              </a:lnSpc>
              <a:spcBef>
                <a:spcPts val="600"/>
              </a:spcBef>
            </a:pPr>
            <a:r>
              <a:rPr lang="ne-NP" sz="2400">
                <a:latin typeface="Preeti"/>
                <a:ea typeface="Calibri"/>
                <a:cs typeface="Kalimati" pitchFamily="2"/>
              </a:rPr>
              <a:t>यदि 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गणनाक्षेत्र नक्शामा गणनाक्षेत्रको सीमाना 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महल भित्र १ भन्दा बढी गणनाक्षेत्र बन्ने उल्लेख गरिएको भएमा र मापदण्ड अनुसारको छुट्टाछुट्टै गणनाक्षेत्र बन्ने देखिएमा सुपरिवेक्षकले सोहि अनुसारको गणनाक्षेत्र बनाउनु पर्दछ ।</a:t>
            </a:r>
            <a:endParaRPr lang="en-US" sz="2400" dirty="0">
              <a:solidFill>
                <a:prstClr val="black"/>
              </a:solidFill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1121319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699181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विस्तृत जानकारीको लागि सुपरिवेक्षक पुस्तिकाको अनुच्छेद ४.१ देखि ४.१३ सम्म</a:t>
            </a:r>
          </a:p>
          <a:p>
            <a:pPr lvl="0" algn="ctr"/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अध्ययन गर्नुहोस् ।</a:t>
            </a:r>
            <a:endParaRPr lang="en-US" sz="32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21690" y="3043450"/>
            <a:ext cx="314861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e-NP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धन्यवाद</a:t>
            </a:r>
            <a:r>
              <a:rPr lang="en-US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!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58791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2527</TotalTime>
  <Words>2134</Words>
  <Application>Microsoft Office PowerPoint</Application>
  <PresentationFormat>Widescreen</PresentationFormat>
  <Paragraphs>284</Paragraphs>
  <Slides>42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4" baseType="lpstr">
      <vt:lpstr>Arial</vt:lpstr>
      <vt:lpstr>Calibri</vt:lpstr>
      <vt:lpstr>Calibri Light</vt:lpstr>
      <vt:lpstr>Fontasy Himali</vt:lpstr>
      <vt:lpstr>Ganesh</vt:lpstr>
      <vt:lpstr>Kalimati</vt:lpstr>
      <vt:lpstr>Kokila</vt:lpstr>
      <vt:lpstr>Preeti</vt:lpstr>
      <vt:lpstr>Times New Roman</vt:lpstr>
      <vt:lpstr>Wingdings</vt:lpstr>
      <vt:lpstr>Office Theme</vt:lpstr>
      <vt:lpstr>Microsoft 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CBS</dc:creator>
  <cp:lastModifiedBy>Rishi Ram Sigdel</cp:lastModifiedBy>
  <cp:revision>201</cp:revision>
  <cp:lastPrinted>2021-02-22T05:47:48Z</cp:lastPrinted>
  <dcterms:created xsi:type="dcterms:W3CDTF">2020-10-11T07:30:23Z</dcterms:created>
  <dcterms:modified xsi:type="dcterms:W3CDTF">2021-03-18T04:02:09Z</dcterms:modified>
</cp:coreProperties>
</file>